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355" r:id="rId2"/>
    <p:sldId id="356" r:id="rId3"/>
    <p:sldId id="426" r:id="rId4"/>
    <p:sldId id="427" r:id="rId5"/>
    <p:sldId id="410" r:id="rId6"/>
    <p:sldId id="408" r:id="rId7"/>
    <p:sldId id="392" r:id="rId8"/>
    <p:sldId id="361" r:id="rId9"/>
    <p:sldId id="359" r:id="rId10"/>
    <p:sldId id="369" r:id="rId11"/>
    <p:sldId id="417" r:id="rId12"/>
    <p:sldId id="368" r:id="rId13"/>
    <p:sldId id="357" r:id="rId14"/>
    <p:sldId id="411" r:id="rId15"/>
    <p:sldId id="371" r:id="rId16"/>
    <p:sldId id="378" r:id="rId17"/>
    <p:sldId id="377" r:id="rId18"/>
    <p:sldId id="374" r:id="rId19"/>
    <p:sldId id="381" r:id="rId20"/>
    <p:sldId id="376" r:id="rId21"/>
    <p:sldId id="380" r:id="rId22"/>
    <p:sldId id="379" r:id="rId23"/>
    <p:sldId id="386" r:id="rId24"/>
    <p:sldId id="412" r:id="rId25"/>
    <p:sldId id="396" r:id="rId26"/>
    <p:sldId id="420" r:id="rId27"/>
    <p:sldId id="428" r:id="rId28"/>
    <p:sldId id="421" r:id="rId29"/>
    <p:sldId id="418" r:id="rId30"/>
    <p:sldId id="419" r:id="rId31"/>
    <p:sldId id="404" r:id="rId32"/>
    <p:sldId id="405" r:id="rId33"/>
    <p:sldId id="424" r:id="rId34"/>
    <p:sldId id="425" r:id="rId35"/>
    <p:sldId id="382" r:id="rId36"/>
  </p:sldIdLst>
  <p:sldSz cx="9144000" cy="6858000" type="letter"/>
  <p:notesSz cx="6858000" cy="9144000"/>
  <p:defaultTextStyle>
    <a:defPPr>
      <a:defRPr lang="en-US"/>
    </a:defPPr>
    <a:lvl1pPr algn="l" rtl="0" eaLnBrk="0" fontAlgn="base" hangingPunct="0">
      <a:spcBef>
        <a:spcPct val="0"/>
      </a:spcBef>
      <a:spcAft>
        <a:spcPct val="0"/>
      </a:spcAft>
      <a:defRPr sz="6000" kern="1200">
        <a:solidFill>
          <a:srgbClr val="FF0000"/>
        </a:solidFill>
        <a:latin typeface="Times New Roman" pitchFamily="18" charset="0"/>
        <a:ea typeface="+mn-ea"/>
        <a:cs typeface="Arial" charset="0"/>
      </a:defRPr>
    </a:lvl1pPr>
    <a:lvl2pPr marL="457200" algn="l" rtl="0" eaLnBrk="0" fontAlgn="base" hangingPunct="0">
      <a:spcBef>
        <a:spcPct val="0"/>
      </a:spcBef>
      <a:spcAft>
        <a:spcPct val="0"/>
      </a:spcAft>
      <a:defRPr sz="6000" kern="1200">
        <a:solidFill>
          <a:srgbClr val="FF0000"/>
        </a:solidFill>
        <a:latin typeface="Times New Roman" pitchFamily="18" charset="0"/>
        <a:ea typeface="+mn-ea"/>
        <a:cs typeface="Arial" charset="0"/>
      </a:defRPr>
    </a:lvl2pPr>
    <a:lvl3pPr marL="914400" algn="l" rtl="0" eaLnBrk="0" fontAlgn="base" hangingPunct="0">
      <a:spcBef>
        <a:spcPct val="0"/>
      </a:spcBef>
      <a:spcAft>
        <a:spcPct val="0"/>
      </a:spcAft>
      <a:defRPr sz="6000" kern="1200">
        <a:solidFill>
          <a:srgbClr val="FF0000"/>
        </a:solidFill>
        <a:latin typeface="Times New Roman" pitchFamily="18" charset="0"/>
        <a:ea typeface="+mn-ea"/>
        <a:cs typeface="Arial" charset="0"/>
      </a:defRPr>
    </a:lvl3pPr>
    <a:lvl4pPr marL="1371600" algn="l" rtl="0" eaLnBrk="0" fontAlgn="base" hangingPunct="0">
      <a:spcBef>
        <a:spcPct val="0"/>
      </a:spcBef>
      <a:spcAft>
        <a:spcPct val="0"/>
      </a:spcAft>
      <a:defRPr sz="6000" kern="1200">
        <a:solidFill>
          <a:srgbClr val="FF0000"/>
        </a:solidFill>
        <a:latin typeface="Times New Roman" pitchFamily="18" charset="0"/>
        <a:ea typeface="+mn-ea"/>
        <a:cs typeface="Arial" charset="0"/>
      </a:defRPr>
    </a:lvl4pPr>
    <a:lvl5pPr marL="1828800" algn="l" rtl="0" eaLnBrk="0" fontAlgn="base" hangingPunct="0">
      <a:spcBef>
        <a:spcPct val="0"/>
      </a:spcBef>
      <a:spcAft>
        <a:spcPct val="0"/>
      </a:spcAft>
      <a:defRPr sz="6000" kern="1200">
        <a:solidFill>
          <a:srgbClr val="FF0000"/>
        </a:solidFill>
        <a:latin typeface="Times New Roman" pitchFamily="18" charset="0"/>
        <a:ea typeface="+mn-ea"/>
        <a:cs typeface="Arial" charset="0"/>
      </a:defRPr>
    </a:lvl5pPr>
    <a:lvl6pPr marL="2286000" algn="l" defTabSz="914400" rtl="0" eaLnBrk="1" latinLnBrk="0" hangingPunct="1">
      <a:defRPr sz="6000" kern="1200">
        <a:solidFill>
          <a:srgbClr val="FF0000"/>
        </a:solidFill>
        <a:latin typeface="Times New Roman" pitchFamily="18" charset="0"/>
        <a:ea typeface="+mn-ea"/>
        <a:cs typeface="Arial" charset="0"/>
      </a:defRPr>
    </a:lvl6pPr>
    <a:lvl7pPr marL="2743200" algn="l" defTabSz="914400" rtl="0" eaLnBrk="1" latinLnBrk="0" hangingPunct="1">
      <a:defRPr sz="6000" kern="1200">
        <a:solidFill>
          <a:srgbClr val="FF0000"/>
        </a:solidFill>
        <a:latin typeface="Times New Roman" pitchFamily="18" charset="0"/>
        <a:ea typeface="+mn-ea"/>
        <a:cs typeface="Arial" charset="0"/>
      </a:defRPr>
    </a:lvl7pPr>
    <a:lvl8pPr marL="3200400" algn="l" defTabSz="914400" rtl="0" eaLnBrk="1" latinLnBrk="0" hangingPunct="1">
      <a:defRPr sz="6000" kern="1200">
        <a:solidFill>
          <a:srgbClr val="FF0000"/>
        </a:solidFill>
        <a:latin typeface="Times New Roman" pitchFamily="18" charset="0"/>
        <a:ea typeface="+mn-ea"/>
        <a:cs typeface="Arial" charset="0"/>
      </a:defRPr>
    </a:lvl8pPr>
    <a:lvl9pPr marL="3657600" algn="l" defTabSz="914400" rtl="0" eaLnBrk="1" latinLnBrk="0" hangingPunct="1">
      <a:defRPr sz="6000" kern="1200">
        <a:solidFill>
          <a:srgbClr val="FF0000"/>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880">
          <p15:clr>
            <a:srgbClr val="A4A3A4"/>
          </p15:clr>
        </p15:guide>
        <p15:guide id="4"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0"/>
  <p:cmAuthor id="2" name="Microsoft Office User" initials="MOU [2]" lastIdx="1" clrIdx="1"/>
  <p:cmAuthor id="3" name="Microsoft Office User" initials="MOU [3]" lastIdx="1" clrIdx="2"/>
  <p:cmAuthor id="4" name="Microsoft Office User" initials="MOU [4]" lastIdx="1" clrIdx="3"/>
  <p:cmAuthor id="5" name="Microsoft Office User" initials="MOU [5]" lastIdx="1" clrIdx="4"/>
  <p:cmAuthor id="6" name="Microsoft Office User" initials="MOU [6]" lastIdx="1" clrIdx="5"/>
  <p:cmAuthor id="7" name="Microsoft Office User" initials="MOU [7]" lastIdx="1" clrIdx="6"/>
  <p:cmAuthor id="8" name="Microsoft Office User" initials="MOU [8]" lastIdx="1" clrIdx="7"/>
  <p:cmAuthor id="9" name="Microsoft Office User" initials="MOU [9]" lastIdx="1" clrIdx="8"/>
  <p:cmAuthor id="10" name="Microsoft Office User" initials="MOU [10]" lastIdx="1" clrIdx="9"/>
  <p:cmAuthor id="11" name="Microsoft Office User" initials="MOU [11]" lastIdx="1" clrIdx="10"/>
  <p:cmAuthor id="12" name="Microsoft Office User" initials="MOU [12]" lastIdx="1" clrIdx="11"/>
  <p:cmAuthor id="13" name="Microsoft Office User" initials="MOU [13]" lastIdx="1" clrIdx="12"/>
  <p:cmAuthor id="14" name="Microsoft Office User" initials="MOU [14]" lastIdx="1" clrIdx="13"/>
  <p:cmAuthor id="15" name="Microsoft Office User" initials="MOU [15]" lastIdx="1" clrIdx="14"/>
  <p:cmAuthor id="16" name="Microsoft Office User" initials="MOU [16]" lastIdx="1" clrIdx="15"/>
  <p:cmAuthor id="17" name="Microsoft Office User" initials="MOU [17]" lastIdx="1" clrIdx="16"/>
  <p:cmAuthor id="18" name="Microsoft Office User" initials="MOU [18]" lastIdx="1" clrIdx="17"/>
  <p:cmAuthor id="19" name="Microsoft Office User" initials="MOU [19]" lastIdx="1" clrIdx="18"/>
  <p:cmAuthor id="20" name="Microsoft Office User" initials="MOU [20]" lastIdx="1" clrIdx="19"/>
  <p:cmAuthor id="21" name="Microsoft Office User" initials="MOU [21]" lastIdx="1" clrIdx="20"/>
  <p:cmAuthor id="22" name="Caroline Mantel" initials="CM" lastIdx="0" clrIdx="21"/>
  <p:cmAuthor id="23" name="Grant Brooks" initials="GB" lastIdx="6" clrIdx="22">
    <p:extLst>
      <p:ext uri="{19B8F6BF-5375-455C-9EA6-DF929625EA0E}">
        <p15:presenceInfo xmlns:p15="http://schemas.microsoft.com/office/powerpoint/2012/main" userId="d4d6c8a74045be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AF3"/>
    <a:srgbClr val="ED08E3"/>
    <a:srgbClr val="E708DD"/>
    <a:srgbClr val="FF0000"/>
    <a:srgbClr val="FF3300"/>
    <a:srgbClr val="FFFF66"/>
    <a:srgbClr val="FFFFFF"/>
    <a:srgbClr val="99CCFF"/>
    <a:srgbClr val="6699F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51" autoAdjust="0"/>
    <p:restoredTop sz="95691" autoAdjust="0"/>
  </p:normalViewPr>
  <p:slideViewPr>
    <p:cSldViewPr>
      <p:cViewPr varScale="1">
        <p:scale>
          <a:sx n="111" d="100"/>
          <a:sy n="111" d="100"/>
        </p:scale>
        <p:origin x="1536" y="2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 d="1"/>
        <a:sy n="1" d="1"/>
      </p:scale>
      <p:origin x="0" y="0"/>
    </p:cViewPr>
  </p:sorterViewPr>
  <p:notesViewPr>
    <p:cSldViewPr>
      <p:cViewPr varScale="1">
        <p:scale>
          <a:sx n="97" d="100"/>
          <a:sy n="97" d="100"/>
        </p:scale>
        <p:origin x="2384" y="200"/>
      </p:cViewPr>
      <p:guideLst>
        <p:guide orient="horz" pos="2928"/>
        <p:guide pos="2208"/>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1" y="0"/>
            <a:ext cx="2972421" cy="457513"/>
          </a:xfrm>
          <a:prstGeom prst="rect">
            <a:avLst/>
          </a:prstGeom>
          <a:noFill/>
          <a:ln>
            <a:noFill/>
          </a:ln>
          <a:effectLst/>
        </p:spPr>
        <p:txBody>
          <a:bodyPr vert="horz" wrap="square" lIns="91949" tIns="45975" rIns="91949" bIns="45975" numCol="1" anchor="t" anchorCtr="0" compatLnSpc="1">
            <a:prstTxWarp prst="textNoShape">
              <a:avLst/>
            </a:prstTxWarp>
          </a:bodyPr>
          <a:lstStyle>
            <a:lvl1pPr defTabSz="919873" eaLnBrk="1" hangingPunct="1">
              <a:defRPr sz="1600">
                <a:cs typeface="+mn-cs"/>
              </a:defRPr>
            </a:lvl1pPr>
          </a:lstStyle>
          <a:p>
            <a:pPr>
              <a:defRPr/>
            </a:pPr>
            <a:r>
              <a:rPr lang="en-US" altLang="en-US" dirty="0"/>
              <a:t>HIN POWERPOINT</a:t>
            </a:r>
          </a:p>
        </p:txBody>
      </p:sp>
      <p:sp>
        <p:nvSpPr>
          <p:cNvPr id="89091" name="Rectangle 3"/>
          <p:cNvSpPr>
            <a:spLocks noGrp="1" noChangeArrowheads="1"/>
          </p:cNvSpPr>
          <p:nvPr>
            <p:ph type="dt" sz="quarter" idx="1"/>
          </p:nvPr>
        </p:nvSpPr>
        <p:spPr bwMode="auto">
          <a:xfrm>
            <a:off x="3885579" y="0"/>
            <a:ext cx="2972421" cy="457513"/>
          </a:xfrm>
          <a:prstGeom prst="rect">
            <a:avLst/>
          </a:prstGeom>
          <a:noFill/>
          <a:ln>
            <a:noFill/>
          </a:ln>
          <a:effectLst/>
        </p:spPr>
        <p:txBody>
          <a:bodyPr vert="horz" wrap="square" lIns="91949" tIns="45975" rIns="91949" bIns="45975" numCol="1" anchor="t" anchorCtr="0" compatLnSpc="1">
            <a:prstTxWarp prst="textNoShape">
              <a:avLst/>
            </a:prstTxWarp>
          </a:bodyPr>
          <a:lstStyle>
            <a:lvl1pPr algn="r" defTabSz="919873" eaLnBrk="1" hangingPunct="1">
              <a:defRPr sz="1600">
                <a:cs typeface="+mn-cs"/>
              </a:defRPr>
            </a:lvl1pPr>
          </a:lstStyle>
          <a:p>
            <a:pPr>
              <a:defRPr/>
            </a:pPr>
            <a:fld id="{7282CC34-4E4D-344B-A4A8-A83A2A027B03}" type="datetime1">
              <a:rPr lang="en-US" altLang="en-US" smtClean="0"/>
              <a:t>11/3/20</a:t>
            </a:fld>
            <a:endParaRPr lang="en-US" altLang="en-US" dirty="0"/>
          </a:p>
        </p:txBody>
      </p:sp>
      <p:sp>
        <p:nvSpPr>
          <p:cNvPr id="89092" name="Rectangle 4"/>
          <p:cNvSpPr>
            <a:spLocks noGrp="1" noChangeArrowheads="1"/>
          </p:cNvSpPr>
          <p:nvPr>
            <p:ph type="ftr" sz="quarter" idx="2"/>
          </p:nvPr>
        </p:nvSpPr>
        <p:spPr bwMode="auto">
          <a:xfrm>
            <a:off x="1" y="8686489"/>
            <a:ext cx="2972421" cy="457512"/>
          </a:xfrm>
          <a:prstGeom prst="rect">
            <a:avLst/>
          </a:prstGeom>
          <a:noFill/>
          <a:ln>
            <a:noFill/>
          </a:ln>
          <a:effectLst/>
        </p:spPr>
        <p:txBody>
          <a:bodyPr vert="horz" wrap="square" lIns="91949" tIns="45975" rIns="91949" bIns="45975" numCol="1" anchor="b" anchorCtr="0" compatLnSpc="1">
            <a:prstTxWarp prst="textNoShape">
              <a:avLst/>
            </a:prstTxWarp>
          </a:bodyPr>
          <a:lstStyle>
            <a:lvl1pPr defTabSz="919873" eaLnBrk="1" hangingPunct="1">
              <a:defRPr sz="1200">
                <a:cs typeface="+mn-cs"/>
              </a:defRPr>
            </a:lvl1pPr>
          </a:lstStyle>
          <a:p>
            <a:pPr>
              <a:defRPr/>
            </a:pPr>
            <a:endParaRPr lang="en-US" altLang="en-US" dirty="0"/>
          </a:p>
        </p:txBody>
      </p:sp>
      <p:sp>
        <p:nvSpPr>
          <p:cNvPr id="89093" name="Rectangle 5"/>
          <p:cNvSpPr>
            <a:spLocks noGrp="1" noChangeArrowheads="1"/>
          </p:cNvSpPr>
          <p:nvPr>
            <p:ph type="sldNum" sz="quarter" idx="3"/>
          </p:nvPr>
        </p:nvSpPr>
        <p:spPr bwMode="auto">
          <a:xfrm>
            <a:off x="3885579" y="8686489"/>
            <a:ext cx="2972421" cy="457512"/>
          </a:xfrm>
          <a:prstGeom prst="rect">
            <a:avLst/>
          </a:prstGeom>
          <a:noFill/>
          <a:ln>
            <a:noFill/>
          </a:ln>
          <a:effectLst/>
        </p:spPr>
        <p:txBody>
          <a:bodyPr vert="horz" wrap="square" lIns="91949" tIns="45975" rIns="91949" bIns="45975" numCol="1" anchor="b" anchorCtr="0" compatLnSpc="1">
            <a:prstTxWarp prst="textNoShape">
              <a:avLst/>
            </a:prstTxWarp>
          </a:bodyPr>
          <a:lstStyle>
            <a:lvl1pPr algn="r" defTabSz="919110" eaLnBrk="1" hangingPunct="1">
              <a:defRPr sz="1200"/>
            </a:lvl1pPr>
          </a:lstStyle>
          <a:p>
            <a:pPr>
              <a:defRPr/>
            </a:pPr>
            <a:fld id="{E0EE2CA6-F10D-4480-A91A-00682D9A5536}" type="slidenum">
              <a:rPr lang="en-US" altLang="en-US"/>
              <a:pPr>
                <a:defRPr/>
              </a:pPr>
              <a:t>‹#›</a:t>
            </a:fld>
            <a:endParaRPr lang="en-US" altLang="en-US" dirty="0"/>
          </a:p>
        </p:txBody>
      </p:sp>
    </p:spTree>
    <p:extLst>
      <p:ext uri="{BB962C8B-B14F-4D97-AF65-F5344CB8AC3E}">
        <p14:creationId xmlns:p14="http://schemas.microsoft.com/office/powerpoint/2010/main" val="189943620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57513"/>
          </a:xfrm>
          <a:prstGeom prst="rect">
            <a:avLst/>
          </a:prstGeom>
        </p:spPr>
        <p:txBody>
          <a:bodyPr vert="horz" lIns="89730" tIns="44865" rIns="89730" bIns="44865" rtlCol="0"/>
          <a:lstStyle>
            <a:lvl1pPr algn="l">
              <a:defRPr sz="1200"/>
            </a:lvl1pPr>
          </a:lstStyle>
          <a:p>
            <a:endParaRPr lang="en-US" dirty="0"/>
          </a:p>
        </p:txBody>
      </p:sp>
      <p:sp>
        <p:nvSpPr>
          <p:cNvPr id="3" name="Date Placeholder 2"/>
          <p:cNvSpPr>
            <a:spLocks noGrp="1"/>
          </p:cNvSpPr>
          <p:nvPr>
            <p:ph type="dt" idx="1"/>
          </p:nvPr>
        </p:nvSpPr>
        <p:spPr>
          <a:xfrm>
            <a:off x="3884027" y="0"/>
            <a:ext cx="2972421" cy="457513"/>
          </a:xfrm>
          <a:prstGeom prst="rect">
            <a:avLst/>
          </a:prstGeom>
        </p:spPr>
        <p:txBody>
          <a:bodyPr vert="horz" lIns="89730" tIns="44865" rIns="89730" bIns="44865" rtlCol="0"/>
          <a:lstStyle>
            <a:lvl1pPr algn="r">
              <a:defRPr sz="1200"/>
            </a:lvl1pPr>
          </a:lstStyle>
          <a:p>
            <a:fld id="{32F02323-CBB5-5241-B9AE-DB8B5E7876CD}" type="datetime1">
              <a:rPr lang="en-US" smtClean="0"/>
              <a:t>11/3/20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89730" tIns="44865" rIns="89730" bIns="44865" rtlCol="0" anchor="ctr"/>
          <a:lstStyle/>
          <a:p>
            <a:endParaRPr lang="en-US" dirty="0"/>
          </a:p>
        </p:txBody>
      </p:sp>
      <p:sp>
        <p:nvSpPr>
          <p:cNvPr id="5" name="Notes Placeholder 4"/>
          <p:cNvSpPr>
            <a:spLocks noGrp="1"/>
          </p:cNvSpPr>
          <p:nvPr>
            <p:ph type="body" sz="quarter" idx="3"/>
          </p:nvPr>
        </p:nvSpPr>
        <p:spPr>
          <a:xfrm>
            <a:off x="686421" y="4344025"/>
            <a:ext cx="5485158" cy="4114488"/>
          </a:xfrm>
          <a:prstGeom prst="rect">
            <a:avLst/>
          </a:prstGeom>
        </p:spPr>
        <p:txBody>
          <a:bodyPr vert="horz" lIns="89730" tIns="44865" rIns="89730" bIns="448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684926"/>
            <a:ext cx="2972421" cy="457513"/>
          </a:xfrm>
          <a:prstGeom prst="rect">
            <a:avLst/>
          </a:prstGeom>
        </p:spPr>
        <p:txBody>
          <a:bodyPr vert="horz" lIns="89730" tIns="44865" rIns="89730" bIns="448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027" y="8684926"/>
            <a:ext cx="2972421" cy="457513"/>
          </a:xfrm>
          <a:prstGeom prst="rect">
            <a:avLst/>
          </a:prstGeom>
        </p:spPr>
        <p:txBody>
          <a:bodyPr vert="horz" lIns="89730" tIns="44865" rIns="89730" bIns="44865" rtlCol="0" anchor="b"/>
          <a:lstStyle>
            <a:lvl1pPr algn="r">
              <a:defRPr sz="1200"/>
            </a:lvl1pPr>
          </a:lstStyle>
          <a:p>
            <a:fld id="{FB802440-69C1-40EF-9241-C185E9BE87E2}" type="slidenum">
              <a:rPr lang="en-US" smtClean="0"/>
              <a:t>‹#›</a:t>
            </a:fld>
            <a:endParaRPr lang="en-US" dirty="0"/>
          </a:p>
        </p:txBody>
      </p:sp>
    </p:spTree>
    <p:extLst>
      <p:ext uri="{BB962C8B-B14F-4D97-AF65-F5344CB8AC3E}">
        <p14:creationId xmlns:p14="http://schemas.microsoft.com/office/powerpoint/2010/main" val="162997863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02440-69C1-40EF-9241-C185E9BE87E2}" type="slidenum">
              <a:rPr lang="en-US" smtClean="0"/>
              <a:t>1</a:t>
            </a:fld>
            <a:endParaRPr lang="en-US" dirty="0"/>
          </a:p>
        </p:txBody>
      </p:sp>
      <p:sp>
        <p:nvSpPr>
          <p:cNvPr id="5" name="Date Placeholder 4">
            <a:extLst>
              <a:ext uri="{FF2B5EF4-FFF2-40B4-BE49-F238E27FC236}">
                <a16:creationId xmlns:a16="http://schemas.microsoft.com/office/drawing/2014/main" id="{89C1AD39-BFFE-2C4B-8FF4-96CFB0A573E4}"/>
              </a:ext>
            </a:extLst>
          </p:cNvPr>
          <p:cNvSpPr>
            <a:spLocks noGrp="1"/>
          </p:cNvSpPr>
          <p:nvPr>
            <p:ph type="dt" idx="1"/>
          </p:nvPr>
        </p:nvSpPr>
        <p:spPr/>
        <p:txBody>
          <a:bodyPr/>
          <a:lstStyle/>
          <a:p>
            <a:fld id="{1659E7BE-DC13-B04E-BEAD-D5828F6DF2E3}" type="datetime1">
              <a:rPr lang="en-US" smtClean="0"/>
              <a:t>11/3/20</a:t>
            </a:fld>
            <a:endParaRPr lang="en-US" dirty="0"/>
          </a:p>
        </p:txBody>
      </p:sp>
    </p:spTree>
    <p:extLst>
      <p:ext uri="{BB962C8B-B14F-4D97-AF65-F5344CB8AC3E}">
        <p14:creationId xmlns:p14="http://schemas.microsoft.com/office/powerpoint/2010/main" val="358699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02440-69C1-40EF-9241-C185E9BE87E2}" type="slidenum">
              <a:rPr lang="en-US" smtClean="0"/>
              <a:t>28</a:t>
            </a:fld>
            <a:endParaRPr lang="en-US" dirty="0"/>
          </a:p>
        </p:txBody>
      </p:sp>
      <p:sp>
        <p:nvSpPr>
          <p:cNvPr id="5" name="Date Placeholder 4">
            <a:extLst>
              <a:ext uri="{FF2B5EF4-FFF2-40B4-BE49-F238E27FC236}">
                <a16:creationId xmlns:a16="http://schemas.microsoft.com/office/drawing/2014/main" id="{B4739165-7E24-6046-B59A-87DD21BF7146}"/>
              </a:ext>
            </a:extLst>
          </p:cNvPr>
          <p:cNvSpPr>
            <a:spLocks noGrp="1"/>
          </p:cNvSpPr>
          <p:nvPr>
            <p:ph type="dt" idx="1"/>
          </p:nvPr>
        </p:nvSpPr>
        <p:spPr/>
        <p:txBody>
          <a:bodyPr/>
          <a:lstStyle/>
          <a:p>
            <a:fld id="{C1787770-9112-5243-A8C7-D34220C949AC}" type="datetime1">
              <a:rPr lang="en-US" smtClean="0"/>
              <a:t>11/3/20</a:t>
            </a:fld>
            <a:endParaRPr lang="en-US" dirty="0"/>
          </a:p>
        </p:txBody>
      </p:sp>
    </p:spTree>
    <p:extLst>
      <p:ext uri="{BB962C8B-B14F-4D97-AF65-F5344CB8AC3E}">
        <p14:creationId xmlns:p14="http://schemas.microsoft.com/office/powerpoint/2010/main" val="2187456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802440-69C1-40EF-9241-C185E9BE87E2}" type="slidenum">
              <a:rPr lang="en-US" smtClean="0"/>
              <a:t>30</a:t>
            </a:fld>
            <a:endParaRPr lang="en-US" dirty="0"/>
          </a:p>
        </p:txBody>
      </p:sp>
      <p:sp>
        <p:nvSpPr>
          <p:cNvPr id="5" name="Date Placeholder 4">
            <a:extLst>
              <a:ext uri="{FF2B5EF4-FFF2-40B4-BE49-F238E27FC236}">
                <a16:creationId xmlns:a16="http://schemas.microsoft.com/office/drawing/2014/main" id="{7C491368-51A0-544D-899D-56707C196FD9}"/>
              </a:ext>
            </a:extLst>
          </p:cNvPr>
          <p:cNvSpPr>
            <a:spLocks noGrp="1"/>
          </p:cNvSpPr>
          <p:nvPr>
            <p:ph type="dt" idx="1"/>
          </p:nvPr>
        </p:nvSpPr>
        <p:spPr/>
        <p:txBody>
          <a:bodyPr/>
          <a:lstStyle/>
          <a:p>
            <a:fld id="{D0F6DF02-1564-0345-BC34-5F16FFCD6570}" type="datetime1">
              <a:rPr lang="en-US" smtClean="0"/>
              <a:t>11/3/20</a:t>
            </a:fld>
            <a:endParaRPr lang="en-US" dirty="0"/>
          </a:p>
        </p:txBody>
      </p:sp>
    </p:spTree>
    <p:extLst>
      <p:ext uri="{BB962C8B-B14F-4D97-AF65-F5344CB8AC3E}">
        <p14:creationId xmlns:p14="http://schemas.microsoft.com/office/powerpoint/2010/main" val="1074279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02440-69C1-40EF-9241-C185E9BE87E2}" type="slidenum">
              <a:rPr lang="en-US" smtClean="0"/>
              <a:t>32</a:t>
            </a:fld>
            <a:endParaRPr lang="en-US" dirty="0"/>
          </a:p>
        </p:txBody>
      </p:sp>
      <p:sp>
        <p:nvSpPr>
          <p:cNvPr id="5" name="Date Placeholder 4">
            <a:extLst>
              <a:ext uri="{FF2B5EF4-FFF2-40B4-BE49-F238E27FC236}">
                <a16:creationId xmlns:a16="http://schemas.microsoft.com/office/drawing/2014/main" id="{14672899-4F2A-2A4C-962F-D11E9C0594AB}"/>
              </a:ext>
            </a:extLst>
          </p:cNvPr>
          <p:cNvSpPr>
            <a:spLocks noGrp="1"/>
          </p:cNvSpPr>
          <p:nvPr>
            <p:ph type="dt" idx="1"/>
          </p:nvPr>
        </p:nvSpPr>
        <p:spPr/>
        <p:txBody>
          <a:bodyPr/>
          <a:lstStyle/>
          <a:p>
            <a:fld id="{267F85CB-273C-EC4E-AAEB-B9ECD2B8223E}" type="datetime1">
              <a:rPr lang="en-US" smtClean="0"/>
              <a:t>11/3/20</a:t>
            </a:fld>
            <a:endParaRPr lang="en-US" dirty="0"/>
          </a:p>
        </p:txBody>
      </p:sp>
    </p:spTree>
    <p:extLst>
      <p:ext uri="{BB962C8B-B14F-4D97-AF65-F5344CB8AC3E}">
        <p14:creationId xmlns:p14="http://schemas.microsoft.com/office/powerpoint/2010/main" val="957658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02440-69C1-40EF-9241-C185E9BE87E2}" type="slidenum">
              <a:rPr lang="en-US" smtClean="0"/>
              <a:t>33</a:t>
            </a:fld>
            <a:endParaRPr lang="en-US" dirty="0"/>
          </a:p>
        </p:txBody>
      </p:sp>
      <p:sp>
        <p:nvSpPr>
          <p:cNvPr id="5" name="Date Placeholder 4">
            <a:extLst>
              <a:ext uri="{FF2B5EF4-FFF2-40B4-BE49-F238E27FC236}">
                <a16:creationId xmlns:a16="http://schemas.microsoft.com/office/drawing/2014/main" id="{EFB62696-D300-1A48-82F8-5A7670CB7B9A}"/>
              </a:ext>
            </a:extLst>
          </p:cNvPr>
          <p:cNvSpPr>
            <a:spLocks noGrp="1"/>
          </p:cNvSpPr>
          <p:nvPr>
            <p:ph type="dt" idx="1"/>
          </p:nvPr>
        </p:nvSpPr>
        <p:spPr/>
        <p:txBody>
          <a:bodyPr/>
          <a:lstStyle/>
          <a:p>
            <a:fld id="{6028825B-5136-4741-AB17-EB499CE7E581}" type="datetime1">
              <a:rPr lang="en-US" smtClean="0"/>
              <a:t>11/3/20</a:t>
            </a:fld>
            <a:endParaRPr lang="en-US" dirty="0"/>
          </a:p>
        </p:txBody>
      </p:sp>
    </p:spTree>
    <p:extLst>
      <p:ext uri="{BB962C8B-B14F-4D97-AF65-F5344CB8AC3E}">
        <p14:creationId xmlns:p14="http://schemas.microsoft.com/office/powerpoint/2010/main" val="3420599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02440-69C1-40EF-9241-C185E9BE87E2}" type="slidenum">
              <a:rPr lang="en-US" smtClean="0"/>
              <a:t>34</a:t>
            </a:fld>
            <a:endParaRPr lang="en-US" dirty="0"/>
          </a:p>
        </p:txBody>
      </p:sp>
      <p:sp>
        <p:nvSpPr>
          <p:cNvPr id="5" name="Date Placeholder 4">
            <a:extLst>
              <a:ext uri="{FF2B5EF4-FFF2-40B4-BE49-F238E27FC236}">
                <a16:creationId xmlns:a16="http://schemas.microsoft.com/office/drawing/2014/main" id="{25F81280-A29F-BE42-B3F5-7D9D84EBD884}"/>
              </a:ext>
            </a:extLst>
          </p:cNvPr>
          <p:cNvSpPr>
            <a:spLocks noGrp="1"/>
          </p:cNvSpPr>
          <p:nvPr>
            <p:ph type="dt" idx="1"/>
          </p:nvPr>
        </p:nvSpPr>
        <p:spPr/>
        <p:txBody>
          <a:bodyPr/>
          <a:lstStyle/>
          <a:p>
            <a:fld id="{B54A8324-5BE2-264A-8B72-26F5E58AD986}" type="datetime1">
              <a:rPr lang="en-US" smtClean="0"/>
              <a:t>11/3/20</a:t>
            </a:fld>
            <a:endParaRPr lang="en-US" dirty="0"/>
          </a:p>
        </p:txBody>
      </p:sp>
    </p:spTree>
    <p:extLst>
      <p:ext uri="{BB962C8B-B14F-4D97-AF65-F5344CB8AC3E}">
        <p14:creationId xmlns:p14="http://schemas.microsoft.com/office/powerpoint/2010/main" val="1862776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02440-69C1-40EF-9241-C185E9BE87E2}" type="slidenum">
              <a:rPr lang="en-US" smtClean="0"/>
              <a:t>35</a:t>
            </a:fld>
            <a:endParaRPr lang="en-US" dirty="0"/>
          </a:p>
        </p:txBody>
      </p:sp>
      <p:sp>
        <p:nvSpPr>
          <p:cNvPr id="5" name="Date Placeholder 4">
            <a:extLst>
              <a:ext uri="{FF2B5EF4-FFF2-40B4-BE49-F238E27FC236}">
                <a16:creationId xmlns:a16="http://schemas.microsoft.com/office/drawing/2014/main" id="{04A8EC8C-F1CF-2945-8235-EF87B22C6552}"/>
              </a:ext>
            </a:extLst>
          </p:cNvPr>
          <p:cNvSpPr>
            <a:spLocks noGrp="1"/>
          </p:cNvSpPr>
          <p:nvPr>
            <p:ph type="dt" idx="1"/>
          </p:nvPr>
        </p:nvSpPr>
        <p:spPr/>
        <p:txBody>
          <a:bodyPr/>
          <a:lstStyle/>
          <a:p>
            <a:fld id="{D5FE2FA0-11EB-514B-BE4E-D601436E704A}" type="datetime1">
              <a:rPr lang="en-US" smtClean="0"/>
              <a:t>11/3/20</a:t>
            </a:fld>
            <a:endParaRPr lang="en-US" dirty="0"/>
          </a:p>
        </p:txBody>
      </p:sp>
    </p:spTree>
    <p:extLst>
      <p:ext uri="{BB962C8B-B14F-4D97-AF65-F5344CB8AC3E}">
        <p14:creationId xmlns:p14="http://schemas.microsoft.com/office/powerpoint/2010/main" val="80005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802440-69C1-40EF-9241-C185E9BE87E2}" type="slidenum">
              <a:rPr lang="en-US" smtClean="0"/>
              <a:t>2</a:t>
            </a:fld>
            <a:endParaRPr lang="en-US" dirty="0"/>
          </a:p>
        </p:txBody>
      </p:sp>
      <p:sp>
        <p:nvSpPr>
          <p:cNvPr id="5" name="Date Placeholder 4">
            <a:extLst>
              <a:ext uri="{FF2B5EF4-FFF2-40B4-BE49-F238E27FC236}">
                <a16:creationId xmlns:a16="http://schemas.microsoft.com/office/drawing/2014/main" id="{7A0BEFA8-4C5B-0445-AFB5-CA831B813143}"/>
              </a:ext>
            </a:extLst>
          </p:cNvPr>
          <p:cNvSpPr>
            <a:spLocks noGrp="1"/>
          </p:cNvSpPr>
          <p:nvPr>
            <p:ph type="dt" idx="1"/>
          </p:nvPr>
        </p:nvSpPr>
        <p:spPr/>
        <p:txBody>
          <a:bodyPr/>
          <a:lstStyle/>
          <a:p>
            <a:fld id="{D87DEF4D-1AA8-3F43-8359-A888B823D6E6}" type="datetime1">
              <a:rPr lang="en-US" smtClean="0"/>
              <a:t>11/3/20</a:t>
            </a:fld>
            <a:endParaRPr lang="en-US" dirty="0"/>
          </a:p>
        </p:txBody>
      </p:sp>
    </p:spTree>
    <p:extLst>
      <p:ext uri="{BB962C8B-B14F-4D97-AF65-F5344CB8AC3E}">
        <p14:creationId xmlns:p14="http://schemas.microsoft.com/office/powerpoint/2010/main" val="2130296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802440-69C1-40EF-9241-C185E9BE87E2}" type="slidenum">
              <a:rPr lang="en-US" smtClean="0"/>
              <a:t>3</a:t>
            </a:fld>
            <a:endParaRPr lang="en-US" dirty="0"/>
          </a:p>
        </p:txBody>
      </p:sp>
      <p:sp>
        <p:nvSpPr>
          <p:cNvPr id="5" name="Date Placeholder 4">
            <a:extLst>
              <a:ext uri="{FF2B5EF4-FFF2-40B4-BE49-F238E27FC236}">
                <a16:creationId xmlns:a16="http://schemas.microsoft.com/office/drawing/2014/main" id="{8E57C1E4-C9A1-2846-AC09-8A24CC118A4A}"/>
              </a:ext>
            </a:extLst>
          </p:cNvPr>
          <p:cNvSpPr>
            <a:spLocks noGrp="1"/>
          </p:cNvSpPr>
          <p:nvPr>
            <p:ph type="dt" idx="1"/>
          </p:nvPr>
        </p:nvSpPr>
        <p:spPr/>
        <p:txBody>
          <a:bodyPr/>
          <a:lstStyle/>
          <a:p>
            <a:fld id="{B40E9727-C11F-8D4D-97A4-8799D1AE98D1}" type="datetime1">
              <a:rPr lang="en-US" smtClean="0"/>
              <a:t>11/3/20</a:t>
            </a:fld>
            <a:endParaRPr lang="en-US" dirty="0"/>
          </a:p>
        </p:txBody>
      </p:sp>
    </p:spTree>
    <p:extLst>
      <p:ext uri="{BB962C8B-B14F-4D97-AF65-F5344CB8AC3E}">
        <p14:creationId xmlns:p14="http://schemas.microsoft.com/office/powerpoint/2010/main" val="4239467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802440-69C1-40EF-9241-C185E9BE87E2}" type="slidenum">
              <a:rPr lang="en-US" smtClean="0"/>
              <a:t>4</a:t>
            </a:fld>
            <a:endParaRPr lang="en-US" dirty="0"/>
          </a:p>
        </p:txBody>
      </p:sp>
      <p:sp>
        <p:nvSpPr>
          <p:cNvPr id="5" name="Date Placeholder 4">
            <a:extLst>
              <a:ext uri="{FF2B5EF4-FFF2-40B4-BE49-F238E27FC236}">
                <a16:creationId xmlns:a16="http://schemas.microsoft.com/office/drawing/2014/main" id="{8E57C1E4-C9A1-2846-AC09-8A24CC118A4A}"/>
              </a:ext>
            </a:extLst>
          </p:cNvPr>
          <p:cNvSpPr>
            <a:spLocks noGrp="1"/>
          </p:cNvSpPr>
          <p:nvPr>
            <p:ph type="dt" idx="1"/>
          </p:nvPr>
        </p:nvSpPr>
        <p:spPr/>
        <p:txBody>
          <a:bodyPr/>
          <a:lstStyle/>
          <a:p>
            <a:fld id="{19578082-5936-FC41-BF6B-277E578CBCCC}" type="datetime1">
              <a:rPr lang="en-US" smtClean="0"/>
              <a:t>11/3/20</a:t>
            </a:fld>
            <a:endParaRPr lang="en-US" dirty="0"/>
          </a:p>
        </p:txBody>
      </p:sp>
    </p:spTree>
    <p:extLst>
      <p:ext uri="{BB962C8B-B14F-4D97-AF65-F5344CB8AC3E}">
        <p14:creationId xmlns:p14="http://schemas.microsoft.com/office/powerpoint/2010/main" val="809241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802440-69C1-40EF-9241-C185E9BE87E2}" type="slidenum">
              <a:rPr lang="en-US" smtClean="0"/>
              <a:t>5</a:t>
            </a:fld>
            <a:endParaRPr lang="en-US" dirty="0"/>
          </a:p>
        </p:txBody>
      </p:sp>
      <p:sp>
        <p:nvSpPr>
          <p:cNvPr id="5" name="Date Placeholder 4">
            <a:extLst>
              <a:ext uri="{FF2B5EF4-FFF2-40B4-BE49-F238E27FC236}">
                <a16:creationId xmlns:a16="http://schemas.microsoft.com/office/drawing/2014/main" id="{97A8EA2A-F5D1-5345-8D05-60CEF452B978}"/>
              </a:ext>
            </a:extLst>
          </p:cNvPr>
          <p:cNvSpPr>
            <a:spLocks noGrp="1"/>
          </p:cNvSpPr>
          <p:nvPr>
            <p:ph type="dt" idx="1"/>
          </p:nvPr>
        </p:nvSpPr>
        <p:spPr/>
        <p:txBody>
          <a:bodyPr/>
          <a:lstStyle/>
          <a:p>
            <a:fld id="{479EE70F-CE6A-7D41-B646-985E5B703F4D}" type="datetime1">
              <a:rPr lang="en-US" smtClean="0"/>
              <a:t>11/3/20</a:t>
            </a:fld>
            <a:endParaRPr lang="en-US" dirty="0"/>
          </a:p>
        </p:txBody>
      </p:sp>
    </p:spTree>
    <p:extLst>
      <p:ext uri="{BB962C8B-B14F-4D97-AF65-F5344CB8AC3E}">
        <p14:creationId xmlns:p14="http://schemas.microsoft.com/office/powerpoint/2010/main" val="2344796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65A755A9-75C3-9046-8BD9-0D5EF513F2A0}" type="datetime1">
              <a:rPr lang="en-US" smtClean="0"/>
              <a:t>11/3/20</a:t>
            </a:fld>
            <a:endParaRPr lang="en-US" dirty="0"/>
          </a:p>
        </p:txBody>
      </p:sp>
      <p:sp>
        <p:nvSpPr>
          <p:cNvPr id="5" name="Slide Number Placeholder 4"/>
          <p:cNvSpPr>
            <a:spLocks noGrp="1"/>
          </p:cNvSpPr>
          <p:nvPr>
            <p:ph type="sldNum" sz="quarter" idx="5"/>
          </p:nvPr>
        </p:nvSpPr>
        <p:spPr/>
        <p:txBody>
          <a:bodyPr/>
          <a:lstStyle/>
          <a:p>
            <a:fld id="{FB802440-69C1-40EF-9241-C185E9BE87E2}" type="slidenum">
              <a:rPr lang="en-US" smtClean="0"/>
              <a:t>20</a:t>
            </a:fld>
            <a:endParaRPr lang="en-US" dirty="0"/>
          </a:p>
        </p:txBody>
      </p:sp>
    </p:spTree>
    <p:extLst>
      <p:ext uri="{BB962C8B-B14F-4D97-AF65-F5344CB8AC3E}">
        <p14:creationId xmlns:p14="http://schemas.microsoft.com/office/powerpoint/2010/main" val="1728527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02440-69C1-40EF-9241-C185E9BE87E2}" type="slidenum">
              <a:rPr lang="en-US" smtClean="0"/>
              <a:t>24</a:t>
            </a:fld>
            <a:endParaRPr lang="en-US" dirty="0"/>
          </a:p>
        </p:txBody>
      </p:sp>
      <p:sp>
        <p:nvSpPr>
          <p:cNvPr id="5" name="Date Placeholder 4">
            <a:extLst>
              <a:ext uri="{FF2B5EF4-FFF2-40B4-BE49-F238E27FC236}">
                <a16:creationId xmlns:a16="http://schemas.microsoft.com/office/drawing/2014/main" id="{D632B32F-F255-0A40-B4AF-2AEE41773415}"/>
              </a:ext>
            </a:extLst>
          </p:cNvPr>
          <p:cNvSpPr>
            <a:spLocks noGrp="1"/>
          </p:cNvSpPr>
          <p:nvPr>
            <p:ph type="dt" idx="1"/>
          </p:nvPr>
        </p:nvSpPr>
        <p:spPr/>
        <p:txBody>
          <a:bodyPr/>
          <a:lstStyle/>
          <a:p>
            <a:fld id="{7B996E5E-DD6F-9E46-A344-415A8D6467BC}" type="datetime1">
              <a:rPr lang="en-US" smtClean="0"/>
              <a:t>11/3/20</a:t>
            </a:fld>
            <a:endParaRPr lang="en-US" dirty="0"/>
          </a:p>
        </p:txBody>
      </p:sp>
    </p:spTree>
    <p:extLst>
      <p:ext uri="{BB962C8B-B14F-4D97-AF65-F5344CB8AC3E}">
        <p14:creationId xmlns:p14="http://schemas.microsoft.com/office/powerpoint/2010/main" val="16156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02440-69C1-40EF-9241-C185E9BE87E2}" type="slidenum">
              <a:rPr lang="en-US" smtClean="0"/>
              <a:t>25</a:t>
            </a:fld>
            <a:endParaRPr lang="en-US" dirty="0"/>
          </a:p>
        </p:txBody>
      </p:sp>
      <p:sp>
        <p:nvSpPr>
          <p:cNvPr id="5" name="Date Placeholder 4">
            <a:extLst>
              <a:ext uri="{FF2B5EF4-FFF2-40B4-BE49-F238E27FC236}">
                <a16:creationId xmlns:a16="http://schemas.microsoft.com/office/drawing/2014/main" id="{CD479798-87CE-AE45-A768-1183DA87DE39}"/>
              </a:ext>
            </a:extLst>
          </p:cNvPr>
          <p:cNvSpPr>
            <a:spLocks noGrp="1"/>
          </p:cNvSpPr>
          <p:nvPr>
            <p:ph type="dt" idx="1"/>
          </p:nvPr>
        </p:nvSpPr>
        <p:spPr/>
        <p:txBody>
          <a:bodyPr/>
          <a:lstStyle/>
          <a:p>
            <a:fld id="{E490F51B-2D53-BF40-8879-25209B527093}" type="datetime1">
              <a:rPr lang="en-US" smtClean="0"/>
              <a:t>11/3/20</a:t>
            </a:fld>
            <a:endParaRPr lang="en-US" dirty="0"/>
          </a:p>
        </p:txBody>
      </p:sp>
    </p:spTree>
    <p:extLst>
      <p:ext uri="{BB962C8B-B14F-4D97-AF65-F5344CB8AC3E}">
        <p14:creationId xmlns:p14="http://schemas.microsoft.com/office/powerpoint/2010/main" val="1398809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02440-69C1-40EF-9241-C185E9BE87E2}" type="slidenum">
              <a:rPr lang="en-US" smtClean="0"/>
              <a:t>26</a:t>
            </a:fld>
            <a:endParaRPr lang="en-US" dirty="0"/>
          </a:p>
        </p:txBody>
      </p:sp>
      <p:sp>
        <p:nvSpPr>
          <p:cNvPr id="5" name="Date Placeholder 4">
            <a:extLst>
              <a:ext uri="{FF2B5EF4-FFF2-40B4-BE49-F238E27FC236}">
                <a16:creationId xmlns:a16="http://schemas.microsoft.com/office/drawing/2014/main" id="{9C1EA869-4FB2-4A40-861C-2728A07091C0}"/>
              </a:ext>
            </a:extLst>
          </p:cNvPr>
          <p:cNvSpPr>
            <a:spLocks noGrp="1"/>
          </p:cNvSpPr>
          <p:nvPr>
            <p:ph type="dt" idx="1"/>
          </p:nvPr>
        </p:nvSpPr>
        <p:spPr/>
        <p:txBody>
          <a:bodyPr/>
          <a:lstStyle/>
          <a:p>
            <a:fld id="{7F313B57-381C-BC45-A7BA-AC2C1C27ED72}" type="datetime1">
              <a:rPr lang="en-US" smtClean="0"/>
              <a:t>11/3/20</a:t>
            </a:fld>
            <a:endParaRPr lang="en-US" dirty="0"/>
          </a:p>
        </p:txBody>
      </p:sp>
    </p:spTree>
    <p:extLst>
      <p:ext uri="{BB962C8B-B14F-4D97-AF65-F5344CB8AC3E}">
        <p14:creationId xmlns:p14="http://schemas.microsoft.com/office/powerpoint/2010/main" val="2891865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914465F-F30C-454B-9513-8B5E9C288D2B}" type="datetime1">
              <a:rPr lang="en-US" altLang="en-US" smtClean="0"/>
              <a:t>11/3/20</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662D9CE-483D-41B5-BA4C-DB6B42597EE4}" type="slidenum">
              <a:rPr lang="en-US" altLang="en-US"/>
              <a:pPr>
                <a:defRPr/>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48C7291-3B6D-B54D-866D-6F0C04059994}" type="datetime1">
              <a:rPr lang="en-US" altLang="en-US" smtClean="0"/>
              <a:t>11/3/20</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90E918C-BC3C-40E7-B348-75F934745EA7}" type="slidenum">
              <a:rPr lang="en-US" altLang="en-US"/>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2974F31-0051-AD45-A727-711BA3B2A518}" type="datetime1">
              <a:rPr lang="en-US" altLang="en-US" smtClean="0"/>
              <a:t>11/3/20</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818736C-A7AE-4E01-960C-E6881DDC2559}" type="slidenum">
              <a:rPr lang="en-US" altLang="en-US"/>
              <a:pPr>
                <a:defRPr/>
              </a:pPr>
              <a:t>‹#›</a:t>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481CE69-6B5D-9946-98EF-50720AE701E3}" type="datetime1">
              <a:rPr lang="en-US" altLang="en-US" smtClean="0"/>
              <a:t>11/3/20</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E04F507-DA64-4B1D-9324-39D47DC99B4C}" type="slidenum">
              <a:rPr lang="en-US" altLang="en-US"/>
              <a:pPr>
                <a:defRPr/>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01AD919-9692-064B-AFB5-FC57C7F628EF}" type="datetime1">
              <a:rPr lang="en-US" altLang="en-US" smtClean="0"/>
              <a:t>11/3/20</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C21DEFF-7140-4125-B8A1-4A9060C4E683}" type="slidenum">
              <a:rPr lang="en-US" altLang="en-US"/>
              <a:pPr>
                <a:defRPr/>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CE6631F-C48C-2D4B-B015-264C701A7112}" type="datetime1">
              <a:rPr lang="en-US" altLang="en-US" smtClean="0"/>
              <a:t>11/3/20</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EA40B3F-A790-4A86-B567-FE326E9A93A0}" type="slidenum">
              <a:rPr lang="en-US" altLang="en-US"/>
              <a:pPr>
                <a:defRPr/>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FABA285-13AC-A442-A7BE-D7DD1BA8C43B}" type="datetime1">
              <a:rPr lang="en-US" altLang="en-US" smtClean="0"/>
              <a:t>11/3/20</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1F7CAA1-E898-4CA7-92E0-F06B9870D8DB}" type="slidenum">
              <a:rPr lang="en-US" altLang="en-US"/>
              <a:pPr>
                <a:defRPr/>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D12027F-A157-8043-8153-689781C339EF}" type="datetime1">
              <a:rPr lang="en-US" altLang="en-US" smtClean="0"/>
              <a:t>11/3/20</a:t>
            </a:fld>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870820F-D295-4E9A-BA58-780C30C69813}" type="slidenum">
              <a:rPr lang="en-US" altLang="en-US"/>
              <a:pPr>
                <a:defRPr/>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DA254DF-8C97-A544-AA82-D08C4C57E88D}" type="datetime1">
              <a:rPr lang="en-US" altLang="en-US" smtClean="0"/>
              <a:t>11/3/20</a:t>
            </a:fld>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8B439D4-6C5E-4355-9603-CC15C0F3264A}" type="slidenum">
              <a:rPr lang="en-US" altLang="en-US"/>
              <a:pPr>
                <a:defRPr/>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2787248A-C657-9C4C-8214-39C14B958CC4}"/>
              </a:ext>
            </a:extLst>
          </p:cNvPr>
          <p:cNvSpPr txBox="1">
            <a:spLocks/>
          </p:cNvSpPr>
          <p:nvPr userDrawn="1"/>
        </p:nvSpPr>
        <p:spPr bwMode="auto">
          <a:xfrm>
            <a:off x="7924800" y="6324600"/>
            <a:ext cx="1219200" cy="45720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6000" kern="1200">
                <a:solidFill>
                  <a:srgbClr val="FF0000"/>
                </a:solidFill>
                <a:latin typeface="Times New Roman" pitchFamily="18" charset="0"/>
                <a:ea typeface="+mn-ea"/>
                <a:cs typeface="Arial" charset="0"/>
              </a:defRPr>
            </a:lvl2pPr>
            <a:lvl3pPr marL="914400" algn="l" rtl="0" eaLnBrk="0" fontAlgn="base" hangingPunct="0">
              <a:spcBef>
                <a:spcPct val="0"/>
              </a:spcBef>
              <a:spcAft>
                <a:spcPct val="0"/>
              </a:spcAft>
              <a:defRPr sz="6000" kern="1200">
                <a:solidFill>
                  <a:srgbClr val="FF0000"/>
                </a:solidFill>
                <a:latin typeface="Times New Roman" pitchFamily="18" charset="0"/>
                <a:ea typeface="+mn-ea"/>
                <a:cs typeface="Arial" charset="0"/>
              </a:defRPr>
            </a:lvl3pPr>
            <a:lvl4pPr marL="1371600" algn="l" rtl="0" eaLnBrk="0" fontAlgn="base" hangingPunct="0">
              <a:spcBef>
                <a:spcPct val="0"/>
              </a:spcBef>
              <a:spcAft>
                <a:spcPct val="0"/>
              </a:spcAft>
              <a:defRPr sz="6000" kern="1200">
                <a:solidFill>
                  <a:srgbClr val="FF0000"/>
                </a:solidFill>
                <a:latin typeface="Times New Roman" pitchFamily="18" charset="0"/>
                <a:ea typeface="+mn-ea"/>
                <a:cs typeface="Arial" charset="0"/>
              </a:defRPr>
            </a:lvl4pPr>
            <a:lvl5pPr marL="1828800" algn="l" rtl="0" eaLnBrk="0" fontAlgn="base" hangingPunct="0">
              <a:spcBef>
                <a:spcPct val="0"/>
              </a:spcBef>
              <a:spcAft>
                <a:spcPct val="0"/>
              </a:spcAft>
              <a:defRPr sz="6000" kern="1200">
                <a:solidFill>
                  <a:srgbClr val="FF0000"/>
                </a:solidFill>
                <a:latin typeface="Times New Roman" pitchFamily="18" charset="0"/>
                <a:ea typeface="+mn-ea"/>
                <a:cs typeface="Arial" charset="0"/>
              </a:defRPr>
            </a:lvl5pPr>
            <a:lvl6pPr marL="2286000" algn="l" defTabSz="914400" rtl="0" eaLnBrk="1" latinLnBrk="0" hangingPunct="1">
              <a:defRPr sz="6000" kern="1200">
                <a:solidFill>
                  <a:srgbClr val="FF0000"/>
                </a:solidFill>
                <a:latin typeface="Times New Roman" pitchFamily="18" charset="0"/>
                <a:ea typeface="+mn-ea"/>
                <a:cs typeface="Arial" charset="0"/>
              </a:defRPr>
            </a:lvl6pPr>
            <a:lvl7pPr marL="2743200" algn="l" defTabSz="914400" rtl="0" eaLnBrk="1" latinLnBrk="0" hangingPunct="1">
              <a:defRPr sz="6000" kern="1200">
                <a:solidFill>
                  <a:srgbClr val="FF0000"/>
                </a:solidFill>
                <a:latin typeface="Times New Roman" pitchFamily="18" charset="0"/>
                <a:ea typeface="+mn-ea"/>
                <a:cs typeface="Arial" charset="0"/>
              </a:defRPr>
            </a:lvl7pPr>
            <a:lvl8pPr marL="3200400" algn="l" defTabSz="914400" rtl="0" eaLnBrk="1" latinLnBrk="0" hangingPunct="1">
              <a:defRPr sz="6000" kern="1200">
                <a:solidFill>
                  <a:srgbClr val="FF0000"/>
                </a:solidFill>
                <a:latin typeface="Times New Roman" pitchFamily="18" charset="0"/>
                <a:ea typeface="+mn-ea"/>
                <a:cs typeface="Arial" charset="0"/>
              </a:defRPr>
            </a:lvl8pPr>
            <a:lvl9pPr marL="3657600" algn="l" defTabSz="914400" rtl="0" eaLnBrk="1" latinLnBrk="0" hangingPunct="1">
              <a:defRPr sz="6000" kern="1200">
                <a:solidFill>
                  <a:srgbClr val="FF0000"/>
                </a:solidFill>
                <a:latin typeface="Times New Roman" pitchFamily="18" charset="0"/>
                <a:ea typeface="+mn-ea"/>
                <a:cs typeface="Arial" charset="0"/>
              </a:defRPr>
            </a:lvl9pPr>
          </a:lstStyle>
          <a:p>
            <a:pPr>
              <a:defRPr/>
            </a:pPr>
            <a:r>
              <a:rPr lang="en-US" altLang="en-US" dirty="0">
                <a:solidFill>
                  <a:schemeClr val="bg1">
                    <a:lumMod val="75000"/>
                  </a:schemeClr>
                </a:solidFill>
              </a:rPr>
              <a:t>Last Updated </a:t>
            </a:r>
            <a:fld id="{B440F1F1-EE8E-C849-9112-F726F53C8B9D}" type="datetime1">
              <a:rPr lang="en-US" altLang="en-US" smtClean="0">
                <a:solidFill>
                  <a:schemeClr val="bg1">
                    <a:lumMod val="75000"/>
                  </a:schemeClr>
                </a:solidFill>
              </a:rPr>
              <a:pPr>
                <a:defRPr/>
              </a:pPr>
              <a:t>11/3/20</a:t>
            </a:fld>
            <a:endParaRPr lang="en-US" altLang="en-US" dirty="0">
              <a:solidFill>
                <a:schemeClr val="bg1">
                  <a:lumMod val="75000"/>
                </a:schemeClr>
              </a:solidFill>
            </a:endParaRPr>
          </a:p>
        </p:txBody>
      </p:sp>
      <p:cxnSp>
        <p:nvCxnSpPr>
          <p:cNvPr id="8" name="Straight Connector 7">
            <a:extLst>
              <a:ext uri="{FF2B5EF4-FFF2-40B4-BE49-F238E27FC236}">
                <a16:creationId xmlns:a16="http://schemas.microsoft.com/office/drawing/2014/main" id="{B88A471C-EC8F-944A-90B1-285F4673F668}"/>
              </a:ext>
            </a:extLst>
          </p:cNvPr>
          <p:cNvCxnSpPr/>
          <p:nvPr userDrawn="1"/>
        </p:nvCxnSpPr>
        <p:spPr bwMode="auto">
          <a:xfrm flipH="1">
            <a:off x="0" y="1000125"/>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3" name="Picture 2">
            <a:extLst>
              <a:ext uri="{FF2B5EF4-FFF2-40B4-BE49-F238E27FC236}">
                <a16:creationId xmlns:a16="http://schemas.microsoft.com/office/drawing/2014/main" id="{D3EC614E-5580-9641-A2D8-DF122B5F89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012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146110A-DBB0-9748-93AE-FF8A35531A73}" type="datetime1">
              <a:rPr lang="en-US" altLang="en-US" smtClean="0"/>
              <a:t>11/3/20</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A2B12C3-AEB0-4C1C-92DC-62AE89364F3B}" type="slidenum">
              <a:rPr lang="en-US" altLang="en-US"/>
              <a:pPr>
                <a:defRPr/>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6A065C6-7B14-B647-9056-372A2D785A00}" type="datetime1">
              <a:rPr lang="en-US" altLang="en-US" smtClean="0"/>
              <a:t>11/3/20</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9A538AF-FF57-4118-B7F7-D89BCC4CF555}" type="slidenum">
              <a:rPr lang="en-US" altLang="en-US"/>
              <a:pPr>
                <a:defRPr/>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cs typeface="+mn-cs"/>
              </a:defRPr>
            </a:lvl1pPr>
          </a:lstStyle>
          <a:p>
            <a:pPr>
              <a:defRPr/>
            </a:pPr>
            <a:fld id="{445E4B1D-9175-634E-A8A3-03695CE5703B}" type="datetime1">
              <a:rPr lang="en-US" altLang="en-US" smtClean="0"/>
              <a:t>11/3/20</a:t>
            </a:fld>
            <a:endParaRPr lang="en-US"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cs typeface="+mn-cs"/>
              </a:defRPr>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6FAD6B7A-6505-4963-8BFA-21D289D8445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uscgboating.org/content/manufacturers-identification.php"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ecfr.gov/cgi-bin/text-idx?SID=8e459fd336660e408a9ca6e2e907490c&amp;mc=true&amp;node=pt33.2.181&amp;rgn=div5#se33.2.181_125"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ecfr.gov/cgi-bin/text-idx?SID=8e459fd336660e408a9ca6e2e907490c&amp;mc=true&amp;node=pt33.2.181&amp;rgn=div5#se33.2.181_123" TargetMode="External"/><Relationship Id="rId2" Type="http://schemas.openxmlformats.org/officeDocument/2006/relationships/hyperlink" Target="https://www.ecfr.gov/cgi-bin/text-idx?SID=8e459fd336660e408a9ca6e2e907490c&amp;mc=true&amp;node=pt33.2.181&amp;rgn=div5#se33.2.181_131" TargetMode="External"/><Relationship Id="rId1" Type="http://schemas.openxmlformats.org/officeDocument/2006/relationships/slideLayout" Target="../slideLayouts/slideLayout7.xml"/><Relationship Id="rId4" Type="http://schemas.openxmlformats.org/officeDocument/2006/relationships/hyperlink" Target="http://uscgboating.org/content/manufacturers-identification.php"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ecfr.gov/cgi-bin/text-idx?SID=8e459fd336660e408a9ca6e2e907490c&amp;mc=true&amp;node=pt33.2.173&amp;rgn=div5#ap33.2.173.0000_0nbspnbspnbsp.a" TargetMode="External"/><Relationship Id="rId2" Type="http://schemas.openxmlformats.org/officeDocument/2006/relationships/hyperlink" Target="https://www.ecfr.gov/cgi-bin/text-idx?SID=8e459fd336660e408a9ca6e2e907490c&amp;mc=true&amp;node=pt33.2.181&amp;rgn=div5#se33.2.181_123" TargetMode="External"/><Relationship Id="rId1" Type="http://schemas.openxmlformats.org/officeDocument/2006/relationships/slideLayout" Target="../slideLayouts/slideLayout7.xml"/><Relationship Id="rId4" Type="http://schemas.openxmlformats.org/officeDocument/2006/relationships/hyperlink" Target="https://www.ecfr.gov/cgi-bin/text-idx?SID=8e459fd336660e408a9ca6e2e907490c&amp;mc=true&amp;node=pt33.2.181&amp;rgn=div5#se33.2.181_129"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uscgboating.org/library/boating-safety-circulars/BSC85_1.pdf%20-%20kit" TargetMode="External"/><Relationship Id="rId2" Type="http://schemas.openxmlformats.org/officeDocument/2006/relationships/hyperlink" Target="https://www.ecfr.gov/cgi-bin/text-idx?SID=c620e1bfbac971ee70b925586a53f92e&amp;mc=true&amp;node=pt33.2.183&amp;rgn=div5" TargetMode="External"/><Relationship Id="rId1" Type="http://schemas.openxmlformats.org/officeDocument/2006/relationships/slideLayout" Target="../slideLayouts/slideLayout7.xml"/><Relationship Id="rId4" Type="http://schemas.openxmlformats.org/officeDocument/2006/relationships/hyperlink" Target="https://www.uscgboating.org/library/boating-safety-circulars/December%202013%20BSC%20-%20Links.pdf"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mailto:HINIssue@uscg.mil"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ecfr.gov/cgi-bin/text-idx?SID=c620e1bfbac971ee70b925586a53f92e&amp;mc=true&amp;node=pt33.2.183&amp;rgn=div5"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8.xml"/><Relationship Id="rId3" Type="http://schemas.openxmlformats.org/officeDocument/2006/relationships/slide" Target="slide3.xml"/><Relationship Id="rId7" Type="http://schemas.openxmlformats.org/officeDocument/2006/relationships/slide" Target="slide15.xml"/><Relationship Id="rId12" Type="http://schemas.openxmlformats.org/officeDocument/2006/relationships/slide" Target="slide27.xml"/><Relationship Id="rId17" Type="http://schemas.openxmlformats.org/officeDocument/2006/relationships/slide" Target="slide35.xml"/><Relationship Id="rId2" Type="http://schemas.openxmlformats.org/officeDocument/2006/relationships/notesSlide" Target="../notesSlides/notesSlide2.xml"/><Relationship Id="rId16" Type="http://schemas.openxmlformats.org/officeDocument/2006/relationships/slide" Target="slide34.xml"/><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slide" Target="slide25.xml"/><Relationship Id="rId5" Type="http://schemas.openxmlformats.org/officeDocument/2006/relationships/slide" Target="slide7.xml"/><Relationship Id="rId15" Type="http://schemas.openxmlformats.org/officeDocument/2006/relationships/slide" Target="slide33.xml"/><Relationship Id="rId10" Type="http://schemas.openxmlformats.org/officeDocument/2006/relationships/slide" Target="slide22.xml"/><Relationship Id="rId4" Type="http://schemas.openxmlformats.org/officeDocument/2006/relationships/slide" Target="slide4.xml"/><Relationship Id="rId9" Type="http://schemas.openxmlformats.org/officeDocument/2006/relationships/slide" Target="slide21.xml"/><Relationship Id="rId14" Type="http://schemas.openxmlformats.org/officeDocument/2006/relationships/slide" Target="slide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ecfr.gov/cgi-bin/text-idx?SID=c620e1bfbac971ee70b925586a53f92e&amp;mc=true&amp;node=pt33.2.181&amp;rgn=div5#sp33.2.181.c" TargetMode="External"/><Relationship Id="rId2" Type="http://schemas.openxmlformats.org/officeDocument/2006/relationships/hyperlink" Target="https://www.ecfr.gov/cgi-bin/text-idx?SID=c620e1bfbac971ee70b925586a53f92e&amp;mc=true&amp;node=pt33.2.174&amp;rgn=div5#se33.2.174_116" TargetMode="External"/><Relationship Id="rId1" Type="http://schemas.openxmlformats.org/officeDocument/2006/relationships/slideLayout" Target="../slideLayouts/slideLayout7.xml"/><Relationship Id="rId5" Type="http://schemas.openxmlformats.org/officeDocument/2006/relationships/hyperlink" Target="http://www.nasbla.org/advocacy/vessel-ID-registration/sns" TargetMode="External"/><Relationship Id="rId4" Type="http://schemas.openxmlformats.org/officeDocument/2006/relationships/hyperlink" Target="http://uscgboating.org/content/manufacturers-identification.php"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mailto:HINissue@uscg.mi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HINissue@uscg.mi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ecfr.gov/cgi-bin/text-idx?SID=c620e1bfbac971ee70b925586a53f92e&amp;mc=true&amp;node=pt33.2.174&amp;rgn=div5#sp33.2.174.b"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ecfr.gov/cgi-bin/text-idx?SID=5dc9ccf5af7bbd25cacdeb0e0680a940&amp;mc=true&amp;node=pt33.2.174&amp;rgn=div5#sp33.2.174.b" TargetMode="External"/><Relationship Id="rId4" Type="http://schemas.openxmlformats.org/officeDocument/2006/relationships/hyperlink" Target="https://www.ecfr.gov/cgi-bin/text-idx?SID=c620e1bfbac971ee70b925586a53f92e&amp;mc=true&amp;node=pt33.2.181&amp;rgn=div5#se33.2.181_129"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HINissue@uscg.mil" TargetMode="External"/><Relationship Id="rId2" Type="http://schemas.openxmlformats.org/officeDocument/2006/relationships/hyperlink" Target="https://www.nasbla.org/nasblamain/advocacy/vessel-id-registration/charges-products-report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ecfr.gov/cgi-bin/text-idx?SID=8e459fd336660e408a9ca6e2e907490c&amp;mc=true&amp;tpl=/ecfrbrowse/Title33/33tab_02.tp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slide" Target="slide30.xml"/><Relationship Id="rId5" Type="http://schemas.openxmlformats.org/officeDocument/2006/relationships/slide" Target="slide21.xml"/><Relationship Id="rId4" Type="http://schemas.openxmlformats.org/officeDocument/2006/relationships/slide" Target="slide14.xml"/></Relationships>
</file>

<file path=ppt/slides/_rels/slide35.xml.rels><?xml version="1.0" encoding="UTF-8" standalone="yes"?>
<Relationships xmlns="http://schemas.openxmlformats.org/package/2006/relationships"><Relationship Id="rId3" Type="http://schemas.openxmlformats.org/officeDocument/2006/relationships/hyperlink" Target="mailto:HINissue@uscg.mi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ecfr.gov/cgi-bin/text-idx?SID=8e459fd336660e408a9ca6e2e907490c&amp;mc=true&amp;node=pt33.2.181&amp;rgn=div5"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ecfr.gov/cgi-bin/text-idx?SID=8e459fd336660e408a9ca6e2e907490c&amp;mc=true&amp;node=pt33.2.181&amp;rgn=div5#se33.2.181_123"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ecfr.gov/cgi-bin/text-idx?SID=8e459fd336660e408a9ca6e2e907490c&amp;mc=true&amp;node=pt33.2.181&amp;rgn=div5#se33.2.181_127" TargetMode="External"/><Relationship Id="rId5" Type="http://schemas.openxmlformats.org/officeDocument/2006/relationships/hyperlink" Target="https://www.ecfr.gov/cgi-bin/text-idx?SID=8e459fd336660e408a9ca6e2e907490c&amp;mc=true&amp;node=pt33.2.173&amp;rgn=div5#ap33.2.173.0000_0nbspnbspnbsp.a" TargetMode="External"/><Relationship Id="rId4" Type="http://schemas.openxmlformats.org/officeDocument/2006/relationships/hyperlink" Target="https://www.ecfr.gov/cgi-bin/text-idx?SID=8e459fd336660e408a9ca6e2e907490c&amp;mc=true&amp;node=pt33.2.181&amp;rgn=div5#se33.2.181_129"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HINIssue@uscg.mil" TargetMode="External"/><Relationship Id="rId2" Type="http://schemas.openxmlformats.org/officeDocument/2006/relationships/hyperlink" Target="https://www.ecfr.gov/cgi-bin/text-idx?SID=8e459fd336660e408a9ca6e2e907490c&amp;mc=true&amp;node=pt33.2.181&amp;rgn=div5#se33.2.181_129"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uscgboating.org/content/manufacturers-identification.php"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ChangeArrowheads="1"/>
          </p:cNvSpPr>
          <p:nvPr/>
        </p:nvSpPr>
        <p:spPr bwMode="auto">
          <a:xfrm>
            <a:off x="41275" y="2057400"/>
            <a:ext cx="8990013" cy="3939540"/>
          </a:xfrm>
          <a:prstGeom prst="rect">
            <a:avLst/>
          </a:prstGeom>
          <a:noFill/>
          <a:ln w="9525">
            <a:noFill/>
            <a:miter lim="800000"/>
            <a:headEnd/>
            <a:tailEnd/>
          </a:ln>
        </p:spPr>
        <p:txBody>
          <a:bodyPr>
            <a:spAutoFit/>
          </a:bodyPr>
          <a:lstStyle/>
          <a:p>
            <a:pPr algn="ctr" eaLnBrk="1" hangingPunct="1"/>
            <a:r>
              <a:rPr lang="en-US" altLang="en-US" sz="4400" dirty="0">
                <a:solidFill>
                  <a:schemeClr val="tx1"/>
                </a:solidFill>
                <a:latin typeface="Arial" panose="020B0604020202020204" pitchFamily="34" charset="0"/>
                <a:cs typeface="Arial" panose="020B0604020202020204" pitchFamily="34" charset="0"/>
              </a:rPr>
              <a:t>Hull Identification Number (HIN)</a:t>
            </a:r>
          </a:p>
          <a:p>
            <a:pPr algn="ctr" eaLnBrk="1" hangingPunct="1"/>
            <a:r>
              <a:rPr lang="en-US" altLang="en-US" sz="4400" dirty="0">
                <a:solidFill>
                  <a:schemeClr val="tx1"/>
                </a:solidFill>
                <a:latin typeface="Arial" panose="020B0604020202020204" pitchFamily="34" charset="0"/>
                <a:cs typeface="Arial" panose="020B0604020202020204" pitchFamily="34" charset="0"/>
              </a:rPr>
              <a:t>Validation &amp; Verification Guidelines</a:t>
            </a:r>
          </a:p>
          <a:p>
            <a:pPr algn="ctr" eaLnBrk="1" hangingPunct="1"/>
            <a:endParaRPr lang="en-US" altLang="en-US" sz="4400" dirty="0">
              <a:latin typeface="Arial" panose="020B0604020202020204" pitchFamily="34" charset="0"/>
              <a:cs typeface="Arial" panose="020B0604020202020204" pitchFamily="34" charset="0"/>
            </a:endParaRPr>
          </a:p>
          <a:p>
            <a:pPr algn="ctr" eaLnBrk="1" hangingPunct="1"/>
            <a:endParaRPr lang="en-US" altLang="en-US" sz="4400" dirty="0">
              <a:latin typeface="Arial" panose="020B0604020202020204" pitchFamily="34" charset="0"/>
              <a:cs typeface="Arial" panose="020B0604020202020204" pitchFamily="34" charset="0"/>
            </a:endParaRPr>
          </a:p>
          <a:p>
            <a:pPr algn="ctr" eaLnBrk="1" hangingPunct="1"/>
            <a:r>
              <a:rPr lang="en-US" altLang="en-US" sz="1600" b="1" dirty="0">
                <a:solidFill>
                  <a:srgbClr val="0070C0"/>
                </a:solidFill>
                <a:latin typeface="Arial" panose="020B0604020202020204" pitchFamily="34" charset="0"/>
                <a:cs typeface="Arial" panose="020B0604020202020204" pitchFamily="34" charset="0"/>
              </a:rPr>
              <a:t>Prepared in cooperation with the National Association of State Boating Law Administrators Vessel Identification Registration and Titling Committee</a:t>
            </a:r>
          </a:p>
          <a:p>
            <a:pPr algn="ctr" eaLnBrk="1" hangingPunct="1"/>
            <a:endParaRPr lang="en-US" altLang="en-US" sz="1600" b="1" dirty="0">
              <a:solidFill>
                <a:srgbClr val="0070C0"/>
              </a:solidFill>
              <a:latin typeface="Arial" panose="020B0604020202020204" pitchFamily="34" charset="0"/>
              <a:cs typeface="Arial" panose="020B0604020202020204" pitchFamily="34" charset="0"/>
            </a:endParaRPr>
          </a:p>
          <a:p>
            <a:pPr algn="ctr" eaLnBrk="1" hangingPunct="1"/>
            <a:endParaRPr lang="en-US" altLang="en-US" sz="1600" b="1" dirty="0">
              <a:solidFill>
                <a:srgbClr val="0070C0"/>
              </a:solidFill>
              <a:latin typeface="Arial" panose="020B0604020202020204" pitchFamily="34" charset="0"/>
              <a:cs typeface="Arial" panose="020B0604020202020204" pitchFamily="34" charset="0"/>
            </a:endParaRPr>
          </a:p>
          <a:p>
            <a:pPr algn="ctr" eaLnBrk="1" hangingPunct="1"/>
            <a:r>
              <a:rPr lang="en-US" altLang="en-US" sz="1000" b="1" dirty="0">
                <a:solidFill>
                  <a:srgbClr val="0070C0"/>
                </a:solidFill>
                <a:latin typeface="Arial" panose="020B0604020202020204" pitchFamily="34" charset="0"/>
                <a:cs typeface="Arial" panose="020B0604020202020204" pitchFamily="34" charset="0"/>
              </a:rPr>
              <a:t>Updated September 24,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0" y="1219200"/>
            <a:ext cx="9143999" cy="646331"/>
          </a:xfrm>
          <a:prstGeom prst="rect">
            <a:avLst/>
          </a:prstGeom>
          <a:noFill/>
          <a:ln w="9525">
            <a:noFill/>
            <a:miter lim="800000"/>
            <a:headEnd/>
            <a:tailEnd/>
          </a:ln>
          <a:effectLst/>
        </p:spPr>
        <p:txBody>
          <a:bodyPr wrap="square">
            <a:spAutoFit/>
          </a:bodyPr>
          <a:lstStyle/>
          <a:p>
            <a:pPr algn="ctr" eaLnBrk="1" hangingPunct="1">
              <a:spcBef>
                <a:spcPct val="50000"/>
              </a:spcBef>
            </a:pPr>
            <a:r>
              <a:rPr lang="en-US" altLang="en-US" sz="3600" b="1" dirty="0">
                <a:solidFill>
                  <a:srgbClr val="FF0AF3"/>
                </a:solidFill>
                <a:latin typeface="Arial" panose="020B0604020202020204" pitchFamily="34" charset="0"/>
                <a:cs typeface="Arial" panose="020B0604020202020204" pitchFamily="34" charset="0"/>
              </a:rPr>
              <a:t>§181.25 </a:t>
            </a:r>
            <a:r>
              <a:rPr lang="en-US" altLang="en-US" sz="3600" b="1" dirty="0">
                <a:solidFill>
                  <a:schemeClr val="tx1"/>
                </a:solidFill>
                <a:latin typeface="Arial" panose="020B0604020202020204" pitchFamily="34" charset="0"/>
                <a:cs typeface="Arial" panose="020B0604020202020204" pitchFamily="34" charset="0"/>
              </a:rPr>
              <a:t>Current HIN Format</a:t>
            </a:r>
          </a:p>
        </p:txBody>
      </p:sp>
      <p:sp>
        <p:nvSpPr>
          <p:cNvPr id="8" name="Text Box 2"/>
          <p:cNvSpPr txBox="1">
            <a:spLocks noChangeArrowheads="1"/>
          </p:cNvSpPr>
          <p:nvPr/>
        </p:nvSpPr>
        <p:spPr bwMode="auto">
          <a:xfrm>
            <a:off x="201168" y="1981200"/>
            <a:ext cx="8741664" cy="3703578"/>
          </a:xfrm>
          <a:prstGeom prst="rect">
            <a:avLst/>
          </a:prstGeom>
          <a:noFill/>
          <a:ln w="9525">
            <a:noFill/>
            <a:miter lim="800000"/>
            <a:headEnd/>
            <a:tailEnd/>
          </a:ln>
        </p:spPr>
        <p:txBody>
          <a:bodyPr wrap="square">
            <a:spAutoFit/>
          </a:bodyPr>
          <a:lstStyle/>
          <a:p>
            <a:pPr marL="800100" lvl="1" indent="-342900" eaLnBrk="1" hangingPunct="1">
              <a:spcBef>
                <a:spcPct val="50000"/>
              </a:spcBef>
              <a:buFont typeface="Wingdings" charset="2"/>
              <a:buChar char="Ø"/>
            </a:pPr>
            <a:r>
              <a:rPr lang="en-US" altLang="en-US" sz="2000" b="1" dirty="0">
                <a:solidFill>
                  <a:schemeClr val="tx1"/>
                </a:solidFill>
                <a:latin typeface="Arial" panose="020B0604020202020204" pitchFamily="34" charset="0"/>
                <a:cs typeface="Arial" panose="020B0604020202020204" pitchFamily="34" charset="0"/>
              </a:rPr>
              <a:t>Characters 1-3: </a:t>
            </a:r>
          </a:p>
          <a:p>
            <a:pPr marL="1257300" lvl="2" indent="-342900" eaLnBrk="1" hangingPunct="1">
              <a:spcBef>
                <a:spcPts val="500"/>
              </a:spcBef>
              <a:buFont typeface="Wingdings" charset="2"/>
              <a:buChar char="§"/>
            </a:pPr>
            <a:r>
              <a:rPr lang="en-US" altLang="en-US" sz="1800" dirty="0">
                <a:solidFill>
                  <a:schemeClr val="tx1"/>
                </a:solidFill>
                <a:latin typeface="Arial" panose="020B0604020202020204" pitchFamily="34" charset="0"/>
                <a:cs typeface="Arial" panose="020B0604020202020204" pitchFamily="34" charset="0"/>
              </a:rPr>
              <a:t>Manufacturer(s) Identification Code (MIC), assigned by the U.S. Coast Guard and primarily exists of a series of 3 letters. However, on a rare occasion, the USCG has issued MICs that include numbers, although this practice was discontinued in mid-1990s. Examples of valid MICs with numbers include 4WN, BL2, etc…</a:t>
            </a:r>
          </a:p>
          <a:p>
            <a:pPr marL="1257300" lvl="2" indent="-342900" eaLnBrk="1" hangingPunct="1">
              <a:spcBef>
                <a:spcPts val="500"/>
              </a:spcBef>
              <a:buFont typeface="Wingdings" charset="2"/>
              <a:buChar char="§"/>
            </a:pPr>
            <a:r>
              <a:rPr lang="en-US" altLang="en-US" sz="1800" dirty="0">
                <a:solidFill>
                  <a:schemeClr val="tx1"/>
                </a:solidFill>
                <a:latin typeface="Arial" panose="020B0604020202020204" pitchFamily="34" charset="0"/>
                <a:cs typeface="Arial" panose="020B0604020202020204" pitchFamily="34" charset="0"/>
              </a:rPr>
              <a:t>A MIC may be reassigned if the manufacturer assigned to it has been out of business for 10 or more years.</a:t>
            </a:r>
          </a:p>
          <a:p>
            <a:pPr marL="1257300" lvl="2" indent="-342900" eaLnBrk="1" hangingPunct="1">
              <a:spcBef>
                <a:spcPts val="500"/>
              </a:spcBef>
              <a:buFont typeface="Wingdings" charset="2"/>
              <a:buChar char="§"/>
            </a:pPr>
            <a:r>
              <a:rPr lang="en-US" altLang="en-US" sz="1800" dirty="0">
                <a:solidFill>
                  <a:schemeClr val="tx1"/>
                </a:solidFill>
                <a:latin typeface="Arial" panose="020B0604020202020204" pitchFamily="34" charset="0"/>
                <a:cs typeface="Arial" panose="020B0604020202020204" pitchFamily="34" charset="0"/>
              </a:rPr>
              <a:t>States are required to verify the MIC for accuracy against the USCG MIC Website found here: </a:t>
            </a:r>
            <a:r>
              <a:rPr lang="en-US" sz="1800" u="sng" dirty="0">
                <a:hlinkClick r:id="rId2"/>
              </a:rPr>
              <a:t>http://uscgboating.org/content/manufacturers-identification.php</a:t>
            </a:r>
            <a:endParaRPr lang="en-US" sz="1800" u="sng" dirty="0"/>
          </a:p>
          <a:p>
            <a:pPr marL="1257300" lvl="2" indent="-342900" eaLnBrk="1" hangingPunct="1">
              <a:spcBef>
                <a:spcPts val="500"/>
              </a:spcBef>
              <a:buFont typeface="Wingdings" charset="2"/>
              <a:buChar char="§"/>
            </a:pPr>
            <a:endParaRPr lang="en-US" altLang="en-US" sz="1800" dirty="0">
              <a:solidFill>
                <a:schemeClr val="tx1"/>
              </a:solidFill>
              <a:latin typeface="Arial" panose="020B0604020202020204" pitchFamily="34" charset="0"/>
              <a:cs typeface="Arial" panose="020B0604020202020204" pitchFamily="34" charset="0"/>
            </a:endParaRPr>
          </a:p>
        </p:txBody>
      </p:sp>
      <p:sp>
        <p:nvSpPr>
          <p:cNvPr id="10" name="TextBox 9"/>
          <p:cNvSpPr txBox="1">
            <a:spLocks noChangeArrowheads="1"/>
          </p:cNvSpPr>
          <p:nvPr/>
        </p:nvSpPr>
        <p:spPr bwMode="auto">
          <a:xfrm>
            <a:off x="2059167" y="5791200"/>
            <a:ext cx="27432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r>
              <a:rPr lang="en-US" altLang="en-US" dirty="0">
                <a:solidFill>
                  <a:schemeClr val="accent5">
                    <a:lumMod val="25000"/>
                  </a:schemeClr>
                </a:solidFill>
                <a:latin typeface="Arial Black" panose="020B0A04020102020204" pitchFamily="34" charset="0"/>
                <a:cs typeface="Tahoma" pitchFamily="34" charset="0"/>
              </a:rPr>
              <a:t>EXAMPLE:</a:t>
            </a:r>
          </a:p>
        </p:txBody>
      </p:sp>
      <p:sp>
        <p:nvSpPr>
          <p:cNvPr id="11" name="TextBox 3"/>
          <p:cNvSpPr txBox="1">
            <a:spLocks noChangeArrowheads="1"/>
          </p:cNvSpPr>
          <p:nvPr/>
        </p:nvSpPr>
        <p:spPr bwMode="auto">
          <a:xfrm>
            <a:off x="4777736" y="5562600"/>
            <a:ext cx="1851664" cy="1015663"/>
          </a:xfrm>
          <a:prstGeom prst="rect">
            <a:avLst/>
          </a:prstGeom>
          <a:noFill/>
          <a:ln w="9525">
            <a:noFill/>
            <a:miter lim="800000"/>
            <a:headEnd/>
            <a:tailEnd/>
          </a:ln>
        </p:spPr>
        <p:txBody>
          <a:bodyPr wrap="none">
            <a:spAutoFit/>
          </a:bodyPr>
          <a:lstStyle/>
          <a:p>
            <a:pPr eaLnBrk="1" hangingPunct="1">
              <a:defRPr/>
            </a:pPr>
            <a:r>
              <a:rPr lang="en-US" b="1" dirty="0">
                <a:latin typeface="Arial" panose="020B0604020202020204" pitchFamily="34" charset="0"/>
                <a:ea typeface="Tahoma" panose="020B0604030504040204" pitchFamily="34" charset="0"/>
                <a:cs typeface="Arial" panose="020B0604020202020204" pitchFamily="34" charset="0"/>
              </a:rPr>
              <a:t>ABC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
          <p:cNvSpPr txBox="1">
            <a:spLocks noChangeArrowheads="1"/>
          </p:cNvSpPr>
          <p:nvPr/>
        </p:nvSpPr>
        <p:spPr bwMode="auto">
          <a:xfrm>
            <a:off x="201168" y="1981200"/>
            <a:ext cx="8741664" cy="1646605"/>
          </a:xfrm>
          <a:prstGeom prst="rect">
            <a:avLst/>
          </a:prstGeom>
          <a:noFill/>
          <a:ln w="9525">
            <a:noFill/>
            <a:miter lim="800000"/>
            <a:headEnd/>
            <a:tailEnd/>
          </a:ln>
        </p:spPr>
        <p:txBody>
          <a:bodyPr wrap="square">
            <a:spAutoFit/>
          </a:bodyPr>
          <a:lstStyle/>
          <a:p>
            <a:pPr marL="800100" lvl="1" indent="-342900" eaLnBrk="1" hangingPunct="1">
              <a:spcBef>
                <a:spcPct val="50000"/>
              </a:spcBef>
              <a:buFont typeface="Wingdings" charset="2"/>
              <a:buChar char="Ø"/>
            </a:pPr>
            <a:r>
              <a:rPr lang="en-US" altLang="en-US" sz="2000" b="1" dirty="0">
                <a:solidFill>
                  <a:schemeClr val="tx1"/>
                </a:solidFill>
                <a:latin typeface="Arial" panose="020B0604020202020204" pitchFamily="34" charset="0"/>
                <a:cs typeface="Arial" panose="020B0604020202020204" pitchFamily="34" charset="0"/>
              </a:rPr>
              <a:t>Characters 4-8: </a:t>
            </a:r>
          </a:p>
          <a:p>
            <a:pPr marL="1257300" lvl="2" indent="-342900" eaLnBrk="1" hangingPunct="1">
              <a:spcBef>
                <a:spcPct val="50000"/>
              </a:spcBef>
              <a:buFont typeface="Wingdings" charset="2"/>
              <a:buChar char="§"/>
            </a:pPr>
            <a:r>
              <a:rPr lang="en-US" altLang="en-US" sz="1800" dirty="0">
                <a:solidFill>
                  <a:schemeClr val="tx1"/>
                </a:solidFill>
                <a:latin typeface="Arial" panose="020B0604020202020204" pitchFamily="34" charset="0"/>
                <a:cs typeface="Arial" panose="020B0604020202020204" pitchFamily="34" charset="0"/>
              </a:rPr>
              <a:t>Must be a serial number assigned by the manufacturer and may include letters and/or numbers, with the exception of the letters I, O, and Q, which </a:t>
            </a:r>
            <a:r>
              <a:rPr lang="en-US" altLang="en-US" sz="1800" u="sng" dirty="0">
                <a:solidFill>
                  <a:schemeClr val="tx1"/>
                </a:solidFill>
                <a:latin typeface="Arial" panose="020B0604020202020204" pitchFamily="34" charset="0"/>
                <a:cs typeface="Arial" panose="020B0604020202020204" pitchFamily="34" charset="0"/>
              </a:rPr>
              <a:t>cannot</a:t>
            </a:r>
            <a:r>
              <a:rPr lang="en-US" altLang="en-US" sz="1800" dirty="0">
                <a:solidFill>
                  <a:schemeClr val="tx1"/>
                </a:solidFill>
                <a:latin typeface="Arial" panose="020B0604020202020204" pitchFamily="34" charset="0"/>
                <a:cs typeface="Arial" panose="020B0604020202020204" pitchFamily="34" charset="0"/>
              </a:rPr>
              <a:t> be used in this portion of the HIN due to similarities to numbers.</a:t>
            </a:r>
            <a:endParaRPr lang="en-US" altLang="en-US" sz="1800" dirty="0">
              <a:latin typeface="Arial" panose="020B0604020202020204" pitchFamily="34" charset="0"/>
              <a:cs typeface="Arial" panose="020B0604020202020204" pitchFamily="34" charset="0"/>
            </a:endParaRPr>
          </a:p>
        </p:txBody>
      </p:sp>
      <p:sp>
        <p:nvSpPr>
          <p:cNvPr id="6" name="TextBox 1"/>
          <p:cNvSpPr txBox="1">
            <a:spLocks noChangeArrowheads="1"/>
          </p:cNvSpPr>
          <p:nvPr/>
        </p:nvSpPr>
        <p:spPr bwMode="auto">
          <a:xfrm>
            <a:off x="864093" y="5715000"/>
            <a:ext cx="27432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r>
              <a:rPr lang="en-US" altLang="en-US" dirty="0">
                <a:solidFill>
                  <a:schemeClr val="accent5">
                    <a:lumMod val="25000"/>
                  </a:schemeClr>
                </a:solidFill>
                <a:latin typeface="Arial Black" panose="020B0A04020102020204" pitchFamily="34" charset="0"/>
                <a:cs typeface="Tahoma" pitchFamily="34" charset="0"/>
              </a:rPr>
              <a:t>EXAMPLE:</a:t>
            </a:r>
          </a:p>
        </p:txBody>
      </p:sp>
      <p:sp>
        <p:nvSpPr>
          <p:cNvPr id="7" name="Text Box 5"/>
          <p:cNvSpPr txBox="1">
            <a:spLocks noChangeArrowheads="1"/>
          </p:cNvSpPr>
          <p:nvPr/>
        </p:nvSpPr>
        <p:spPr bwMode="auto">
          <a:xfrm>
            <a:off x="3581400" y="5461337"/>
            <a:ext cx="4114800" cy="1015663"/>
          </a:xfrm>
          <a:prstGeom prst="rect">
            <a:avLst/>
          </a:prstGeom>
          <a:noFill/>
          <a:ln w="9525">
            <a:noFill/>
            <a:miter lim="800000"/>
            <a:headEnd/>
            <a:tailEnd/>
          </a:ln>
        </p:spPr>
        <p:txBody>
          <a:bodyPr wrap="square">
            <a:spAutoFit/>
          </a:bodyPr>
          <a:lstStyle/>
          <a:p>
            <a:pPr eaLnBrk="1" hangingPunct="1">
              <a:spcBef>
                <a:spcPct val="50000"/>
              </a:spcBef>
              <a:defRPr/>
            </a:pPr>
            <a:r>
              <a:rPr lang="en-US" altLang="en-US" b="1" dirty="0">
                <a:solidFill>
                  <a:schemeClr val="tx1"/>
                </a:solidFill>
                <a:latin typeface="Arial" panose="020B0604020202020204" pitchFamily="34" charset="0"/>
                <a:ea typeface="Tahoma" panose="020B0604030504040204" pitchFamily="34" charset="0"/>
                <a:cs typeface="Arial" panose="020B0604020202020204" pitchFamily="34" charset="0"/>
              </a:rPr>
              <a:t>ABC</a:t>
            </a:r>
            <a:r>
              <a:rPr lang="en-US" altLang="en-US" b="1" dirty="0">
                <a:latin typeface="Arial" panose="020B0604020202020204" pitchFamily="34" charset="0"/>
                <a:ea typeface="Tahoma" panose="020B0604030504040204" pitchFamily="34" charset="0"/>
                <a:cs typeface="Arial" panose="020B0604020202020204" pitchFamily="34" charset="0"/>
              </a:rPr>
              <a:t>34567</a:t>
            </a:r>
          </a:p>
        </p:txBody>
      </p:sp>
      <p:sp>
        <p:nvSpPr>
          <p:cNvPr id="9" name="Text Box 4"/>
          <p:cNvSpPr txBox="1">
            <a:spLocks noChangeArrowheads="1"/>
          </p:cNvSpPr>
          <p:nvPr/>
        </p:nvSpPr>
        <p:spPr bwMode="auto">
          <a:xfrm>
            <a:off x="0" y="1219200"/>
            <a:ext cx="9143999" cy="646331"/>
          </a:xfrm>
          <a:prstGeom prst="rect">
            <a:avLst/>
          </a:prstGeom>
          <a:noFill/>
          <a:ln w="9525">
            <a:noFill/>
            <a:miter lim="800000"/>
            <a:headEnd/>
            <a:tailEnd/>
          </a:ln>
          <a:effectLst/>
        </p:spPr>
        <p:txBody>
          <a:bodyPr wrap="square">
            <a:spAutoFit/>
          </a:bodyPr>
          <a:lstStyle/>
          <a:p>
            <a:pPr algn="ctr" eaLnBrk="1" hangingPunct="1">
              <a:spcBef>
                <a:spcPct val="50000"/>
              </a:spcBef>
            </a:pPr>
            <a:r>
              <a:rPr lang="en-US" altLang="en-US" sz="3600" b="1" dirty="0">
                <a:solidFill>
                  <a:srgbClr val="FF0AF3"/>
                </a:solidFill>
                <a:latin typeface="Arial" panose="020B0604020202020204" pitchFamily="34" charset="0"/>
                <a:cs typeface="Arial" panose="020B0604020202020204" pitchFamily="34" charset="0"/>
              </a:rPr>
              <a:t>§181.25 </a:t>
            </a:r>
            <a:r>
              <a:rPr lang="en-US" altLang="en-US" sz="3600" b="1" dirty="0">
                <a:solidFill>
                  <a:schemeClr val="tx1"/>
                </a:solidFill>
                <a:latin typeface="Arial" panose="020B0604020202020204" pitchFamily="34" charset="0"/>
                <a:cs typeface="Arial" panose="020B0604020202020204" pitchFamily="34" charset="0"/>
              </a:rPr>
              <a:t>Current HIN Format</a:t>
            </a:r>
          </a:p>
        </p:txBody>
      </p:sp>
    </p:spTree>
    <p:extLst>
      <p:ext uri="{BB962C8B-B14F-4D97-AF65-F5344CB8AC3E}">
        <p14:creationId xmlns:p14="http://schemas.microsoft.com/office/powerpoint/2010/main" val="66515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
          <p:cNvSpPr txBox="1">
            <a:spLocks noChangeArrowheads="1"/>
          </p:cNvSpPr>
          <p:nvPr/>
        </p:nvSpPr>
        <p:spPr bwMode="auto">
          <a:xfrm>
            <a:off x="201168" y="1981200"/>
            <a:ext cx="8741664" cy="3970318"/>
          </a:xfrm>
          <a:prstGeom prst="rect">
            <a:avLst/>
          </a:prstGeom>
          <a:noFill/>
          <a:ln w="9525">
            <a:noFill/>
            <a:miter lim="800000"/>
            <a:headEnd/>
            <a:tailEnd/>
          </a:ln>
        </p:spPr>
        <p:txBody>
          <a:bodyPr wrap="square">
            <a:spAutoFit/>
          </a:bodyPr>
          <a:lstStyle/>
          <a:p>
            <a:pPr marL="800100" lvl="2" indent="-342900" eaLnBrk="1" hangingPunct="1">
              <a:spcBef>
                <a:spcPts val="600"/>
              </a:spcBef>
              <a:buFont typeface="Wingdings" pitchFamily="2" charset="2"/>
              <a:buChar char="Ø"/>
            </a:pPr>
            <a:r>
              <a:rPr lang="en-US" altLang="en-US" sz="2000" b="1" dirty="0">
                <a:solidFill>
                  <a:schemeClr val="tx1"/>
                </a:solidFill>
                <a:latin typeface="Arial" panose="020B0604020202020204" pitchFamily="34" charset="0"/>
                <a:cs typeface="Arial" panose="020B0604020202020204" pitchFamily="34" charset="0"/>
              </a:rPr>
              <a:t>Characters 9-12: </a:t>
            </a:r>
            <a:r>
              <a:rPr lang="en-US" altLang="en-US" sz="1800" dirty="0">
                <a:solidFill>
                  <a:schemeClr val="tx1"/>
                </a:solidFill>
                <a:latin typeface="Arial" panose="020B0604020202020204" pitchFamily="34" charset="0"/>
                <a:cs typeface="Arial" panose="020B0604020202020204" pitchFamily="34" charset="0"/>
              </a:rPr>
              <a:t>contain the production date and model year of vessel.</a:t>
            </a:r>
          </a:p>
          <a:p>
            <a:pPr marL="1257300" lvl="3" indent="-342900" eaLnBrk="1" hangingPunct="1">
              <a:spcBef>
                <a:spcPts val="600"/>
              </a:spcBef>
              <a:buFont typeface="Wingdings" charset="2"/>
              <a:buChar char="§"/>
            </a:pPr>
            <a:r>
              <a:rPr lang="en-US" altLang="en-US" sz="1800" b="1" dirty="0">
                <a:solidFill>
                  <a:schemeClr val="tx1"/>
                </a:solidFill>
                <a:latin typeface="Arial" panose="020B0604020202020204" pitchFamily="34" charset="0"/>
                <a:cs typeface="Arial" panose="020B0604020202020204" pitchFamily="34" charset="0"/>
              </a:rPr>
              <a:t>9:</a:t>
            </a:r>
            <a:r>
              <a:rPr lang="en-US" altLang="en-US" sz="1800" dirty="0">
                <a:solidFill>
                  <a:schemeClr val="tx1"/>
                </a:solidFill>
                <a:latin typeface="Arial" panose="020B0604020202020204" pitchFamily="34" charset="0"/>
                <a:cs typeface="Arial" panose="020B0604020202020204" pitchFamily="34" charset="0"/>
              </a:rPr>
              <a:t> Must be a letter value to represent month hull was built:  </a:t>
            </a:r>
            <a:br>
              <a:rPr lang="en-US" altLang="en-US" sz="1800" dirty="0">
                <a:solidFill>
                  <a:schemeClr val="tx1"/>
                </a:solidFill>
                <a:latin typeface="Arial" panose="020B0604020202020204" pitchFamily="34" charset="0"/>
                <a:cs typeface="Arial" panose="020B0604020202020204" pitchFamily="34" charset="0"/>
              </a:rPr>
            </a:br>
            <a:r>
              <a:rPr lang="en-US" altLang="en-US" sz="1800" dirty="0">
                <a:solidFill>
                  <a:schemeClr val="tx1"/>
                </a:solidFill>
                <a:latin typeface="Arial" panose="020B0604020202020204" pitchFamily="34" charset="0"/>
                <a:cs typeface="Arial" panose="020B0604020202020204" pitchFamily="34" charset="0"/>
              </a:rPr>
              <a:t>     A = January, B = February, etc….  </a:t>
            </a:r>
          </a:p>
          <a:p>
            <a:pPr marL="1257300" lvl="3" indent="-342900" eaLnBrk="1" hangingPunct="1">
              <a:spcBef>
                <a:spcPts val="600"/>
              </a:spcBef>
              <a:buFont typeface="Wingdings" charset="2"/>
              <a:buChar char="§"/>
            </a:pPr>
            <a:r>
              <a:rPr lang="en-US" altLang="en-US" sz="1800" b="1" dirty="0">
                <a:solidFill>
                  <a:schemeClr val="tx1"/>
                </a:solidFill>
                <a:latin typeface="Arial" panose="020B0604020202020204" pitchFamily="34" charset="0"/>
                <a:cs typeface="Arial" panose="020B0604020202020204" pitchFamily="34" charset="0"/>
              </a:rPr>
              <a:t>10:</a:t>
            </a:r>
            <a:r>
              <a:rPr lang="en-US" altLang="en-US" sz="1800" dirty="0">
                <a:solidFill>
                  <a:schemeClr val="tx1"/>
                </a:solidFill>
                <a:latin typeface="Arial" panose="020B0604020202020204" pitchFamily="34" charset="0"/>
                <a:cs typeface="Arial" panose="020B0604020202020204" pitchFamily="34" charset="0"/>
              </a:rPr>
              <a:t> A number value indicating the last digit of the year of production, i.e. 9 represents 2019</a:t>
            </a:r>
            <a:br>
              <a:rPr lang="en-US" altLang="en-US" sz="1800" dirty="0">
                <a:solidFill>
                  <a:schemeClr val="tx1"/>
                </a:solidFill>
                <a:latin typeface="Arial" panose="020B0604020202020204" pitchFamily="34" charset="0"/>
                <a:cs typeface="Arial" panose="020B0604020202020204" pitchFamily="34" charset="0"/>
              </a:rPr>
            </a:br>
            <a:r>
              <a:rPr lang="en-US" sz="1500" i="1" dirty="0">
                <a:solidFill>
                  <a:schemeClr val="tx1"/>
                </a:solidFill>
                <a:latin typeface="Arial" panose="020B0604020202020204" pitchFamily="34" charset="0"/>
                <a:cs typeface="Arial" panose="020B0604020202020204" pitchFamily="34" charset="0"/>
              </a:rPr>
              <a:t>(</a:t>
            </a:r>
            <a:r>
              <a:rPr lang="en-US" sz="1500" i="1" dirty="0">
                <a:solidFill>
                  <a:schemeClr val="tx1"/>
                </a:solidFill>
                <a:latin typeface="Arial" panose="020B0604020202020204" pitchFamily="34" charset="0"/>
                <a:cs typeface="Arial" panose="020B0604020202020204" pitchFamily="34" charset="0"/>
                <a:hlinkClick r:id="rId2"/>
              </a:rPr>
              <a:t>33 CFR 181.25(c)</a:t>
            </a:r>
            <a:r>
              <a:rPr lang="en-US" sz="1500" i="1" dirty="0">
                <a:solidFill>
                  <a:schemeClr val="tx1"/>
                </a:solidFill>
                <a:latin typeface="Arial" panose="020B0604020202020204" pitchFamily="34" charset="0"/>
                <a:cs typeface="Arial" panose="020B0604020202020204" pitchFamily="34" charset="0"/>
              </a:rPr>
              <a:t> - The date indicated can be no earlier than the date the construction or assembly began and no later than the date the boat leaves the place of manufacture or assembly, or is imported into the US for sale.)</a:t>
            </a:r>
          </a:p>
          <a:p>
            <a:pPr marL="1257300" lvl="3" indent="-342900" eaLnBrk="1" hangingPunct="1">
              <a:spcBef>
                <a:spcPts val="600"/>
              </a:spcBef>
              <a:buFont typeface="Wingdings" charset="2"/>
              <a:buChar char="§"/>
            </a:pPr>
            <a:r>
              <a:rPr lang="en-US" altLang="en-US" sz="1800" b="1" dirty="0">
                <a:solidFill>
                  <a:schemeClr val="tx1"/>
                </a:solidFill>
                <a:latin typeface="Arial" panose="020B0604020202020204" pitchFamily="34" charset="0"/>
                <a:cs typeface="Arial" panose="020B0604020202020204" pitchFamily="34" charset="0"/>
              </a:rPr>
              <a:t>11-12:</a:t>
            </a:r>
            <a:r>
              <a:rPr lang="en-US" altLang="en-US" sz="1800" dirty="0">
                <a:solidFill>
                  <a:schemeClr val="tx1"/>
                </a:solidFill>
                <a:latin typeface="Arial" panose="020B0604020202020204" pitchFamily="34" charset="0"/>
                <a:cs typeface="Arial" panose="020B0604020202020204" pitchFamily="34" charset="0"/>
              </a:rPr>
              <a:t> Indicate the last two digits of the model year or year it was offered for sale by the manufacturer</a:t>
            </a:r>
          </a:p>
          <a:p>
            <a:pPr marL="800100" lvl="2" indent="-342900" eaLnBrk="1" hangingPunct="1">
              <a:spcBef>
                <a:spcPts val="600"/>
              </a:spcBef>
              <a:buFont typeface="Wingdings" charset="2"/>
              <a:buChar char="§"/>
            </a:pPr>
            <a:r>
              <a:rPr lang="en-US" altLang="en-US" sz="1800" dirty="0">
                <a:solidFill>
                  <a:schemeClr val="tx1"/>
                </a:solidFill>
                <a:latin typeface="Arial" panose="020B0604020202020204" pitchFamily="34" charset="0"/>
                <a:cs typeface="Arial" panose="020B0604020202020204" pitchFamily="34" charset="0"/>
              </a:rPr>
              <a:t>The HIN must consist of 12 characters uninterrupted by slashes, hyphens, or spaces.</a:t>
            </a:r>
          </a:p>
          <a:p>
            <a:pPr marL="800100" lvl="2" indent="-342900" eaLnBrk="1" hangingPunct="1">
              <a:spcBef>
                <a:spcPts val="600"/>
              </a:spcBef>
              <a:buFont typeface="Wingdings" charset="2"/>
              <a:buChar char="§"/>
            </a:pPr>
            <a:endParaRPr lang="en-US" altLang="en-US" sz="1800" dirty="0">
              <a:solidFill>
                <a:schemeClr val="tx1"/>
              </a:solidFill>
              <a:latin typeface="Arial" panose="020B0604020202020204" pitchFamily="34" charset="0"/>
              <a:cs typeface="Arial" panose="020B0604020202020204" pitchFamily="34" charset="0"/>
            </a:endParaRPr>
          </a:p>
        </p:txBody>
      </p:sp>
      <p:sp>
        <p:nvSpPr>
          <p:cNvPr id="6" name="TextBox 1"/>
          <p:cNvSpPr txBox="1">
            <a:spLocks noChangeArrowheads="1"/>
          </p:cNvSpPr>
          <p:nvPr/>
        </p:nvSpPr>
        <p:spPr bwMode="auto">
          <a:xfrm>
            <a:off x="304800" y="5715000"/>
            <a:ext cx="27432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r>
              <a:rPr lang="en-US" altLang="en-US" dirty="0">
                <a:solidFill>
                  <a:schemeClr val="accent5">
                    <a:lumMod val="25000"/>
                  </a:schemeClr>
                </a:solidFill>
                <a:latin typeface="Arial Black" panose="020B0A04020102020204" pitchFamily="34" charset="0"/>
                <a:cs typeface="Tahoma" pitchFamily="34" charset="0"/>
              </a:rPr>
              <a:t>EXAMPLE:</a:t>
            </a:r>
          </a:p>
        </p:txBody>
      </p:sp>
      <p:sp>
        <p:nvSpPr>
          <p:cNvPr id="19461" name="Text Box 3"/>
          <p:cNvSpPr txBox="1">
            <a:spLocks noChangeArrowheads="1"/>
          </p:cNvSpPr>
          <p:nvPr/>
        </p:nvSpPr>
        <p:spPr bwMode="auto">
          <a:xfrm>
            <a:off x="2895600" y="5486400"/>
            <a:ext cx="6096000" cy="1015663"/>
          </a:xfrm>
          <a:prstGeom prst="rect">
            <a:avLst/>
          </a:prstGeom>
          <a:noFill/>
          <a:ln w="9525">
            <a:noFill/>
            <a:miter lim="800000"/>
            <a:headEnd/>
            <a:tailEnd/>
          </a:ln>
        </p:spPr>
        <p:txBody>
          <a:bodyPr wrap="square">
            <a:spAutoFit/>
          </a:bodyPr>
          <a:lstStyle/>
          <a:p>
            <a:pPr eaLnBrk="1" hangingPunct="1"/>
            <a:r>
              <a:rPr lang="en-US" altLang="en-US" b="1" dirty="0">
                <a:solidFill>
                  <a:schemeClr val="tx1"/>
                </a:solidFill>
                <a:latin typeface="Arial" panose="020B0604020202020204" pitchFamily="34" charset="0"/>
                <a:cs typeface="Arial" panose="020B0604020202020204" pitchFamily="34" charset="0"/>
              </a:rPr>
              <a:t>ABC34567</a:t>
            </a:r>
            <a:r>
              <a:rPr lang="en-US" altLang="en-US" b="1" dirty="0">
                <a:latin typeface="Arial" panose="020B0604020202020204" pitchFamily="34" charset="0"/>
                <a:cs typeface="Arial" panose="020B0604020202020204" pitchFamily="34" charset="0"/>
              </a:rPr>
              <a:t>H920</a:t>
            </a:r>
          </a:p>
        </p:txBody>
      </p:sp>
      <p:sp>
        <p:nvSpPr>
          <p:cNvPr id="9" name="Text Box 4"/>
          <p:cNvSpPr txBox="1">
            <a:spLocks noChangeArrowheads="1"/>
          </p:cNvSpPr>
          <p:nvPr/>
        </p:nvSpPr>
        <p:spPr bwMode="auto">
          <a:xfrm>
            <a:off x="0" y="1219200"/>
            <a:ext cx="9143999" cy="646331"/>
          </a:xfrm>
          <a:prstGeom prst="rect">
            <a:avLst/>
          </a:prstGeom>
          <a:noFill/>
          <a:ln w="9525">
            <a:noFill/>
            <a:miter lim="800000"/>
            <a:headEnd/>
            <a:tailEnd/>
          </a:ln>
          <a:effectLst/>
        </p:spPr>
        <p:txBody>
          <a:bodyPr wrap="square">
            <a:spAutoFit/>
          </a:bodyPr>
          <a:lstStyle/>
          <a:p>
            <a:pPr algn="ctr" eaLnBrk="1" hangingPunct="1">
              <a:spcBef>
                <a:spcPct val="50000"/>
              </a:spcBef>
            </a:pPr>
            <a:r>
              <a:rPr lang="en-US" altLang="en-US" sz="3600" b="1" dirty="0">
                <a:solidFill>
                  <a:srgbClr val="FF0AF3"/>
                </a:solidFill>
                <a:latin typeface="Arial" panose="020B0604020202020204" pitchFamily="34" charset="0"/>
                <a:cs typeface="Arial" panose="020B0604020202020204" pitchFamily="34" charset="0"/>
              </a:rPr>
              <a:t>§181.25 </a:t>
            </a:r>
            <a:r>
              <a:rPr lang="en-US" altLang="en-US" sz="3600" b="1" dirty="0">
                <a:solidFill>
                  <a:schemeClr val="tx1"/>
                </a:solidFill>
                <a:latin typeface="Arial" panose="020B0604020202020204" pitchFamily="34" charset="0"/>
                <a:cs typeface="Arial" panose="020B0604020202020204" pitchFamily="34" charset="0"/>
              </a:rPr>
              <a:t>Current HIN Format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4"/>
          <p:cNvPicPr>
            <a:picLocks noChangeAspect="1" noChangeArrowheads="1"/>
          </p:cNvPicPr>
          <p:nvPr/>
        </p:nvPicPr>
        <p:blipFill>
          <a:blip r:embed="rId2" cstate="print"/>
          <a:srcRect/>
          <a:stretch>
            <a:fillRect/>
          </a:stretch>
        </p:blipFill>
        <p:spPr bwMode="auto">
          <a:xfrm>
            <a:off x="201168" y="1862483"/>
            <a:ext cx="8686800" cy="3666678"/>
          </a:xfrm>
          <a:prstGeom prst="rect">
            <a:avLst/>
          </a:prstGeom>
          <a:noFill/>
          <a:ln w="3175">
            <a:solidFill>
              <a:schemeClr val="tx1"/>
            </a:solidFill>
            <a:miter lim="800000"/>
            <a:headEnd/>
            <a:tailEnd/>
          </a:ln>
        </p:spPr>
      </p:pic>
      <p:sp>
        <p:nvSpPr>
          <p:cNvPr id="6" name="TextBox 5"/>
          <p:cNvSpPr txBox="1">
            <a:spLocks noChangeArrowheads="1"/>
          </p:cNvSpPr>
          <p:nvPr/>
        </p:nvSpPr>
        <p:spPr bwMode="auto">
          <a:xfrm>
            <a:off x="0" y="1216152"/>
            <a:ext cx="914399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r>
              <a:rPr lang="en-US" altLang="en-US" sz="3600" b="1" dirty="0">
                <a:latin typeface="Arial" panose="020B0604020202020204" pitchFamily="34" charset="0"/>
                <a:cs typeface="Arial" panose="020B0604020202020204" pitchFamily="34" charset="0"/>
              </a:rPr>
              <a:t>Current HIN Format</a:t>
            </a:r>
            <a:endParaRPr lang="en-US" altLang="en-US" sz="3600" b="1" dirty="0">
              <a:solidFill>
                <a:schemeClr val="accent5">
                  <a:lumMod val="25000"/>
                </a:schemeClr>
              </a:solidFill>
              <a:latin typeface="Arial Black" charset="0"/>
              <a:ea typeface="Arial Black" charset="0"/>
              <a:cs typeface="Arial Black" charset="0"/>
            </a:endParaRPr>
          </a:p>
        </p:txBody>
      </p:sp>
      <p:pic>
        <p:nvPicPr>
          <p:cNvPr id="5" name="Picture 4" descr="C:\Users\mengland\Desktop\Picture1.png">
            <a:extLst>
              <a:ext uri="{FF2B5EF4-FFF2-40B4-BE49-F238E27FC236}">
                <a16:creationId xmlns:a16="http://schemas.microsoft.com/office/drawing/2014/main" id="{61BEE34D-EC32-7C48-AA45-FF61FF28E3CA}"/>
              </a:ext>
            </a:extLst>
          </p:cNvPr>
          <p:cNvPicPr>
            <a:picLocks noChangeAspect="1" noChangeArrowheads="1"/>
          </p:cNvPicPr>
          <p:nvPr/>
        </p:nvPicPr>
        <p:blipFill rotWithShape="1">
          <a:blip r:embed="rId3" cstate="print"/>
          <a:srcRect l="16148" t="48087" r="13330" b="34154"/>
          <a:stretch/>
        </p:blipFill>
        <p:spPr bwMode="auto">
          <a:xfrm>
            <a:off x="199957" y="5410199"/>
            <a:ext cx="8708571" cy="137160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01168" y="1981200"/>
            <a:ext cx="8741664" cy="5447645"/>
          </a:xfrm>
          <a:prstGeom prst="rect">
            <a:avLst/>
          </a:prstGeom>
          <a:noFill/>
          <a:ln w="9525">
            <a:noFill/>
            <a:miter lim="800000"/>
            <a:headEnd/>
            <a:tailEnd/>
          </a:ln>
          <a:effectLst/>
        </p:spPr>
        <p:txBody>
          <a:bodyPr wrap="square">
            <a:spAutoFit/>
          </a:bodyPr>
          <a:lstStyle/>
          <a:p>
            <a:pPr eaLnBrk="1" hangingPunct="1">
              <a:spcBef>
                <a:spcPct val="50000"/>
              </a:spcBef>
            </a:pPr>
            <a:r>
              <a:rPr lang="en-US" altLang="en-US" sz="2200" b="1" dirty="0">
                <a:solidFill>
                  <a:schemeClr val="tx1"/>
                </a:solidFill>
                <a:latin typeface="Arial" charset="0"/>
                <a:hlinkClick r:id="rId2"/>
              </a:rPr>
              <a:t>§181.31</a:t>
            </a:r>
            <a:r>
              <a:rPr lang="en-US" altLang="en-US" sz="2200" b="1" dirty="0">
                <a:solidFill>
                  <a:schemeClr val="tx1"/>
                </a:solidFill>
                <a:latin typeface="Arial" charset="0"/>
              </a:rPr>
              <a:t> Manufacturer(s) Identification Code (MIC) Assignment</a:t>
            </a:r>
          </a:p>
          <a:p>
            <a:pPr marL="742950" lvl="1" indent="-285750" eaLnBrk="1" hangingPunct="1">
              <a:spcBef>
                <a:spcPct val="50000"/>
              </a:spcBef>
              <a:buFont typeface="Wingdings" charset="2"/>
              <a:buChar char="§"/>
            </a:pPr>
            <a:r>
              <a:rPr lang="en-US" altLang="en-US" sz="1600" dirty="0">
                <a:solidFill>
                  <a:schemeClr val="tx1"/>
                </a:solidFill>
                <a:latin typeface="Arial" charset="0"/>
              </a:rPr>
              <a:t>Each person (manufacturer) required by </a:t>
            </a:r>
            <a:r>
              <a:rPr lang="en-US" altLang="en-US" sz="1600" dirty="0">
                <a:solidFill>
                  <a:schemeClr val="tx1"/>
                </a:solidFill>
                <a:latin typeface="Arial" charset="0"/>
                <a:hlinkClick r:id="rId3"/>
              </a:rPr>
              <a:t>§181.23</a:t>
            </a:r>
            <a:r>
              <a:rPr lang="en-US" altLang="en-US" sz="1600" dirty="0">
                <a:solidFill>
                  <a:schemeClr val="tx1"/>
                </a:solidFill>
                <a:latin typeface="Arial" charset="0"/>
              </a:rPr>
              <a:t> to affix HINs must request a Manufacturer(s) Identification Code in writing from the USCG Commandant.</a:t>
            </a:r>
          </a:p>
          <a:p>
            <a:pPr marL="742950" lvl="1" indent="-285750" eaLnBrk="1" hangingPunct="1">
              <a:spcBef>
                <a:spcPct val="50000"/>
              </a:spcBef>
              <a:buFont typeface="Wingdings" charset="2"/>
              <a:buChar char="§"/>
            </a:pPr>
            <a:r>
              <a:rPr lang="en-US" altLang="en-US" sz="1600" dirty="0">
                <a:solidFill>
                  <a:schemeClr val="tx1"/>
                </a:solidFill>
                <a:latin typeface="Arial" charset="0"/>
              </a:rPr>
              <a:t>For boats manufactured outside of the jurisdiction of the United States, a U.S. importer must obtain a Manufacturer(s) Identification Code. The request must indicate the importer’s name and U.S. address along with a list of the manufacturers, their addresses and the general types and sizes of boats that will be imported. </a:t>
            </a:r>
          </a:p>
          <a:p>
            <a:pPr marL="742950" lvl="1" indent="-285750" eaLnBrk="1" hangingPunct="1">
              <a:spcBef>
                <a:spcPct val="50000"/>
              </a:spcBef>
              <a:buFont typeface="Wingdings" charset="2"/>
              <a:buChar char="§"/>
            </a:pPr>
            <a:r>
              <a:rPr lang="en-US" altLang="en-US" sz="1600" dirty="0">
                <a:solidFill>
                  <a:schemeClr val="tx1"/>
                </a:solidFill>
                <a:latin typeface="Arial" charset="0"/>
              </a:rPr>
              <a:t>If a nation has a hull identification number system which has been accepted by the Coast Guard for the purpose of importing boats, it may be used by the importer instead of the one specified within this subpart.</a:t>
            </a:r>
          </a:p>
          <a:p>
            <a:pPr lvl="1" eaLnBrk="1" hangingPunct="1">
              <a:spcBef>
                <a:spcPct val="50000"/>
              </a:spcBef>
            </a:pPr>
            <a:endParaRPr lang="en-US" altLang="en-US" sz="1100" dirty="0">
              <a:solidFill>
                <a:schemeClr val="tx1"/>
              </a:solidFill>
              <a:latin typeface="Arial" panose="020B0604020202020204" pitchFamily="34" charset="0"/>
              <a:cs typeface="Arial" panose="020B0604020202020204" pitchFamily="34" charset="0"/>
            </a:endParaRPr>
          </a:p>
          <a:p>
            <a:pPr lvl="1" algn="ctr" eaLnBrk="1" hangingPunct="1">
              <a:spcBef>
                <a:spcPts val="0"/>
              </a:spcBef>
              <a:spcAft>
                <a:spcPts val="0"/>
              </a:spcAft>
            </a:pPr>
            <a:r>
              <a:rPr lang="en-US" altLang="en-US" sz="2200" b="1" dirty="0">
                <a:solidFill>
                  <a:schemeClr val="tx1"/>
                </a:solidFill>
                <a:latin typeface="Arial" panose="020B0604020202020204" pitchFamily="34" charset="0"/>
                <a:cs typeface="Arial" panose="020B0604020202020204" pitchFamily="34" charset="0"/>
              </a:rPr>
              <a:t>States should verify the MIC for accuracy </a:t>
            </a:r>
          </a:p>
          <a:p>
            <a:pPr lvl="1" algn="ctr" eaLnBrk="1" hangingPunct="1">
              <a:spcBef>
                <a:spcPts val="0"/>
              </a:spcBef>
              <a:spcAft>
                <a:spcPts val="0"/>
              </a:spcAft>
            </a:pPr>
            <a:r>
              <a:rPr lang="en-US" altLang="en-US" sz="2200" b="1" dirty="0">
                <a:solidFill>
                  <a:schemeClr val="tx1"/>
                </a:solidFill>
                <a:latin typeface="Arial" panose="020B0604020202020204" pitchFamily="34" charset="0"/>
                <a:cs typeface="Arial" panose="020B0604020202020204" pitchFamily="34" charset="0"/>
              </a:rPr>
              <a:t>against the USCG MIC Website found here: </a:t>
            </a:r>
            <a:r>
              <a:rPr lang="en-US" sz="2200" b="1" u="sng" dirty="0">
                <a:hlinkClick r:id="rId4"/>
              </a:rPr>
              <a:t>http://uscgboating.org/content/manufacturers-identification.php</a:t>
            </a:r>
            <a:endParaRPr lang="en-US" sz="2200" b="1" u="sng" dirty="0"/>
          </a:p>
          <a:p>
            <a:pPr marL="742950" lvl="1" indent="-285750" eaLnBrk="1" hangingPunct="1">
              <a:spcBef>
                <a:spcPts val="0"/>
              </a:spcBef>
              <a:spcAft>
                <a:spcPts val="0"/>
              </a:spcAft>
              <a:buFont typeface="Wingdings" charset="2"/>
              <a:buChar char="§"/>
            </a:pPr>
            <a:endParaRPr lang="en-US" altLang="en-US" sz="2000" b="1" dirty="0">
              <a:solidFill>
                <a:schemeClr val="tx1"/>
              </a:solidFill>
              <a:latin typeface="Arial" charset="0"/>
            </a:endParaRPr>
          </a:p>
          <a:p>
            <a:pPr marL="742950" lvl="1" indent="-285750" eaLnBrk="1" hangingPunct="1">
              <a:spcBef>
                <a:spcPct val="50000"/>
              </a:spcBef>
              <a:buFont typeface="Wingdings" charset="2"/>
              <a:buChar char="§"/>
            </a:pPr>
            <a:endParaRPr lang="en-US" altLang="en-US" sz="1600" dirty="0">
              <a:solidFill>
                <a:schemeClr val="tx1"/>
              </a:solidFill>
              <a:latin typeface="Arial" charset="0"/>
            </a:endParaRPr>
          </a:p>
          <a:p>
            <a:pPr lvl="1" eaLnBrk="1" hangingPunct="1">
              <a:spcBef>
                <a:spcPct val="50000"/>
              </a:spcBef>
            </a:pPr>
            <a:endParaRPr lang="en-US" altLang="en-US" sz="1600" dirty="0">
              <a:solidFill>
                <a:schemeClr val="tx1"/>
              </a:solidFill>
              <a:latin typeface="Arial" charset="0"/>
            </a:endParaRPr>
          </a:p>
        </p:txBody>
      </p:sp>
      <p:sp>
        <p:nvSpPr>
          <p:cNvPr id="3" name="Text Box 4"/>
          <p:cNvSpPr txBox="1">
            <a:spLocks noChangeArrowheads="1"/>
          </p:cNvSpPr>
          <p:nvPr/>
        </p:nvSpPr>
        <p:spPr bwMode="auto">
          <a:xfrm>
            <a:off x="0" y="1219200"/>
            <a:ext cx="9144000" cy="646331"/>
          </a:xfrm>
          <a:prstGeom prst="rect">
            <a:avLst/>
          </a:prstGeom>
          <a:noFill/>
          <a:ln w="9525">
            <a:noFill/>
            <a:miter lim="800000"/>
            <a:headEnd/>
            <a:tailEnd/>
          </a:ln>
          <a:effectLst/>
        </p:spPr>
        <p:txBody>
          <a:bodyPr wrap="square">
            <a:spAutoFit/>
          </a:bodyPr>
          <a:lstStyle/>
          <a:p>
            <a:pPr algn="ctr" eaLnBrk="1" hangingPunct="1">
              <a:spcBef>
                <a:spcPct val="50000"/>
              </a:spcBef>
            </a:pPr>
            <a:r>
              <a:rPr lang="en-US" altLang="en-US" sz="3600" b="1" dirty="0">
                <a:solidFill>
                  <a:schemeClr val="tx1"/>
                </a:solidFill>
                <a:latin typeface="Arial" charset="0"/>
              </a:rPr>
              <a:t>MIC Information and Verification</a:t>
            </a:r>
            <a:endParaRPr lang="en-US" altLang="en-US" sz="2400" b="1" dirty="0">
              <a:solidFill>
                <a:schemeClr val="tx1"/>
              </a:solidFill>
              <a:latin typeface="Arial" charset="0"/>
            </a:endParaRPr>
          </a:p>
        </p:txBody>
      </p:sp>
    </p:spTree>
    <p:extLst>
      <p:ext uri="{BB962C8B-B14F-4D97-AF65-F5344CB8AC3E}">
        <p14:creationId xmlns:p14="http://schemas.microsoft.com/office/powerpoint/2010/main" val="1686110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01168" y="1981200"/>
            <a:ext cx="8942832" cy="340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50000"/>
              </a:spcBef>
              <a:buFont typeface="Wingdings" panose="05000000000000000000" pitchFamily="2" charset="2"/>
              <a:buChar char="Ø"/>
              <a:defRPr/>
            </a:pPr>
            <a:r>
              <a:rPr lang="en-US" altLang="en-US" sz="2200" dirty="0">
                <a:latin typeface="Arial" panose="020B0604020202020204" pitchFamily="34" charset="0"/>
                <a:cs typeface="Arial" panose="020B0604020202020204" pitchFamily="34" charset="0"/>
              </a:rPr>
              <a:t>Homemade Boats</a:t>
            </a:r>
          </a:p>
          <a:p>
            <a:pPr marL="342900" indent="-342900" eaLnBrk="1" hangingPunct="1">
              <a:spcBef>
                <a:spcPct val="50000"/>
              </a:spcBef>
              <a:buFont typeface="Wingdings" panose="05000000000000000000" pitchFamily="2" charset="2"/>
              <a:buChar char="Ø"/>
              <a:defRPr/>
            </a:pPr>
            <a:r>
              <a:rPr lang="en-US" altLang="en-US" sz="2200" dirty="0">
                <a:latin typeface="Arial" panose="020B0604020202020204" pitchFamily="34" charset="0"/>
                <a:cs typeface="Arial" panose="020B0604020202020204" pitchFamily="34" charset="0"/>
              </a:rPr>
              <a:t>Kit Boats </a:t>
            </a:r>
          </a:p>
          <a:p>
            <a:pPr marL="342900" indent="-342900" eaLnBrk="1" hangingPunct="1">
              <a:spcBef>
                <a:spcPct val="50000"/>
              </a:spcBef>
              <a:buFont typeface="Wingdings" panose="05000000000000000000" pitchFamily="2" charset="2"/>
              <a:buChar char="Ø"/>
              <a:defRPr/>
            </a:pPr>
            <a:r>
              <a:rPr lang="en-US" altLang="en-US" sz="2200" dirty="0">
                <a:latin typeface="Arial" panose="020B0604020202020204" pitchFamily="34" charset="0"/>
                <a:cs typeface="Arial" panose="020B0604020202020204" pitchFamily="34" charset="0"/>
              </a:rPr>
              <a:t>All recreational vessels imported or manufactured after      November 1, 1972</a:t>
            </a:r>
          </a:p>
          <a:p>
            <a:pPr marL="285750" indent="-285750" eaLnBrk="1" hangingPunct="1">
              <a:spcBef>
                <a:spcPct val="50000"/>
              </a:spcBef>
              <a:buFont typeface="Wingdings" charset="2"/>
              <a:buChar char="Ø"/>
            </a:pPr>
            <a:r>
              <a:rPr lang="en-US" altLang="en-US" sz="2200" b="1" dirty="0">
                <a:solidFill>
                  <a:srgbClr val="C00000"/>
                </a:solidFill>
                <a:latin typeface="Arial" panose="020B0604020202020204" pitchFamily="34" charset="0"/>
                <a:cs typeface="Arial" panose="020B0604020202020204" pitchFamily="34" charset="0"/>
              </a:rPr>
              <a:t>SPECIAL NOTE</a:t>
            </a:r>
            <a:r>
              <a:rPr lang="en-US" altLang="en-US" sz="22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hlinkClick r:id="rId2"/>
              </a:rPr>
              <a:t>33 CFR 181.23(b)</a:t>
            </a:r>
            <a:r>
              <a:rPr lang="en-US" altLang="en-US" sz="1800" dirty="0">
                <a:latin typeface="Arial" panose="020B0604020202020204" pitchFamily="34" charset="0"/>
                <a:cs typeface="Arial" panose="020B0604020202020204" pitchFamily="34" charset="0"/>
              </a:rPr>
              <a:t> - A person who manufactures or imports a boat for his or her own use and not for sale must obtain the required State Assigned hull identification number in accordance with the requirements of the issuing authority listed in </a:t>
            </a:r>
            <a:r>
              <a:rPr lang="en-US" altLang="en-US" sz="1800" dirty="0">
                <a:latin typeface="Arial" panose="020B0604020202020204" pitchFamily="34" charset="0"/>
                <a:cs typeface="Arial" panose="020B0604020202020204" pitchFamily="34" charset="0"/>
                <a:hlinkClick r:id="rId3"/>
              </a:rPr>
              <a:t>33 CFR part 173, Appendix A </a:t>
            </a:r>
            <a:r>
              <a:rPr lang="en-US" altLang="en-US" sz="1800" dirty="0">
                <a:latin typeface="Arial" panose="020B0604020202020204" pitchFamily="34" charset="0"/>
                <a:cs typeface="Arial" panose="020B0604020202020204" pitchFamily="34" charset="0"/>
              </a:rPr>
              <a:t>for the boat’s state of principal operation and permanently affix the HIN to the boat in accordance with </a:t>
            </a:r>
            <a:r>
              <a:rPr lang="en-US" altLang="en-US" sz="1800" dirty="0">
                <a:latin typeface="Arial" panose="020B0604020202020204" pitchFamily="34" charset="0"/>
                <a:cs typeface="Arial" panose="020B0604020202020204" pitchFamily="34" charset="0"/>
                <a:hlinkClick r:id="rId4"/>
              </a:rPr>
              <a:t>§181.29</a:t>
            </a:r>
            <a:endParaRPr lang="en-US" altLang="en-US" sz="1800" dirty="0">
              <a:latin typeface="Tahoma" panose="020B0604030504040204" pitchFamily="34" charset="0"/>
              <a:cs typeface="Tahoma" panose="020B0604030504040204" pitchFamily="34" charset="0"/>
            </a:endParaRPr>
          </a:p>
        </p:txBody>
      </p:sp>
      <p:sp>
        <p:nvSpPr>
          <p:cNvPr id="4" name="Rectangle 2"/>
          <p:cNvSpPr txBox="1">
            <a:spLocks noChangeArrowheads="1"/>
          </p:cNvSpPr>
          <p:nvPr/>
        </p:nvSpPr>
        <p:spPr bwMode="auto">
          <a:xfrm>
            <a:off x="0" y="1219200"/>
            <a:ext cx="9144000" cy="685799"/>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Boats Affected by Federal Regulations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201168" y="1981200"/>
            <a:ext cx="8741664" cy="3385542"/>
          </a:xfrm>
          <a:prstGeom prst="rect">
            <a:avLst/>
          </a:prstGeom>
          <a:noFill/>
          <a:ln w="9525">
            <a:noFill/>
            <a:miter lim="800000"/>
            <a:headEnd/>
            <a:tailEnd/>
          </a:ln>
        </p:spPr>
        <p:txBody>
          <a:bodyPr wrap="square">
            <a:spAutoFit/>
          </a:bodyPr>
          <a:lstStyle/>
          <a:p>
            <a:pPr marL="342900" indent="-342900" eaLnBrk="1" hangingPunct="1">
              <a:spcBef>
                <a:spcPct val="50000"/>
              </a:spcBef>
              <a:buFont typeface="Wingdings" charset="2"/>
              <a:buChar char="Ø"/>
            </a:pPr>
            <a:r>
              <a:rPr lang="en-US" altLang="en-US" sz="2200" b="1" dirty="0">
                <a:solidFill>
                  <a:schemeClr val="tx1"/>
                </a:solidFill>
                <a:latin typeface="Arial" panose="020B0604020202020204" pitchFamily="34" charset="0"/>
                <a:cs typeface="Arial" panose="020B0604020202020204" pitchFamily="34" charset="0"/>
              </a:rPr>
              <a:t>Homemade/Backyard Built Boat</a:t>
            </a:r>
          </a:p>
          <a:p>
            <a:pPr marL="800100" lvl="1" indent="-342900" eaLnBrk="1" hangingPunct="1">
              <a:spcBef>
                <a:spcPct val="5000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A single boat (not more than 1 per year) built with raw materials by a person or persons for </a:t>
            </a:r>
            <a:r>
              <a:rPr lang="en-US" altLang="en-US" sz="1600" i="1" u="sng" dirty="0">
                <a:solidFill>
                  <a:schemeClr val="tx1"/>
                </a:solidFill>
                <a:latin typeface="Arial" panose="020B0604020202020204" pitchFamily="34" charset="0"/>
                <a:cs typeface="Arial" panose="020B0604020202020204" pitchFamily="34" charset="0"/>
              </a:rPr>
              <a:t>personal use only</a:t>
            </a:r>
            <a:r>
              <a:rPr lang="en-US" altLang="en-US" sz="1600" dirty="0">
                <a:solidFill>
                  <a:schemeClr val="tx1"/>
                </a:solidFill>
                <a:latin typeface="Arial" panose="020B0604020202020204" pitchFamily="34" charset="0"/>
                <a:cs typeface="Arial" panose="020B0604020202020204" pitchFamily="34" charset="0"/>
              </a:rPr>
              <a:t> and not made for the purpose of building boats for sale. Nor can it be used for commercial purposes. </a:t>
            </a:r>
          </a:p>
          <a:p>
            <a:pPr marL="800100" lvl="1" indent="-342900" eaLnBrk="1" hangingPunct="1">
              <a:spcBef>
                <a:spcPct val="50000"/>
              </a:spcBef>
              <a:buFont typeface="Wingdings" charset="2"/>
              <a:buChar char="§"/>
            </a:pPr>
            <a:r>
              <a:rPr lang="en-US" altLang="en-US" sz="1600" dirty="0">
                <a:solidFill>
                  <a:srgbClr val="C00000"/>
                </a:solidFill>
                <a:latin typeface="Arial" panose="020B0604020202020204" pitchFamily="34" charset="0"/>
                <a:cs typeface="Arial" panose="020B0604020202020204" pitchFamily="34" charset="0"/>
              </a:rPr>
              <a:t>This boat requires a state assigned HIN in the Current Format</a:t>
            </a:r>
          </a:p>
          <a:p>
            <a:pPr marL="285750" indent="-285750" eaLnBrk="1" hangingPunct="1">
              <a:spcBef>
                <a:spcPct val="50000"/>
              </a:spcBef>
              <a:buFont typeface="Wingdings" charset="2"/>
              <a:buChar char="Ø"/>
            </a:pPr>
            <a:endParaRPr lang="en-US" altLang="en-US" sz="1000" b="1" dirty="0">
              <a:solidFill>
                <a:srgbClr val="C00000"/>
              </a:solidFill>
              <a:latin typeface="Arial" panose="020B0604020202020204" pitchFamily="34" charset="0"/>
              <a:cs typeface="Arial" panose="020B0604020202020204" pitchFamily="34" charset="0"/>
            </a:endParaRPr>
          </a:p>
          <a:p>
            <a:pPr marL="285750" indent="-285750" eaLnBrk="1" hangingPunct="1">
              <a:spcBef>
                <a:spcPct val="50000"/>
              </a:spcBef>
              <a:buFont typeface="Wingdings" charset="2"/>
              <a:buChar char="Ø"/>
            </a:pPr>
            <a:r>
              <a:rPr lang="en-US" altLang="en-US" sz="2200" b="1" dirty="0">
                <a:solidFill>
                  <a:srgbClr val="C00000"/>
                </a:solidFill>
                <a:latin typeface="Arial" panose="020B0604020202020204" pitchFamily="34" charset="0"/>
                <a:cs typeface="Arial" panose="020B0604020202020204" pitchFamily="34" charset="0"/>
              </a:rPr>
              <a:t>SPECIAL NOTE</a:t>
            </a:r>
            <a:r>
              <a:rPr lang="en-US" altLang="en-US" sz="2200" dirty="0">
                <a:solidFill>
                  <a:schemeClr val="tx1"/>
                </a:solidFill>
                <a:latin typeface="Arial" panose="020B0604020202020204" pitchFamily="34" charset="0"/>
                <a:cs typeface="Arial" panose="020B0604020202020204" pitchFamily="34" charset="0"/>
              </a:rPr>
              <a:t>: </a:t>
            </a:r>
            <a:r>
              <a:rPr lang="en-US" altLang="en-US" sz="1600" dirty="0">
                <a:solidFill>
                  <a:schemeClr val="tx1"/>
                </a:solidFill>
                <a:latin typeface="Arial" panose="020B0604020202020204" pitchFamily="34" charset="0"/>
                <a:cs typeface="Arial" panose="020B0604020202020204" pitchFamily="34" charset="0"/>
              </a:rPr>
              <a:t>Some manufacturers are in the practice of selling non-compliant recreational boats to persons and calling them “homemade” by giving the new owner a materials list.  Be aware of these practices.  These boats will NOT have Certification Labels nor will they have USCG Maximum Capacities established!  </a:t>
            </a:r>
            <a:r>
              <a:rPr lang="en-US" altLang="en-US" sz="1600" b="1" dirty="0">
                <a:solidFill>
                  <a:srgbClr val="C00000"/>
                </a:solidFill>
                <a:latin typeface="Arial" panose="020B0604020202020204" pitchFamily="34" charset="0"/>
                <a:cs typeface="Arial" panose="020B0604020202020204" pitchFamily="34" charset="0"/>
              </a:rPr>
              <a:t>THESE BOATS ARE UNSAFE AND SHOULD NOT BE ALLOWED IN RECREATIONAL SERVICE!</a:t>
            </a:r>
            <a:endParaRPr lang="en-US" altLang="en-US" sz="1600" dirty="0">
              <a:solidFill>
                <a:srgbClr val="C00000"/>
              </a:solidFill>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0" y="1219200"/>
            <a:ext cx="9144000"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What is a Homemade Boat?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01168" y="1981200"/>
            <a:ext cx="8741664"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ct val="50000"/>
              </a:spcBef>
              <a:buFont typeface="Wingdings" panose="05000000000000000000" pitchFamily="2" charset="2"/>
              <a:buChar char="Ø"/>
              <a:defRPr/>
            </a:pPr>
            <a:r>
              <a:rPr lang="en-US" altLang="en-US" sz="2200" b="1" kern="0" dirty="0">
                <a:latin typeface="Arial" panose="020B0604020202020204" pitchFamily="34" charset="0"/>
                <a:cs typeface="Arial" panose="020B0604020202020204" pitchFamily="34" charset="0"/>
              </a:rPr>
              <a:t>Kit Boat</a:t>
            </a:r>
          </a:p>
          <a:p>
            <a:pPr lvl="1" eaLnBrk="1" hangingPunct="1">
              <a:spcBef>
                <a:spcPts val="600"/>
              </a:spcBef>
              <a:buFont typeface="Wingdings" charset="2"/>
              <a:buChar char="§"/>
              <a:defRPr/>
            </a:pPr>
            <a:r>
              <a:rPr lang="en-US" altLang="en-US" sz="1600" dirty="0">
                <a:latin typeface="Arial" charset="0"/>
                <a:ea typeface="Arial" charset="0"/>
              </a:rPr>
              <a:t>A kit boat is a boat in which the buyer purchases plans to build the boat and the materials to complete the boat are supplied by the manufacturer/seller. </a:t>
            </a:r>
            <a:r>
              <a:rPr lang="en-US" altLang="en-US" sz="1600" dirty="0">
                <a:solidFill>
                  <a:srgbClr val="C00000"/>
                </a:solidFill>
                <a:latin typeface="Arial" charset="0"/>
                <a:ea typeface="Arial" charset="0"/>
              </a:rPr>
              <a:t>THIS IS NOT A HOMEMADE BOAT!</a:t>
            </a:r>
          </a:p>
          <a:p>
            <a:pPr lvl="1" eaLnBrk="1" hangingPunct="1">
              <a:spcBef>
                <a:spcPts val="600"/>
              </a:spcBef>
              <a:buFont typeface="Wingdings" charset="2"/>
              <a:buChar char="§"/>
              <a:defRPr/>
            </a:pPr>
            <a:r>
              <a:rPr lang="en-US" altLang="en-US" sz="1600" dirty="0">
                <a:latin typeface="Arial" charset="0"/>
                <a:ea typeface="Arial" charset="0"/>
              </a:rPr>
              <a:t>This boat requires a HIN to be provided by the manufacturer/seller. </a:t>
            </a:r>
            <a:endParaRPr lang="en-US" altLang="en-US" sz="1600" b="1" kern="0" dirty="0">
              <a:latin typeface="Arial" charset="0"/>
              <a:ea typeface="Arial" charset="0"/>
            </a:endParaRPr>
          </a:p>
          <a:p>
            <a:pPr lvl="1">
              <a:spcBef>
                <a:spcPct val="50000"/>
              </a:spcBef>
              <a:buFont typeface="Wingdings" charset="2"/>
              <a:buChar char="§"/>
              <a:defRPr/>
            </a:pPr>
            <a:r>
              <a:rPr lang="en-US" altLang="en-US" sz="1600" kern="0" dirty="0">
                <a:latin typeface="Arial" charset="0"/>
                <a:ea typeface="Arial" charset="0"/>
              </a:rPr>
              <a:t>All kit boats imported or manufactured after Nov. 1, 1972 must comply with all U.S. Coast Guard Minimum Safety Standards (</a:t>
            </a:r>
            <a:r>
              <a:rPr lang="en-US" altLang="en-US" sz="1600" kern="0" dirty="0">
                <a:latin typeface="Arial" charset="0"/>
                <a:ea typeface="Arial" charset="0"/>
                <a:hlinkClick r:id="rId2"/>
              </a:rPr>
              <a:t>33 CFR Part 183</a:t>
            </a:r>
            <a:r>
              <a:rPr lang="en-US" altLang="en-US" sz="1600" kern="0" dirty="0">
                <a:latin typeface="Arial" charset="0"/>
                <a:ea typeface="Arial" charset="0"/>
              </a:rPr>
              <a:t>) where applicable.</a:t>
            </a:r>
          </a:p>
          <a:p>
            <a:pPr lvl="1">
              <a:spcBef>
                <a:spcPct val="50000"/>
              </a:spcBef>
              <a:buFont typeface="Wingdings" charset="2"/>
              <a:buChar char="§"/>
              <a:defRPr/>
            </a:pPr>
            <a:r>
              <a:rPr lang="en-US" altLang="en-US" sz="1600" kern="0" dirty="0">
                <a:latin typeface="Arial" charset="0"/>
                <a:ea typeface="Arial" charset="0"/>
              </a:rPr>
              <a:t>For additional information on Kit Boats, please see the following Boating Safety Circulars:</a:t>
            </a:r>
          </a:p>
          <a:p>
            <a:pPr lvl="2">
              <a:spcBef>
                <a:spcPct val="50000"/>
              </a:spcBef>
              <a:buFont typeface="Wingdings" charset="2"/>
              <a:buChar char="§"/>
              <a:defRPr/>
            </a:pPr>
            <a:r>
              <a:rPr lang="en-US" altLang="en-US" sz="1400" kern="0" dirty="0">
                <a:latin typeface="Arial" charset="0"/>
                <a:ea typeface="Arial" charset="0"/>
                <a:hlinkClick r:id="rId3"/>
              </a:rPr>
              <a:t>Issue 85, page 3</a:t>
            </a:r>
            <a:r>
              <a:rPr lang="en-US" altLang="en-US" sz="1400" kern="0" dirty="0">
                <a:latin typeface="Arial" charset="0"/>
                <a:ea typeface="Arial" charset="0"/>
              </a:rPr>
              <a:t>: Kit Boat Manufacturers and Coast Guard Safety Standards and Regulations </a:t>
            </a:r>
          </a:p>
          <a:p>
            <a:pPr lvl="2">
              <a:spcBef>
                <a:spcPct val="50000"/>
              </a:spcBef>
              <a:buFont typeface="Wingdings" charset="2"/>
              <a:buChar char="§"/>
              <a:defRPr/>
            </a:pPr>
            <a:r>
              <a:rPr lang="en-US" altLang="en-US" sz="1400" kern="0" dirty="0">
                <a:latin typeface="Arial" charset="0"/>
                <a:ea typeface="Arial" charset="0"/>
                <a:hlinkClick r:id="rId4"/>
              </a:rPr>
              <a:t>Issue 87, page 3</a:t>
            </a:r>
            <a:r>
              <a:rPr lang="en-US" altLang="en-US" sz="1400" kern="0" dirty="0">
                <a:latin typeface="Arial" charset="0"/>
                <a:ea typeface="Arial" charset="0"/>
              </a:rPr>
              <a:t>: Kit Boat Manufacturers and Coast Guard Safety Standards and Regulations</a:t>
            </a:r>
          </a:p>
        </p:txBody>
      </p:sp>
      <p:sp>
        <p:nvSpPr>
          <p:cNvPr id="3" name="Rectangle 2"/>
          <p:cNvSpPr txBox="1">
            <a:spLocks noChangeArrowheads="1"/>
          </p:cNvSpPr>
          <p:nvPr/>
        </p:nvSpPr>
        <p:spPr bwMode="auto">
          <a:xfrm>
            <a:off x="0" y="1219200"/>
            <a:ext cx="9144000"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What is a Kit Boat?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201168" y="1981200"/>
            <a:ext cx="8741664" cy="4380686"/>
          </a:xfrm>
          <a:prstGeom prst="rect">
            <a:avLst/>
          </a:prstGeom>
          <a:noFill/>
          <a:ln w="9525">
            <a:noFill/>
            <a:miter lim="800000"/>
            <a:headEnd/>
            <a:tailEnd/>
          </a:ln>
        </p:spPr>
        <p:txBody>
          <a:bodyPr wrap="square">
            <a:spAutoFit/>
          </a:bodyPr>
          <a:lstStyle/>
          <a:p>
            <a:pPr marL="342900" indent="-342900" eaLnBrk="1" hangingPunct="1">
              <a:spcBef>
                <a:spcPts val="1440"/>
              </a:spcBef>
              <a:buFont typeface="Wingdings" panose="05000000000000000000" pitchFamily="2" charset="2"/>
              <a:buChar char="Ø"/>
              <a:defRPr/>
            </a:pPr>
            <a:r>
              <a:rPr lang="en-US" alt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2200" b="1" dirty="0">
                <a:solidFill>
                  <a:schemeClr val="tx1"/>
                </a:solidFill>
                <a:latin typeface="Arial" panose="020B0604020202020204" pitchFamily="34" charset="0"/>
                <a:ea typeface="Tahoma" panose="020B0604030504040204" pitchFamily="34" charset="0"/>
                <a:cs typeface="Arial" panose="020B0604020202020204" pitchFamily="34" charset="0"/>
              </a:rPr>
              <a:t>Imported boats fall into two categories:</a:t>
            </a:r>
          </a:p>
          <a:p>
            <a:pPr marL="804672" lvl="1" indent="-347472" eaLnBrk="1" hangingPunct="1">
              <a:spcBef>
                <a:spcPts val="1440"/>
              </a:spcBef>
              <a:buFont typeface="+mj-lt"/>
              <a:buAutoNum type="arabicPeriod"/>
              <a:defRPr/>
            </a:pPr>
            <a:r>
              <a:rPr lang="en-US" altLang="en-US" sz="1600" dirty="0">
                <a:solidFill>
                  <a:schemeClr val="tx1"/>
                </a:solidFill>
                <a:latin typeface="Arial" panose="020B0604020202020204" pitchFamily="34" charset="0"/>
                <a:ea typeface="Tahoma" panose="020B0604030504040204" pitchFamily="34" charset="0"/>
                <a:cs typeface="Arial" panose="020B0604020202020204" pitchFamily="34" charset="0"/>
              </a:rPr>
              <a:t>Boats imported for resale are done so by a U.S. importer or U.S. subsidiary that has been issued a MIC from the U.S. Coast Guard.  The importer is responsible for all recall issues on these boats as well as ensuring the HIN is placed on the boat correctly.</a:t>
            </a:r>
          </a:p>
          <a:p>
            <a:pPr marL="804672" lvl="1" indent="-347472" eaLnBrk="1" hangingPunct="1">
              <a:spcBef>
                <a:spcPts val="1440"/>
              </a:spcBef>
              <a:buFont typeface="+mj-lt"/>
              <a:buAutoNum type="arabicPeriod"/>
              <a:defRPr/>
            </a:pPr>
            <a:r>
              <a:rPr lang="en-US" altLang="en-US" sz="1600" dirty="0">
                <a:solidFill>
                  <a:schemeClr val="tx1"/>
                </a:solidFill>
                <a:latin typeface="Arial" panose="020B0604020202020204" pitchFamily="34" charset="0"/>
                <a:ea typeface="Tahoma" panose="020B0604030504040204" pitchFamily="34" charset="0"/>
                <a:cs typeface="Arial" panose="020B0604020202020204" pitchFamily="34" charset="0"/>
              </a:rPr>
              <a:t>A single boat imported by an individual for their own personal use</a:t>
            </a:r>
            <a:r>
              <a:rPr lang="en-US" altLang="en-US" sz="1600" dirty="0">
                <a:solidFill>
                  <a:srgbClr val="C00000"/>
                </a:solidFill>
                <a:latin typeface="Arial" panose="020B0604020202020204" pitchFamily="34" charset="0"/>
                <a:ea typeface="Tahoma" panose="020B0604030504040204" pitchFamily="34" charset="0"/>
                <a:cs typeface="Arial" panose="020B0604020202020204" pitchFamily="34" charset="0"/>
              </a:rPr>
              <a:t>.  </a:t>
            </a:r>
            <a:r>
              <a:rPr lang="en-US" altLang="en-US" sz="1600" dirty="0">
                <a:solidFill>
                  <a:schemeClr val="tx1"/>
                </a:solidFill>
                <a:latin typeface="Arial" panose="020B0604020202020204" pitchFamily="34" charset="0"/>
                <a:ea typeface="Tahoma" panose="020B0604030504040204" pitchFamily="34" charset="0"/>
                <a:cs typeface="Arial" panose="020B0604020202020204" pitchFamily="34" charset="0"/>
              </a:rPr>
              <a:t>This boat requires a state assigned HIN in the Current Format from the state in which the boat will be principally operated. </a:t>
            </a:r>
            <a:r>
              <a:rPr lang="en-US" altLang="en-US" sz="1600" dirty="0">
                <a:solidFill>
                  <a:srgbClr val="C00000"/>
                </a:solidFill>
                <a:latin typeface="Arial" panose="020B0604020202020204" pitchFamily="34" charset="0"/>
                <a:ea typeface="Tahoma" panose="020B0604030504040204" pitchFamily="34" charset="0"/>
                <a:cs typeface="Arial" panose="020B0604020202020204" pitchFamily="34" charset="0"/>
              </a:rPr>
              <a:t>It’s important to verify that the owner is using this vessel for personal use and not acting as an importer.</a:t>
            </a:r>
          </a:p>
          <a:p>
            <a:pPr marL="347472" indent="-347472" eaLnBrk="1" hangingPunct="1">
              <a:spcBef>
                <a:spcPts val="1440"/>
              </a:spcBef>
              <a:buFont typeface="Wingdings" pitchFamily="2" charset="2"/>
              <a:buChar char="Ø"/>
              <a:defRPr/>
            </a:pPr>
            <a:r>
              <a:rPr lang="en-US" altLang="en-US" sz="1600" b="1" dirty="0">
                <a:solidFill>
                  <a:srgbClr val="C00000"/>
                </a:solidFill>
                <a:latin typeface="Arial" panose="020B0604020202020204" pitchFamily="34" charset="0"/>
                <a:cs typeface="Arial" panose="020B0604020202020204" pitchFamily="34" charset="0"/>
              </a:rPr>
              <a:t>SPECIAL NOTE</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a:solidFill>
                  <a:schemeClr val="tx1"/>
                </a:solidFill>
                <a:latin typeface="Arial" panose="020B0604020202020204" pitchFamily="34" charset="0"/>
                <a:ea typeface="Tahoma" panose="020B0604030504040204" pitchFamily="34" charset="0"/>
                <a:cs typeface="Arial" panose="020B0604020202020204" pitchFamily="34" charset="0"/>
              </a:rPr>
              <a:t>Foreign countries use different MICs from the US MIC database- always verify the MIC matches the manufacturer in the US database when a boat is imported.  If the MIC does not match, do NOT issue a state assigned HIN and email </a:t>
            </a:r>
            <a:r>
              <a:rPr lang="en-US" altLang="en-US" sz="1600" dirty="0">
                <a:solidFill>
                  <a:schemeClr val="tx1"/>
                </a:solidFill>
                <a:latin typeface="Arial" panose="020B0604020202020204" pitchFamily="34" charset="0"/>
                <a:ea typeface="Tahoma" panose="020B0604030504040204" pitchFamily="34" charset="0"/>
                <a:cs typeface="Arial" panose="020B0604020202020204" pitchFamily="34" charset="0"/>
                <a:hlinkClick r:id="rId2"/>
              </a:rPr>
              <a:t>HINIssue@uscg.mil</a:t>
            </a:r>
            <a:r>
              <a:rPr lang="en-US" altLang="en-US" sz="1600" dirty="0">
                <a:solidFill>
                  <a:schemeClr val="tx1"/>
                </a:solidFill>
                <a:latin typeface="Arial" panose="020B0604020202020204" pitchFamily="34" charset="0"/>
                <a:ea typeface="Tahoma" panose="020B0604030504040204" pitchFamily="34" charset="0"/>
                <a:cs typeface="Arial" panose="020B0604020202020204" pitchFamily="34" charset="0"/>
              </a:rPr>
              <a:t> for further direction.</a:t>
            </a:r>
          </a:p>
          <a:p>
            <a:pPr lvl="2" eaLnBrk="1" hangingPunct="1">
              <a:spcBef>
                <a:spcPts val="1440"/>
              </a:spcBef>
              <a:defRPr/>
            </a:pPr>
            <a:endParaRPr lang="en-US" altLang="en-US" sz="1600"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3" name="Rectangle 2"/>
          <p:cNvSpPr txBox="1">
            <a:spLocks noChangeArrowheads="1"/>
          </p:cNvSpPr>
          <p:nvPr/>
        </p:nvSpPr>
        <p:spPr bwMode="auto">
          <a:xfrm>
            <a:off x="-3544" y="1219200"/>
            <a:ext cx="9144000"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Imported Boats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1168" y="1984248"/>
            <a:ext cx="8741664" cy="3825507"/>
          </a:xfrm>
          <a:prstGeom prst="rect">
            <a:avLst/>
          </a:prstGeom>
        </p:spPr>
        <p:txBody>
          <a:bodyPr tIns="0" bIns="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342900" indent="-342900" algn="l">
              <a:spcBef>
                <a:spcPts val="800"/>
              </a:spcBef>
              <a:buFont typeface="Wingdings" charset="2"/>
              <a:buChar char="Ø"/>
              <a:defRPr/>
            </a:pPr>
            <a:r>
              <a:rPr lang="en-US" altLang="en-US" sz="1600" kern="0" dirty="0">
                <a:latin typeface="Arial" panose="020B0604020202020204" pitchFamily="34" charset="0"/>
                <a:cs typeface="Arial" panose="020B0604020202020204" pitchFamily="34" charset="0"/>
              </a:rPr>
              <a:t>All persons engaged in the registration of boats and validation/issuance of HINs shall be aware that the U.S. Coast Guard does not issue MICs to manufacturers of non-recreational boats.  </a:t>
            </a:r>
          </a:p>
          <a:p>
            <a:pPr marL="342900" indent="-342900" algn="l">
              <a:spcBef>
                <a:spcPts val="800"/>
              </a:spcBef>
              <a:buFont typeface="Wingdings" charset="2"/>
              <a:buChar char="Ø"/>
              <a:defRPr/>
            </a:pPr>
            <a:r>
              <a:rPr lang="en-US" altLang="en-US" sz="1600" kern="0" dirty="0">
                <a:latin typeface="Arial" panose="020B0604020202020204" pitchFamily="34" charset="0"/>
                <a:cs typeface="Arial" panose="020B0604020202020204" pitchFamily="34" charset="0"/>
              </a:rPr>
              <a:t>There are manufacturers with commercial/Government divisions that have MICs; however, these manufacturers build their products to all U.S. Coast Guard Standards in </a:t>
            </a:r>
            <a:r>
              <a:rPr lang="en-US" altLang="en-US" sz="1600" kern="0" dirty="0">
                <a:latin typeface="Arial" panose="020B0604020202020204" pitchFamily="34" charset="0"/>
                <a:cs typeface="Arial" panose="020B0604020202020204" pitchFamily="34" charset="0"/>
                <a:hlinkClick r:id="rId2"/>
              </a:rPr>
              <a:t>33 CFR Part 183.</a:t>
            </a:r>
            <a:endParaRPr lang="en-US" altLang="en-US" sz="1600" kern="0" dirty="0">
              <a:latin typeface="Arial" panose="020B0604020202020204" pitchFamily="34" charset="0"/>
              <a:cs typeface="Arial" panose="020B0604020202020204" pitchFamily="34" charset="0"/>
            </a:endParaRPr>
          </a:p>
          <a:p>
            <a:pPr marL="342900" indent="-342900" algn="l">
              <a:spcBef>
                <a:spcPts val="800"/>
              </a:spcBef>
              <a:buFont typeface="Wingdings" charset="2"/>
              <a:buChar char="Ø"/>
              <a:defRPr/>
            </a:pPr>
            <a:r>
              <a:rPr lang="en-US" altLang="en-US" sz="1600" kern="0" dirty="0">
                <a:latin typeface="Arial" panose="020B0604020202020204" pitchFamily="34" charset="0"/>
                <a:cs typeface="Arial" panose="020B0604020202020204" pitchFamily="34" charset="0"/>
              </a:rPr>
              <a:t>In the past, some manufacturers have gained state assigned HINs en masse, labeled their products as “Commercial Use Only” and sold them to the public via a network of dealers.  </a:t>
            </a:r>
            <a:r>
              <a:rPr lang="en-US" altLang="en-US" sz="1600" kern="0" dirty="0">
                <a:solidFill>
                  <a:schemeClr val="tx1"/>
                </a:solidFill>
                <a:latin typeface="Arial" panose="020B0604020202020204" pitchFamily="34" charset="0"/>
                <a:cs typeface="Arial" panose="020B0604020202020204" pitchFamily="34" charset="0"/>
              </a:rPr>
              <a:t>This is a deceptive practice</a:t>
            </a:r>
            <a:r>
              <a:rPr lang="en-US" altLang="en-US" sz="1600" kern="0" dirty="0">
                <a:solidFill>
                  <a:srgbClr val="C00000"/>
                </a:solidFill>
                <a:latin typeface="Arial" panose="020B0604020202020204" pitchFamily="34" charset="0"/>
                <a:cs typeface="Arial" panose="020B0604020202020204" pitchFamily="34" charset="0"/>
              </a:rPr>
              <a:t>.  States are PROHIBITED from issuing state assigned HINs en masse to manufacturers.</a:t>
            </a:r>
          </a:p>
          <a:p>
            <a:pPr marL="342900" indent="-342900" algn="l">
              <a:spcBef>
                <a:spcPts val="800"/>
              </a:spcBef>
              <a:buFont typeface="Wingdings" charset="2"/>
              <a:buChar char="Ø"/>
              <a:defRPr/>
            </a:pPr>
            <a:r>
              <a:rPr lang="en-US" altLang="en-US" sz="1600" kern="0" dirty="0">
                <a:solidFill>
                  <a:srgbClr val="C00000"/>
                </a:solidFill>
                <a:latin typeface="Arial" panose="020B0604020202020204" pitchFamily="34" charset="0"/>
                <a:cs typeface="Arial" panose="020B0604020202020204" pitchFamily="34" charset="0"/>
              </a:rPr>
              <a:t>UNDER NO CIRCUMSTANCES CAN A STATE ISSUE A STATE ASSIGNED HIN TO A COMMERCIAL VESSEL NOT BUILT TO RECREATIONAL VESSEL CONSTRUCTION STANDARDS. </a:t>
            </a:r>
          </a:p>
        </p:txBody>
      </p:sp>
      <p:sp>
        <p:nvSpPr>
          <p:cNvPr id="5" name="Rectangle 2"/>
          <p:cNvSpPr txBox="1">
            <a:spLocks noChangeArrowheads="1"/>
          </p:cNvSpPr>
          <p:nvPr/>
        </p:nvSpPr>
        <p:spPr bwMode="auto">
          <a:xfrm>
            <a:off x="0" y="1219200"/>
            <a:ext cx="9144000"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Commercial Boats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0"/>
          <p:cNvSpPr txBox="1">
            <a:spLocks noChangeArrowheads="1"/>
          </p:cNvSpPr>
          <p:nvPr/>
        </p:nvSpPr>
        <p:spPr bwMode="auto">
          <a:xfrm>
            <a:off x="976313" y="3814763"/>
            <a:ext cx="6873875" cy="457200"/>
          </a:xfrm>
          <a:prstGeom prst="rect">
            <a:avLst/>
          </a:prstGeom>
          <a:noFill/>
          <a:ln w="9525">
            <a:noFill/>
            <a:miter lim="800000"/>
            <a:headEnd/>
            <a:tailEnd/>
          </a:ln>
        </p:spPr>
        <p:txBody>
          <a:bodyPr>
            <a:spAutoFit/>
          </a:bodyPr>
          <a:lstStyle/>
          <a:p>
            <a:pPr eaLnBrk="1" hangingPunct="1"/>
            <a:endParaRPr lang="en-US" altLang="en-US" sz="2400" dirty="0"/>
          </a:p>
        </p:txBody>
      </p:sp>
      <p:sp>
        <p:nvSpPr>
          <p:cNvPr id="6" name="Text Box 11"/>
          <p:cNvSpPr txBox="1">
            <a:spLocks noChangeArrowheads="1"/>
          </p:cNvSpPr>
          <p:nvPr/>
        </p:nvSpPr>
        <p:spPr bwMode="auto">
          <a:xfrm>
            <a:off x="201168" y="1984248"/>
            <a:ext cx="8743950" cy="4475071"/>
          </a:xfrm>
          <a:prstGeom prst="rect">
            <a:avLst/>
          </a:prstGeom>
          <a:noFill/>
          <a:ln w="9525">
            <a:noFill/>
            <a:miter lim="800000"/>
            <a:headEnd/>
            <a:tailEnd/>
          </a:ln>
        </p:spPr>
        <p:txBody>
          <a:bodyPr wrap="square">
            <a:spAutoFit/>
          </a:bodyPr>
          <a:lstStyle/>
          <a:p>
            <a:pPr marL="342900" indent="-342900" eaLnBrk="1" hangingPunct="1">
              <a:spcBef>
                <a:spcPct val="20000"/>
              </a:spcBef>
              <a:buFont typeface="Wingdings" pitchFamily="2" charset="2"/>
              <a:buChar char="Ø"/>
            </a:pPr>
            <a:r>
              <a:rPr lang="en-US" altLang="en-US" sz="1600" b="1" dirty="0">
                <a:solidFill>
                  <a:schemeClr val="tx1"/>
                </a:solidFill>
                <a:latin typeface="Arial" charset="0"/>
                <a:hlinkClick r:id="rId3" action="ppaction://hlinksldjump"/>
              </a:rPr>
              <a:t>Slide 3: Why is the HIN Important?</a:t>
            </a:r>
            <a:endParaRPr lang="en-US" altLang="en-US" sz="1600" b="1" dirty="0">
              <a:solidFill>
                <a:schemeClr val="tx1"/>
              </a:solidFill>
              <a:latin typeface="Arial" charset="0"/>
            </a:endParaRPr>
          </a:p>
          <a:p>
            <a:pPr marL="342900" indent="-342900" eaLnBrk="1" hangingPunct="1">
              <a:spcBef>
                <a:spcPct val="20000"/>
              </a:spcBef>
              <a:buFont typeface="Wingdings" pitchFamily="2" charset="2"/>
              <a:buChar char="Ø"/>
            </a:pPr>
            <a:r>
              <a:rPr lang="en-US" altLang="en-US" sz="1600" b="1" dirty="0">
                <a:solidFill>
                  <a:schemeClr val="tx1"/>
                </a:solidFill>
                <a:latin typeface="Arial" charset="0"/>
                <a:hlinkClick r:id="rId4" action="ppaction://hlinksldjump"/>
              </a:rPr>
              <a:t>Slide 4 – 6: HIN Background</a:t>
            </a:r>
            <a:r>
              <a:rPr lang="en-US" altLang="en-US" sz="1600" b="1" dirty="0">
                <a:solidFill>
                  <a:schemeClr val="tx1"/>
                </a:solidFill>
                <a:latin typeface="Arial" charset="0"/>
                <a:cs typeface="Arial" panose="020B0604020202020204" pitchFamily="34" charset="0"/>
                <a:hlinkClick r:id="rId4" action="ppaction://hlinksldjump"/>
              </a:rPr>
              <a:t> </a:t>
            </a:r>
            <a:endParaRPr lang="en-US" altLang="en-US" sz="1600" b="1" dirty="0">
              <a:solidFill>
                <a:schemeClr val="tx1"/>
              </a:solidFill>
              <a:latin typeface="Arial" charset="0"/>
              <a:cs typeface="Arial" panose="020B0604020202020204" pitchFamily="34" charset="0"/>
            </a:endParaRPr>
          </a:p>
          <a:p>
            <a:pPr marL="342900" indent="-342900" eaLnBrk="1" hangingPunct="1">
              <a:spcBef>
                <a:spcPct val="20000"/>
              </a:spcBef>
              <a:buFont typeface="Wingdings" pitchFamily="2" charset="2"/>
              <a:buChar char="Ø"/>
            </a:pPr>
            <a:r>
              <a:rPr lang="en-US" altLang="en-US" sz="1600" b="1" dirty="0">
                <a:solidFill>
                  <a:schemeClr val="tx1"/>
                </a:solidFill>
                <a:latin typeface="Arial" charset="0"/>
                <a:cs typeface="Arial" panose="020B0604020202020204" pitchFamily="34" charset="0"/>
                <a:hlinkClick r:id="rId5" action="ppaction://hlinksldjump"/>
              </a:rPr>
              <a:t>Slide 7 – 9: Previous HIN Formats</a:t>
            </a:r>
            <a:endParaRPr lang="en-US" altLang="en-US" sz="1600" b="1" dirty="0">
              <a:solidFill>
                <a:schemeClr val="tx1"/>
              </a:solidFill>
              <a:latin typeface="Arial" charset="0"/>
              <a:cs typeface="Arial" panose="020B0604020202020204" pitchFamily="34" charset="0"/>
            </a:endParaRPr>
          </a:p>
          <a:p>
            <a:pPr marL="342900" indent="-342900" eaLnBrk="1" hangingPunct="1">
              <a:spcBef>
                <a:spcPct val="20000"/>
              </a:spcBef>
              <a:buFont typeface="Wingdings" pitchFamily="2" charset="2"/>
              <a:buChar char="Ø"/>
            </a:pPr>
            <a:r>
              <a:rPr lang="en-US" altLang="en-US" sz="1600" b="1" dirty="0">
                <a:solidFill>
                  <a:schemeClr val="tx1"/>
                </a:solidFill>
                <a:latin typeface="Arial" charset="0"/>
                <a:cs typeface="Arial" panose="020B0604020202020204" pitchFamily="34" charset="0"/>
                <a:hlinkClick r:id="rId6" action="ppaction://hlinksldjump"/>
              </a:rPr>
              <a:t>Slide 10 – 14: Current HIN Format</a:t>
            </a:r>
            <a:endParaRPr lang="en-US" altLang="en-US" sz="1600" b="1" dirty="0">
              <a:solidFill>
                <a:schemeClr val="tx1"/>
              </a:solidFill>
              <a:latin typeface="Arial" charset="0"/>
              <a:cs typeface="Arial" panose="020B0604020202020204" pitchFamily="34" charset="0"/>
            </a:endParaRPr>
          </a:p>
          <a:p>
            <a:pPr marL="342900" indent="-342900" eaLnBrk="1" hangingPunct="1">
              <a:spcBef>
                <a:spcPct val="20000"/>
              </a:spcBef>
              <a:buFont typeface="Wingdings" pitchFamily="2" charset="2"/>
              <a:buChar char="Ø"/>
            </a:pPr>
            <a:r>
              <a:rPr lang="en-US" altLang="en-US" sz="1600" b="1" dirty="0">
                <a:solidFill>
                  <a:schemeClr val="tx1"/>
                </a:solidFill>
                <a:latin typeface="Arial" charset="0"/>
                <a:cs typeface="Arial" panose="020B0604020202020204" pitchFamily="34" charset="0"/>
                <a:hlinkClick r:id="rId7" action="ppaction://hlinksldjump"/>
              </a:rPr>
              <a:t>Slide 15 – 18: Homemade, Kit, and Imported Boats</a:t>
            </a:r>
            <a:endParaRPr lang="en-US" altLang="en-US" sz="1600" b="1" dirty="0">
              <a:solidFill>
                <a:schemeClr val="tx1"/>
              </a:solidFill>
              <a:latin typeface="Arial" charset="0"/>
              <a:cs typeface="Arial" panose="020B0604020202020204" pitchFamily="34" charset="0"/>
            </a:endParaRPr>
          </a:p>
          <a:p>
            <a:pPr marL="342900" indent="-342900" eaLnBrk="1" hangingPunct="1">
              <a:spcBef>
                <a:spcPct val="20000"/>
              </a:spcBef>
              <a:buFont typeface="Wingdings" pitchFamily="2" charset="2"/>
              <a:buChar char="Ø"/>
            </a:pPr>
            <a:r>
              <a:rPr lang="en-US" altLang="en-US" sz="1600" b="1" dirty="0">
                <a:solidFill>
                  <a:schemeClr val="tx1"/>
                </a:solidFill>
                <a:latin typeface="Arial" charset="0"/>
                <a:cs typeface="Arial" panose="020B0604020202020204" pitchFamily="34" charset="0"/>
                <a:hlinkClick r:id="rId8" action="ppaction://hlinksldjump"/>
              </a:rPr>
              <a:t>Slide 19 – 20: Commercial Boats</a:t>
            </a:r>
            <a:endParaRPr lang="en-US" altLang="en-US" sz="1600" b="1" dirty="0">
              <a:solidFill>
                <a:schemeClr val="tx1"/>
              </a:solidFill>
              <a:latin typeface="Arial" charset="0"/>
              <a:cs typeface="Arial" panose="020B0604020202020204" pitchFamily="34" charset="0"/>
            </a:endParaRPr>
          </a:p>
          <a:p>
            <a:pPr marL="342900" indent="-342900" eaLnBrk="1" hangingPunct="1">
              <a:spcBef>
                <a:spcPct val="20000"/>
              </a:spcBef>
              <a:buFont typeface="Wingdings" pitchFamily="2" charset="2"/>
              <a:buChar char="Ø"/>
            </a:pPr>
            <a:r>
              <a:rPr lang="en-US" altLang="en-US" sz="1600" b="1" dirty="0">
                <a:solidFill>
                  <a:schemeClr val="tx1"/>
                </a:solidFill>
                <a:latin typeface="Arial" charset="0"/>
                <a:cs typeface="Arial" panose="020B0604020202020204" pitchFamily="34" charset="0"/>
                <a:hlinkClick r:id="rId9" action="ppaction://hlinksldjump"/>
              </a:rPr>
              <a:t>Slide 21: Vessel Inspections</a:t>
            </a:r>
            <a:endParaRPr lang="en-US" altLang="en-US" sz="1600" b="1" dirty="0">
              <a:solidFill>
                <a:schemeClr val="tx1"/>
              </a:solidFill>
              <a:latin typeface="Arial" charset="0"/>
              <a:cs typeface="Arial" panose="020B0604020202020204" pitchFamily="34" charset="0"/>
            </a:endParaRPr>
          </a:p>
          <a:p>
            <a:pPr marL="342900" indent="-342900" eaLnBrk="1" hangingPunct="1">
              <a:spcBef>
                <a:spcPct val="20000"/>
              </a:spcBef>
              <a:buFont typeface="Wingdings" pitchFamily="2" charset="2"/>
              <a:buChar char="Ø"/>
            </a:pPr>
            <a:r>
              <a:rPr lang="en-US" altLang="en-US" sz="1600" b="1" dirty="0">
                <a:solidFill>
                  <a:schemeClr val="tx1"/>
                </a:solidFill>
                <a:latin typeface="Arial" charset="0"/>
                <a:cs typeface="Arial" panose="020B0604020202020204" pitchFamily="34" charset="0"/>
                <a:hlinkClick r:id="rId10" action="ppaction://hlinksldjump"/>
              </a:rPr>
              <a:t>Slide 22 – 24: Incorrect HIN Format Policies</a:t>
            </a:r>
            <a:endParaRPr lang="en-US" altLang="en-US" sz="1600" b="1" dirty="0">
              <a:solidFill>
                <a:schemeClr val="tx1"/>
              </a:solidFill>
              <a:latin typeface="Arial" charset="0"/>
              <a:cs typeface="Arial" panose="020B0604020202020204" pitchFamily="34" charset="0"/>
            </a:endParaRPr>
          </a:p>
          <a:p>
            <a:pPr marL="342900" indent="-342900" eaLnBrk="1" hangingPunct="1">
              <a:spcBef>
                <a:spcPct val="20000"/>
              </a:spcBef>
              <a:buFont typeface="Wingdings" pitchFamily="2" charset="2"/>
              <a:buChar char="Ø"/>
            </a:pPr>
            <a:r>
              <a:rPr lang="en-US" altLang="en-US" sz="1600" b="1" dirty="0">
                <a:solidFill>
                  <a:schemeClr val="tx1"/>
                </a:solidFill>
                <a:latin typeface="Arial" charset="0"/>
                <a:cs typeface="Arial" panose="020B0604020202020204" pitchFamily="34" charset="0"/>
                <a:hlinkClick r:id="rId11" action="ppaction://hlinksldjump"/>
              </a:rPr>
              <a:t>Slide 25 – 26: State Assigned HINs</a:t>
            </a:r>
            <a:endParaRPr lang="en-US" altLang="en-US" sz="1600" b="1" dirty="0">
              <a:solidFill>
                <a:schemeClr val="tx1"/>
              </a:solidFill>
              <a:latin typeface="Arial" charset="0"/>
              <a:cs typeface="Arial" panose="020B0604020202020204" pitchFamily="34" charset="0"/>
            </a:endParaRPr>
          </a:p>
          <a:p>
            <a:pPr marL="342900" indent="-342900" eaLnBrk="1" hangingPunct="1">
              <a:spcBef>
                <a:spcPct val="20000"/>
              </a:spcBef>
              <a:buFont typeface="Wingdings" pitchFamily="2" charset="2"/>
              <a:buChar char="Ø"/>
            </a:pPr>
            <a:r>
              <a:rPr lang="en-US" altLang="en-US" sz="1600" b="1" dirty="0">
                <a:solidFill>
                  <a:schemeClr val="tx1"/>
                </a:solidFill>
                <a:latin typeface="Arial" charset="0"/>
                <a:cs typeface="Arial" panose="020B0604020202020204" pitchFamily="34" charset="0"/>
                <a:hlinkClick r:id="rId12" action="ppaction://hlinksldjump"/>
              </a:rPr>
              <a:t>Slide 27: Legacy HINs</a:t>
            </a:r>
            <a:endParaRPr lang="en-US" altLang="en-US" sz="1600" b="1" dirty="0">
              <a:solidFill>
                <a:schemeClr val="tx1"/>
              </a:solidFill>
              <a:latin typeface="Arial" charset="0"/>
              <a:cs typeface="Arial" panose="020B0604020202020204" pitchFamily="34" charset="0"/>
            </a:endParaRPr>
          </a:p>
          <a:p>
            <a:pPr marL="342900" indent="-342900" eaLnBrk="1" hangingPunct="1">
              <a:spcBef>
                <a:spcPct val="20000"/>
              </a:spcBef>
              <a:buFont typeface="Wingdings" pitchFamily="2" charset="2"/>
              <a:buChar char="Ø"/>
            </a:pPr>
            <a:r>
              <a:rPr lang="en-US" altLang="en-US" sz="1600" b="1" dirty="0">
                <a:solidFill>
                  <a:schemeClr val="tx1"/>
                </a:solidFill>
                <a:latin typeface="Arial" charset="0"/>
                <a:cs typeface="Arial" panose="020B0604020202020204" pitchFamily="34" charset="0"/>
                <a:hlinkClick r:id="rId13" action="ppaction://hlinksldjump"/>
              </a:rPr>
              <a:t>Slide 28: Other Assigned HINs</a:t>
            </a:r>
            <a:endParaRPr lang="en-US" altLang="en-US" sz="1600" b="1" dirty="0">
              <a:solidFill>
                <a:schemeClr val="tx1"/>
              </a:solidFill>
              <a:latin typeface="Arial" charset="0"/>
              <a:cs typeface="Arial" panose="020B0604020202020204" pitchFamily="34" charset="0"/>
            </a:endParaRPr>
          </a:p>
          <a:p>
            <a:pPr marL="342900" indent="-342900" eaLnBrk="1" hangingPunct="1">
              <a:spcBef>
                <a:spcPct val="20000"/>
              </a:spcBef>
              <a:buFont typeface="Wingdings" pitchFamily="2" charset="2"/>
              <a:buChar char="Ø"/>
            </a:pPr>
            <a:r>
              <a:rPr lang="en-US" altLang="en-US" sz="1600" b="1" dirty="0">
                <a:solidFill>
                  <a:schemeClr val="tx1"/>
                </a:solidFill>
                <a:latin typeface="Arial" charset="0"/>
                <a:cs typeface="Arial" panose="020B0604020202020204" pitchFamily="34" charset="0"/>
                <a:hlinkClick r:id="rId14" action="ppaction://hlinksldjump"/>
              </a:rPr>
              <a:t>Slide 29 – 32: HIN Flow Charts</a:t>
            </a:r>
            <a:endParaRPr lang="en-US" altLang="en-US" sz="1600" b="1" dirty="0">
              <a:solidFill>
                <a:schemeClr val="tx1"/>
              </a:solidFill>
              <a:latin typeface="Arial" charset="0"/>
              <a:cs typeface="Arial" panose="020B0604020202020204" pitchFamily="34" charset="0"/>
            </a:endParaRPr>
          </a:p>
          <a:p>
            <a:pPr marL="342900" indent="-342900" eaLnBrk="1" hangingPunct="1">
              <a:spcBef>
                <a:spcPct val="20000"/>
              </a:spcBef>
              <a:buFont typeface="Wingdings" pitchFamily="2" charset="2"/>
              <a:buChar char="Ø"/>
            </a:pPr>
            <a:r>
              <a:rPr lang="en-US" altLang="en-US" sz="1600" b="1" dirty="0">
                <a:solidFill>
                  <a:schemeClr val="tx1"/>
                </a:solidFill>
                <a:latin typeface="Arial" charset="0"/>
                <a:cs typeface="Arial" panose="020B0604020202020204" pitchFamily="34" charset="0"/>
                <a:hlinkClick r:id="rId15" action="ppaction://hlinksldjump"/>
              </a:rPr>
              <a:t>Slide 33: Examples of HIN</a:t>
            </a:r>
            <a:endParaRPr lang="en-US" altLang="en-US" sz="1600" b="1" dirty="0">
              <a:solidFill>
                <a:schemeClr val="tx1"/>
              </a:solidFill>
              <a:latin typeface="Arial" charset="0"/>
              <a:cs typeface="Arial" panose="020B0604020202020204" pitchFamily="34" charset="0"/>
            </a:endParaRPr>
          </a:p>
          <a:p>
            <a:pPr marL="342900" indent="-342900" eaLnBrk="1" hangingPunct="1">
              <a:spcBef>
                <a:spcPct val="20000"/>
              </a:spcBef>
              <a:buFont typeface="Wingdings" pitchFamily="2" charset="2"/>
              <a:buChar char="Ø"/>
            </a:pPr>
            <a:r>
              <a:rPr lang="en-US" altLang="en-US" sz="1600" b="1" dirty="0">
                <a:solidFill>
                  <a:schemeClr val="tx1"/>
                </a:solidFill>
                <a:latin typeface="Arial" charset="0"/>
                <a:cs typeface="Arial" panose="020B0604020202020204" pitchFamily="34" charset="0"/>
                <a:hlinkClick r:id="rId16" action="ppaction://hlinksldjump"/>
              </a:rPr>
              <a:t>Slide 34: Key Takeaways</a:t>
            </a:r>
            <a:endParaRPr lang="en-US" altLang="en-US" sz="1600" b="1" dirty="0">
              <a:solidFill>
                <a:schemeClr val="tx1"/>
              </a:solidFill>
              <a:latin typeface="Arial" charset="0"/>
              <a:cs typeface="Arial" panose="020B0604020202020204" pitchFamily="34" charset="0"/>
            </a:endParaRPr>
          </a:p>
          <a:p>
            <a:pPr marL="342900" indent="-342900" eaLnBrk="1" hangingPunct="1">
              <a:spcBef>
                <a:spcPct val="20000"/>
              </a:spcBef>
              <a:buFont typeface="Wingdings" pitchFamily="2" charset="2"/>
              <a:buChar char="Ø"/>
            </a:pPr>
            <a:r>
              <a:rPr lang="en-US" altLang="en-US" sz="1600" b="1" dirty="0">
                <a:solidFill>
                  <a:schemeClr val="tx1"/>
                </a:solidFill>
                <a:latin typeface="Arial" charset="0"/>
                <a:cs typeface="Arial" panose="020B0604020202020204" pitchFamily="34" charset="0"/>
                <a:hlinkClick r:id="rId17" action="ppaction://hlinksldjump"/>
              </a:rPr>
              <a:t>Slide 35: USCG Contact Information</a:t>
            </a:r>
            <a:endParaRPr lang="en-US" altLang="en-US" sz="1600" b="1" dirty="0">
              <a:solidFill>
                <a:schemeClr val="tx1"/>
              </a:solidFill>
              <a:latin typeface="Arial" charset="0"/>
              <a:cs typeface="Arial" panose="020B0604020202020204" pitchFamily="34" charset="0"/>
            </a:endParaRPr>
          </a:p>
        </p:txBody>
      </p:sp>
      <p:sp>
        <p:nvSpPr>
          <p:cNvPr id="7" name="Rectangle 2"/>
          <p:cNvSpPr txBox="1">
            <a:spLocks noChangeArrowheads="1"/>
          </p:cNvSpPr>
          <p:nvPr/>
        </p:nvSpPr>
        <p:spPr bwMode="auto">
          <a:xfrm>
            <a:off x="0" y="1219200"/>
            <a:ext cx="9144000"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Table of Contents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201168" y="1984248"/>
            <a:ext cx="8741664" cy="3754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defRPr/>
            </a:pPr>
            <a:r>
              <a:rPr lang="en-US" altLang="en-US" sz="1600" dirty="0">
                <a:latin typeface="Arial" panose="020B0604020202020204" pitchFamily="34" charset="0"/>
                <a:cs typeface="Arial" panose="020B0604020202020204" pitchFamily="34" charset="0"/>
              </a:rPr>
              <a:t>There are a number of manufacturers that produce a line of boats that they label as </a:t>
            </a:r>
            <a:r>
              <a:rPr lang="en-US" altLang="en-US" sz="1600" b="1" dirty="0">
                <a:latin typeface="Arial" panose="020B0604020202020204" pitchFamily="34" charset="0"/>
                <a:cs typeface="Arial" panose="020B0604020202020204" pitchFamily="34" charset="0"/>
              </a:rPr>
              <a:t>“Commercial Use Only”.  </a:t>
            </a:r>
            <a:r>
              <a:rPr lang="en-US" altLang="en-US" sz="1600" dirty="0">
                <a:latin typeface="Arial" panose="020B0604020202020204" pitchFamily="34" charset="0"/>
                <a:cs typeface="Arial" panose="020B0604020202020204" pitchFamily="34" charset="0"/>
              </a:rPr>
              <a:t>In reality, there is usually no practical </a:t>
            </a:r>
            <a:r>
              <a:rPr lang="en-US" altLang="en-US" sz="1600" b="1" i="1" dirty="0">
                <a:solidFill>
                  <a:schemeClr val="accent5">
                    <a:lumMod val="25000"/>
                  </a:schemeClr>
                </a:solidFill>
                <a:latin typeface="Arial" panose="020B0604020202020204" pitchFamily="34" charset="0"/>
                <a:cs typeface="Arial" panose="020B0604020202020204" pitchFamily="34" charset="0"/>
              </a:rPr>
              <a:t>commercial</a:t>
            </a:r>
            <a:r>
              <a:rPr lang="en-US" altLang="en-US" sz="1600" dirty="0">
                <a:latin typeface="Arial" panose="020B0604020202020204" pitchFamily="34" charset="0"/>
                <a:cs typeface="Arial" panose="020B0604020202020204" pitchFamily="34" charset="0"/>
              </a:rPr>
              <a:t> use for these boats.  The majority are rigged for hunting/fishing and all fail to meet certification, maximum capacities, and flotation requirements.  Some will come with a HIN that has a USCG issued MIC as the first three characters.  The Coast Guard views these as non-compliant recreational boats and will revoke the USCG issued MIC of any manufacturer engaging in this practice.</a:t>
            </a:r>
          </a:p>
          <a:p>
            <a:pPr algn="ctr" eaLnBrk="1" hangingPunct="1">
              <a:spcBef>
                <a:spcPct val="50000"/>
              </a:spcBef>
              <a:buFontTx/>
              <a:buNone/>
              <a:defRPr/>
            </a:pPr>
            <a:r>
              <a:rPr lang="en-US" altLang="en-US" sz="1600" b="1" dirty="0">
                <a:solidFill>
                  <a:srgbClr val="C00000"/>
                </a:solidFill>
                <a:latin typeface="Arial" panose="020B0604020202020204" pitchFamily="34" charset="0"/>
                <a:cs typeface="Arial" panose="020B0604020202020204" pitchFamily="34" charset="0"/>
              </a:rPr>
              <a:t>These boats are prohibited by law for use in commercial fishing or carrying passengers for hire on the navigable waters subject to the jurisdiction of the United States!</a:t>
            </a:r>
          </a:p>
          <a:p>
            <a:pPr algn="ctr" eaLnBrk="1" hangingPunct="1">
              <a:spcBef>
                <a:spcPct val="50000"/>
              </a:spcBef>
              <a:buFontTx/>
              <a:buNone/>
              <a:defRPr/>
            </a:pPr>
            <a:endParaRPr lang="en-US" altLang="en-US" sz="1600" b="1" dirty="0">
              <a:solidFill>
                <a:srgbClr val="C00000"/>
              </a:solidFill>
              <a:latin typeface="Arial" panose="020B0604020202020204" pitchFamily="34" charset="0"/>
              <a:cs typeface="Arial" panose="020B0604020202020204" pitchFamily="34" charset="0"/>
            </a:endParaRPr>
          </a:p>
          <a:p>
            <a:pPr algn="ctr" eaLnBrk="1" hangingPunct="1">
              <a:spcBef>
                <a:spcPct val="50000"/>
              </a:spcBef>
              <a:buNone/>
              <a:defRPr/>
            </a:pPr>
            <a:r>
              <a:rPr lang="en-US" altLang="en-US" sz="1600" b="1" dirty="0">
                <a:solidFill>
                  <a:srgbClr val="C00000"/>
                </a:solidFill>
                <a:latin typeface="Arial" panose="020B0604020202020204" pitchFamily="34" charset="0"/>
                <a:cs typeface="Arial" panose="020B0604020202020204" pitchFamily="34" charset="0"/>
              </a:rPr>
              <a:t>For any questions relating to Commercial vessels, email HINIssue@uscg.mil</a:t>
            </a:r>
            <a:endParaRPr lang="en-US" altLang="en-US" sz="1600" dirty="0">
              <a:latin typeface="Tahoma" pitchFamily="34" charset="0"/>
              <a:cs typeface="Tahoma" pitchFamily="34" charset="0"/>
            </a:endParaRPr>
          </a:p>
          <a:p>
            <a:pPr algn="ctr" eaLnBrk="1" hangingPunct="1">
              <a:spcBef>
                <a:spcPct val="50000"/>
              </a:spcBef>
              <a:buFontTx/>
              <a:buNone/>
              <a:defRPr/>
            </a:pPr>
            <a:endParaRPr lang="en-US" altLang="en-US" sz="1600" b="1" dirty="0">
              <a:solidFill>
                <a:srgbClr val="C00000"/>
              </a:solidFill>
              <a:latin typeface="Arial" panose="020B0604020202020204" pitchFamily="34" charset="0"/>
              <a:cs typeface="Arial" panose="020B0604020202020204" pitchFamily="34" charset="0"/>
            </a:endParaRPr>
          </a:p>
          <a:p>
            <a:pPr algn="ctr" eaLnBrk="1" hangingPunct="1">
              <a:spcBef>
                <a:spcPct val="50000"/>
              </a:spcBef>
              <a:buFontTx/>
              <a:buNone/>
              <a:defRPr/>
            </a:pPr>
            <a:endParaRPr lang="en-US" altLang="en-US" sz="2000" b="1" dirty="0">
              <a:solidFill>
                <a:srgbClr val="FF0000"/>
              </a:solidFill>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0" y="1219200"/>
            <a:ext cx="9144000"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Commercial Boats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201168" y="1981200"/>
            <a:ext cx="8741664" cy="4647426"/>
          </a:xfrm>
          <a:prstGeom prst="rect">
            <a:avLst/>
          </a:prstGeom>
          <a:noFill/>
          <a:ln w="9525">
            <a:noFill/>
            <a:miter lim="800000"/>
            <a:headEnd/>
            <a:tailEnd/>
          </a:ln>
        </p:spPr>
        <p:txBody>
          <a:bodyPr wrap="square">
            <a:spAutoFit/>
          </a:bodyPr>
          <a:lstStyle/>
          <a:p>
            <a:pPr marL="342900" indent="-342900" eaLnBrk="1" hangingPunct="1">
              <a:spcBef>
                <a:spcPct val="50000"/>
              </a:spcBef>
              <a:buFont typeface="Wingdings" panose="05000000000000000000" pitchFamily="2" charset="2"/>
              <a:buChar char="Ø"/>
            </a:pPr>
            <a:r>
              <a:rPr lang="en-US" altLang="en-US" sz="1700" b="1" dirty="0">
                <a:solidFill>
                  <a:schemeClr val="tx1"/>
                </a:solidFill>
                <a:latin typeface="Arial" panose="020B0604020202020204" pitchFamily="34" charset="0"/>
                <a:cs typeface="Arial" panose="020B0604020202020204" pitchFamily="34" charset="0"/>
                <a:hlinkClick r:id="rId2"/>
              </a:rPr>
              <a:t>33 CFR 174.16 </a:t>
            </a:r>
            <a:r>
              <a:rPr lang="mr-IN" altLang="en-US" sz="1700" dirty="0">
                <a:solidFill>
                  <a:schemeClr val="tx1"/>
                </a:solidFill>
                <a:latin typeface="Arial" panose="020B0604020202020204" pitchFamily="34" charset="0"/>
                <a:cs typeface="Arial" panose="020B0604020202020204" pitchFamily="34" charset="0"/>
              </a:rPr>
              <a:t>–</a:t>
            </a:r>
            <a:r>
              <a:rPr lang="en-US" altLang="en-US" sz="1700" dirty="0">
                <a:solidFill>
                  <a:schemeClr val="tx1"/>
                </a:solidFill>
                <a:latin typeface="Arial" panose="020B0604020202020204" pitchFamily="34" charset="0"/>
                <a:cs typeface="Arial" panose="020B0604020202020204" pitchFamily="34" charset="0"/>
              </a:rPr>
              <a:t> </a:t>
            </a:r>
            <a:r>
              <a:rPr lang="en-US" altLang="en-US" sz="1700" b="1" dirty="0">
                <a:solidFill>
                  <a:srgbClr val="C00000"/>
                </a:solidFill>
                <a:latin typeface="Arial" panose="020B0604020202020204" pitchFamily="34" charset="0"/>
                <a:cs typeface="Arial" panose="020B0604020202020204" pitchFamily="34" charset="0"/>
              </a:rPr>
              <a:t>As of Jan 1, 2017- before taking any action to issue, renew, or update ownership information for a certificate of number relating to a vessel imported or manufactured on or after November 1, 1972, the issuing authority must determine whether the vessel has a primary HIN meeting the requirements of </a:t>
            </a:r>
            <a:r>
              <a:rPr lang="en-US" altLang="en-US" sz="1700" b="1" dirty="0">
                <a:solidFill>
                  <a:srgbClr val="C00000"/>
                </a:solidFill>
                <a:latin typeface="Arial" panose="020B0604020202020204" pitchFamily="34" charset="0"/>
                <a:cs typeface="Arial" panose="020B0604020202020204" pitchFamily="34" charset="0"/>
                <a:hlinkClick r:id="rId3"/>
              </a:rPr>
              <a:t>33 CFR Part 181, subpart C</a:t>
            </a:r>
            <a:r>
              <a:rPr lang="en-US" altLang="en-US" sz="1700" b="1" dirty="0">
                <a:solidFill>
                  <a:srgbClr val="C00000"/>
                </a:solidFill>
                <a:latin typeface="Arial" panose="020B0604020202020204" pitchFamily="34" charset="0"/>
                <a:cs typeface="Arial" panose="020B0604020202020204" pitchFamily="34" charset="0"/>
              </a:rPr>
              <a:t>. </a:t>
            </a:r>
          </a:p>
          <a:p>
            <a:pPr marL="342900" indent="-342900" eaLnBrk="1" hangingPunct="1">
              <a:spcBef>
                <a:spcPts val="300"/>
              </a:spcBef>
              <a:buFont typeface="Wingdings" panose="05000000000000000000" pitchFamily="2" charset="2"/>
              <a:buChar char="Ø"/>
            </a:pPr>
            <a:r>
              <a:rPr lang="en-US" altLang="en-US" sz="1600" b="1" dirty="0">
                <a:solidFill>
                  <a:schemeClr val="tx1"/>
                </a:solidFill>
                <a:latin typeface="Arial" panose="020B0604020202020204" pitchFamily="34" charset="0"/>
                <a:cs typeface="Arial" panose="020B0604020202020204" pitchFamily="34" charset="0"/>
              </a:rPr>
              <a:t>The following methods can be used to verify the HIN</a:t>
            </a:r>
            <a:r>
              <a:rPr lang="en-US" altLang="en-US" sz="1600" dirty="0">
                <a:solidFill>
                  <a:schemeClr val="tx1"/>
                </a:solidFill>
                <a:latin typeface="Arial" panose="020B0604020202020204" pitchFamily="34" charset="0"/>
                <a:cs typeface="Arial" panose="020B0604020202020204" pitchFamily="34" charset="0"/>
              </a:rPr>
              <a:t>:</a:t>
            </a:r>
          </a:p>
          <a:p>
            <a:pPr marL="914400" lvl="1" indent="-457200" eaLnBrk="1" hangingPunct="1">
              <a:spcBef>
                <a:spcPts val="300"/>
              </a:spcBef>
              <a:buFont typeface="Wingdings" charset="2"/>
              <a:buChar char="§"/>
            </a:pPr>
            <a:r>
              <a:rPr lang="en-US" altLang="en-US" sz="1300" dirty="0">
                <a:solidFill>
                  <a:schemeClr val="tx1"/>
                </a:solidFill>
                <a:latin typeface="Arial" charset="0"/>
              </a:rPr>
              <a:t>Pencil tracing</a:t>
            </a:r>
          </a:p>
          <a:p>
            <a:pPr marL="914400" lvl="1" indent="-457200" eaLnBrk="1" hangingPunct="1">
              <a:spcBef>
                <a:spcPts val="300"/>
              </a:spcBef>
              <a:buFont typeface="Wingdings" charset="2"/>
              <a:buChar char="§"/>
            </a:pPr>
            <a:r>
              <a:rPr lang="en-US" altLang="en-US" sz="1300" dirty="0">
                <a:solidFill>
                  <a:schemeClr val="tx1"/>
                </a:solidFill>
                <a:latin typeface="Arial" charset="0"/>
              </a:rPr>
              <a:t>Photographs</a:t>
            </a:r>
          </a:p>
          <a:p>
            <a:pPr marL="914400" lvl="1" indent="-457200" eaLnBrk="1" hangingPunct="1">
              <a:spcBef>
                <a:spcPts val="300"/>
              </a:spcBef>
              <a:buFont typeface="Wingdings" charset="2"/>
              <a:buChar char="§"/>
            </a:pPr>
            <a:r>
              <a:rPr lang="en-US" altLang="en-US" sz="1300" dirty="0">
                <a:solidFill>
                  <a:schemeClr val="tx1"/>
                </a:solidFill>
                <a:latin typeface="Arial" charset="0"/>
              </a:rPr>
              <a:t>A physical inspection by a state official (includes HIN, make, model, year, hull material, propulsion, length, and boat registration number)</a:t>
            </a:r>
          </a:p>
          <a:p>
            <a:pPr marL="914400" lvl="1" indent="-457200" eaLnBrk="1" hangingPunct="1">
              <a:spcBef>
                <a:spcPts val="300"/>
              </a:spcBef>
              <a:buFont typeface="Wingdings" charset="2"/>
              <a:buChar char="§"/>
            </a:pPr>
            <a:r>
              <a:rPr lang="en-US" altLang="en-US" sz="1300" dirty="0">
                <a:solidFill>
                  <a:schemeClr val="tx1"/>
                </a:solidFill>
                <a:latin typeface="Arial" charset="0"/>
              </a:rPr>
              <a:t>Signed affidavit by the owner attesting to the accuracy of the HIN</a:t>
            </a:r>
          </a:p>
          <a:p>
            <a:pPr marL="914400" lvl="1" indent="-457200" eaLnBrk="1" hangingPunct="1">
              <a:spcBef>
                <a:spcPts val="300"/>
              </a:spcBef>
              <a:buFont typeface="Wingdings" charset="2"/>
              <a:buChar char="§"/>
            </a:pPr>
            <a:r>
              <a:rPr lang="en-US" altLang="en-US" sz="1300" dirty="0">
                <a:solidFill>
                  <a:schemeClr val="tx1"/>
                </a:solidFill>
                <a:latin typeface="Arial" charset="0"/>
              </a:rPr>
              <a:t>Contact the manufacturer (if in business to verify HIN)</a:t>
            </a:r>
          </a:p>
          <a:p>
            <a:pPr marL="914400" lvl="1" indent="-457200" eaLnBrk="1" hangingPunct="1">
              <a:spcBef>
                <a:spcPts val="300"/>
              </a:spcBef>
              <a:buFont typeface="Wingdings" charset="2"/>
              <a:buChar char="§"/>
            </a:pPr>
            <a:r>
              <a:rPr lang="en-US" altLang="en-US" sz="1300" dirty="0">
                <a:solidFill>
                  <a:schemeClr val="tx1"/>
                </a:solidFill>
                <a:latin typeface="Arial" charset="0"/>
              </a:rPr>
              <a:t>Checking the USCG MIC Website: </a:t>
            </a:r>
            <a:r>
              <a:rPr lang="en-US" altLang="en-US" sz="1300" dirty="0">
                <a:solidFill>
                  <a:schemeClr val="tx1"/>
                </a:solidFill>
                <a:latin typeface="Arial" charset="0"/>
                <a:hlinkClick r:id="rId4"/>
              </a:rPr>
              <a:t>http://uscgboating.org/content/manufacturers-identification.php</a:t>
            </a:r>
            <a:r>
              <a:rPr lang="en-US" altLang="en-US" sz="1300" dirty="0">
                <a:solidFill>
                  <a:schemeClr val="tx1"/>
                </a:solidFill>
                <a:latin typeface="Arial" charset="0"/>
              </a:rPr>
              <a:t> to confirm the validity of the MIC</a:t>
            </a:r>
          </a:p>
          <a:p>
            <a:pPr marL="914400" lvl="1" indent="-457200" eaLnBrk="1" hangingPunct="1">
              <a:spcBef>
                <a:spcPts val="300"/>
              </a:spcBef>
              <a:buFont typeface="Wingdings" charset="2"/>
              <a:buChar char="§"/>
            </a:pPr>
            <a:r>
              <a:rPr lang="en-US" altLang="en-US" sz="1300" dirty="0">
                <a:solidFill>
                  <a:schemeClr val="tx1"/>
                </a:solidFill>
                <a:latin typeface="Arial" charset="0"/>
              </a:rPr>
              <a:t>NICB: National Insurance Crime Bureau database (used by law enforcement to locate secondary HINs)</a:t>
            </a:r>
            <a:endParaRPr lang="en-US" altLang="en-US" sz="1300" dirty="0">
              <a:solidFill>
                <a:schemeClr val="tx1"/>
              </a:solidFill>
              <a:latin typeface="Arial" panose="020B0604020202020204" pitchFamily="34" charset="0"/>
              <a:cs typeface="Arial" panose="020B0604020202020204" pitchFamily="34" charset="0"/>
            </a:endParaRPr>
          </a:p>
          <a:p>
            <a:pPr marL="342900" indent="-342900" eaLnBrk="1" hangingPunct="1">
              <a:spcBef>
                <a:spcPts val="600"/>
              </a:spcBef>
              <a:buFont typeface="Wingdings" panose="05000000000000000000" pitchFamily="2" charset="2"/>
              <a:buChar char="Ø"/>
            </a:pPr>
            <a:r>
              <a:rPr lang="en-US" altLang="en-US" sz="1600" dirty="0">
                <a:solidFill>
                  <a:srgbClr val="C00000"/>
                </a:solidFill>
                <a:latin typeface="Arial" panose="020B0604020202020204" pitchFamily="34" charset="0"/>
                <a:cs typeface="Arial" panose="020B0604020202020204" pitchFamily="34" charset="0"/>
              </a:rPr>
              <a:t>NOTE: </a:t>
            </a:r>
            <a:r>
              <a:rPr lang="en-US" altLang="en-US" sz="1600" dirty="0">
                <a:solidFill>
                  <a:schemeClr val="tx1"/>
                </a:solidFill>
                <a:latin typeface="Arial" panose="020B0604020202020204" pitchFamily="34" charset="0"/>
                <a:cs typeface="Arial" panose="020B0604020202020204" pitchFamily="34" charset="0"/>
              </a:rPr>
              <a:t>This inspection is to verify vessel information, </a:t>
            </a:r>
            <a:r>
              <a:rPr lang="en-US" altLang="en-US" sz="1600" dirty="0">
                <a:solidFill>
                  <a:srgbClr val="C00000"/>
                </a:solidFill>
                <a:latin typeface="Arial" panose="020B0604020202020204" pitchFamily="34" charset="0"/>
                <a:cs typeface="Arial" panose="020B0604020202020204" pitchFamily="34" charset="0"/>
              </a:rPr>
              <a:t>NOT </a:t>
            </a:r>
            <a:r>
              <a:rPr lang="en-US" altLang="en-US" sz="1600" dirty="0">
                <a:solidFill>
                  <a:schemeClr val="tx1"/>
                </a:solidFill>
                <a:latin typeface="Arial" panose="020B0604020202020204" pitchFamily="34" charset="0"/>
                <a:cs typeface="Arial" panose="020B0604020202020204" pitchFamily="34" charset="0"/>
              </a:rPr>
              <a:t>to determine seaworthiness.</a:t>
            </a:r>
          </a:p>
          <a:p>
            <a:pPr marL="342900" indent="-342900" eaLnBrk="1" hangingPunct="1">
              <a:spcBef>
                <a:spcPts val="600"/>
              </a:spcBef>
              <a:buFont typeface="Wingdings" panose="05000000000000000000" pitchFamily="2" charset="2"/>
              <a:buChar char="Ø"/>
            </a:pPr>
            <a:r>
              <a:rPr lang="en-US" altLang="en-US" sz="1600" dirty="0">
                <a:solidFill>
                  <a:schemeClr val="tx1"/>
                </a:solidFill>
                <a:latin typeface="Arial" panose="020B0604020202020204" pitchFamily="34" charset="0"/>
                <a:cs typeface="Arial" panose="020B0604020202020204" pitchFamily="34" charset="0"/>
              </a:rPr>
              <a:t>For additional resources pertaining to this provision, please see: </a:t>
            </a:r>
            <a:r>
              <a:rPr lang="en-US" altLang="en-US" sz="1600" dirty="0">
                <a:solidFill>
                  <a:schemeClr val="tx1"/>
                </a:solidFill>
                <a:latin typeface="Arial" panose="020B0604020202020204" pitchFamily="34" charset="0"/>
                <a:cs typeface="Arial" panose="020B0604020202020204" pitchFamily="34" charset="0"/>
                <a:hlinkClick r:id="rId5"/>
              </a:rPr>
              <a:t>www.nasbla.org/advocacy/vessel-ID-registration/sns</a:t>
            </a:r>
            <a:endParaRPr lang="en-US" altLang="en-US" sz="1600" dirty="0">
              <a:solidFill>
                <a:schemeClr val="tx1"/>
              </a:solidFill>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0" y="1219200"/>
            <a:ext cx="9144000"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Vessel Inspections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201168" y="1981200"/>
            <a:ext cx="8741664" cy="4201150"/>
          </a:xfrm>
          <a:prstGeom prst="rect">
            <a:avLst/>
          </a:prstGeom>
          <a:noFill/>
          <a:ln w="9525">
            <a:noFill/>
            <a:miter lim="800000"/>
            <a:headEnd/>
            <a:tailEnd/>
          </a:ln>
        </p:spPr>
        <p:txBody>
          <a:bodyPr wrap="square">
            <a:spAutoFit/>
          </a:bodyPr>
          <a:lstStyle/>
          <a:p>
            <a:pPr marL="342900" indent="-342900" eaLnBrk="1" hangingPunct="1">
              <a:spcBef>
                <a:spcPct val="50000"/>
              </a:spcBef>
              <a:buFont typeface="Wingdings" charset="2"/>
              <a:buChar char="Ø"/>
            </a:pPr>
            <a:r>
              <a:rPr lang="en-US" altLang="en-US" sz="2000" dirty="0">
                <a:solidFill>
                  <a:schemeClr val="tx1"/>
                </a:solidFill>
                <a:latin typeface="Arial" panose="020B0604020202020204" pitchFamily="34" charset="0"/>
                <a:cs typeface="Arial" panose="020B0604020202020204" pitchFamily="34" charset="0"/>
              </a:rPr>
              <a:t>When the state encounters a discrepancy within a 12 Character HIN on a boat </a:t>
            </a:r>
            <a:r>
              <a:rPr lang="en-US" altLang="en-US" sz="2000" b="1" dirty="0">
                <a:solidFill>
                  <a:schemeClr val="tx1"/>
                </a:solidFill>
                <a:latin typeface="Arial" panose="020B0604020202020204" pitchFamily="34" charset="0"/>
                <a:cs typeface="Arial" panose="020B0604020202020204" pitchFamily="34" charset="0"/>
              </a:rPr>
              <a:t>within</a:t>
            </a:r>
            <a:r>
              <a:rPr lang="en-US" altLang="en-US" sz="2000" dirty="0">
                <a:solidFill>
                  <a:schemeClr val="tx1"/>
                </a:solidFill>
                <a:latin typeface="Arial" panose="020B0604020202020204" pitchFamily="34" charset="0"/>
                <a:cs typeface="Arial" panose="020B0604020202020204" pitchFamily="34" charset="0"/>
              </a:rPr>
              <a:t> </a:t>
            </a:r>
            <a:r>
              <a:rPr lang="en-US" altLang="en-US" sz="2000" b="1" dirty="0">
                <a:solidFill>
                  <a:schemeClr val="tx1"/>
                </a:solidFill>
                <a:latin typeface="Arial" panose="020B0604020202020204" pitchFamily="34" charset="0"/>
                <a:cs typeface="Arial" panose="020B0604020202020204" pitchFamily="34" charset="0"/>
              </a:rPr>
              <a:t>10 years </a:t>
            </a:r>
            <a:r>
              <a:rPr lang="en-US" altLang="en-US" sz="2000" dirty="0">
                <a:solidFill>
                  <a:schemeClr val="tx1"/>
                </a:solidFill>
                <a:latin typeface="Arial" panose="020B0604020202020204" pitchFamily="34" charset="0"/>
                <a:cs typeface="Arial" panose="020B0604020202020204" pitchFamily="34" charset="0"/>
              </a:rPr>
              <a:t>from the date of manufacture: </a:t>
            </a:r>
          </a:p>
          <a:p>
            <a:pPr marL="800100" lvl="1" indent="-342900" eaLnBrk="1" hangingPunct="1">
              <a:spcBef>
                <a:spcPts val="720"/>
              </a:spcBef>
              <a:buFont typeface="Wingdings" charset="2"/>
              <a:buChar char="Ø"/>
            </a:pPr>
            <a:r>
              <a:rPr lang="en-US" altLang="en-US" sz="1600" b="1" dirty="0">
                <a:solidFill>
                  <a:schemeClr val="tx1"/>
                </a:solidFill>
                <a:latin typeface="Arial" panose="020B0604020202020204" pitchFamily="34" charset="0"/>
                <a:cs typeface="Arial" panose="020B0604020202020204" pitchFamily="34" charset="0"/>
              </a:rPr>
              <a:t>If the manufacturer is still in business:</a:t>
            </a:r>
          </a:p>
          <a:p>
            <a:pPr marL="1257300" lvl="2" indent="-342900" eaLnBrk="1" hangingPunct="1">
              <a:spcBef>
                <a:spcPts val="72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The state issuing authority should send an email to the USCG at </a:t>
            </a:r>
            <a:r>
              <a:rPr lang="en-US" altLang="en-US" sz="1600" dirty="0">
                <a:solidFill>
                  <a:schemeClr val="tx1"/>
                </a:solidFill>
                <a:latin typeface="Arial" panose="020B0604020202020204" pitchFamily="34" charset="0"/>
                <a:cs typeface="Arial" panose="020B0604020202020204" pitchFamily="34" charset="0"/>
                <a:hlinkClick r:id="rId2"/>
              </a:rPr>
              <a:t>HINissue@uscg.mil</a:t>
            </a:r>
            <a:r>
              <a:rPr lang="en-US" altLang="en-US" sz="1600" dirty="0">
                <a:solidFill>
                  <a:schemeClr val="tx1"/>
                </a:solidFill>
                <a:latin typeface="Arial" panose="020B0604020202020204" pitchFamily="34" charset="0"/>
                <a:cs typeface="Arial" panose="020B0604020202020204" pitchFamily="34" charset="0"/>
              </a:rPr>
              <a:t> with the owner and vessel information and the USCG will contact the manufacturer and authorize the manufacturer to correct the HIN discrepancy.</a:t>
            </a:r>
          </a:p>
          <a:p>
            <a:pPr marL="1257300" lvl="2" indent="-342900" eaLnBrk="1" hangingPunct="1">
              <a:spcBef>
                <a:spcPts val="720"/>
              </a:spcBef>
              <a:buFont typeface="Wingdings" charset="2"/>
              <a:buChar char="§"/>
            </a:pPr>
            <a:r>
              <a:rPr lang="en-US" sz="1600" dirty="0">
                <a:solidFill>
                  <a:schemeClr val="tx1"/>
                </a:solidFill>
                <a:latin typeface="Arial" panose="020B0604020202020204" pitchFamily="34" charset="0"/>
                <a:cs typeface="Arial" panose="020B0604020202020204" pitchFamily="34" charset="0"/>
              </a:rPr>
              <a:t>The USCG will provide the state with a confirmation of the manufacturer’s actions.</a:t>
            </a:r>
            <a:r>
              <a:rPr lang="en-US" altLang="en-US" sz="1600" dirty="0">
                <a:solidFill>
                  <a:schemeClr val="tx1"/>
                </a:solidFill>
                <a:latin typeface="Arial" panose="020B0604020202020204" pitchFamily="34" charset="0"/>
                <a:cs typeface="Arial" panose="020B0604020202020204" pitchFamily="34" charset="0"/>
              </a:rPr>
              <a:t>  </a:t>
            </a:r>
          </a:p>
          <a:p>
            <a:pPr marL="800100" lvl="1" indent="-342900" eaLnBrk="1" hangingPunct="1">
              <a:spcBef>
                <a:spcPts val="720"/>
              </a:spcBef>
              <a:buFont typeface="Wingdings" charset="2"/>
              <a:buChar char="Ø"/>
            </a:pPr>
            <a:r>
              <a:rPr lang="en-US" altLang="en-US" sz="1600" b="1" dirty="0">
                <a:solidFill>
                  <a:schemeClr val="tx1"/>
                </a:solidFill>
                <a:latin typeface="Arial" panose="020B0604020202020204" pitchFamily="34" charset="0"/>
                <a:cs typeface="Arial" panose="020B0604020202020204" pitchFamily="34" charset="0"/>
              </a:rPr>
              <a:t>If the manufacturer is out of business:</a:t>
            </a:r>
          </a:p>
          <a:p>
            <a:pPr marL="1257300" lvl="2" indent="-342900" eaLnBrk="1" hangingPunct="1">
              <a:spcBef>
                <a:spcPts val="72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The state should issue a state-assigned HIN using the Current Format</a:t>
            </a:r>
          </a:p>
          <a:p>
            <a:pPr marL="1257300" lvl="2" indent="-342900" eaLnBrk="1" hangingPunct="1">
              <a:spcBef>
                <a:spcPts val="70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Best Practice: When the state assigns a new HIN, the Legacy (aka original) HIN must be made a part of the boat’s record, the owner should retain a copy for their records, and a copy should be kept on the boat.</a:t>
            </a:r>
          </a:p>
        </p:txBody>
      </p:sp>
      <p:sp>
        <p:nvSpPr>
          <p:cNvPr id="4" name="Rectangle 2"/>
          <p:cNvSpPr txBox="1">
            <a:spLocks noChangeArrowheads="1"/>
          </p:cNvSpPr>
          <p:nvPr/>
        </p:nvSpPr>
        <p:spPr bwMode="auto">
          <a:xfrm>
            <a:off x="1" y="1219200"/>
            <a:ext cx="9143999"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12 Character HIN with Incorrect Format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201168" y="1981200"/>
            <a:ext cx="8741664" cy="2208297"/>
          </a:xfrm>
          <a:prstGeom prst="rect">
            <a:avLst/>
          </a:prstGeom>
          <a:noFill/>
          <a:ln w="9525">
            <a:noFill/>
            <a:miter lim="800000"/>
            <a:headEnd/>
            <a:tailEnd/>
          </a:ln>
        </p:spPr>
        <p:txBody>
          <a:bodyPr wrap="square">
            <a:spAutoFit/>
          </a:bodyPr>
          <a:lstStyle/>
          <a:p>
            <a:pPr marL="342900" indent="-342900" eaLnBrk="1" hangingPunct="1">
              <a:spcBef>
                <a:spcPct val="50000"/>
              </a:spcBef>
              <a:buFont typeface="Wingdings" charset="2"/>
              <a:buChar char="Ø"/>
            </a:pPr>
            <a:r>
              <a:rPr lang="en-US" altLang="en-US" sz="2000" dirty="0">
                <a:solidFill>
                  <a:schemeClr val="tx1"/>
                </a:solidFill>
                <a:latin typeface="Arial" panose="020B0604020202020204" pitchFamily="34" charset="0"/>
                <a:cs typeface="Arial" panose="020B0604020202020204" pitchFamily="34" charset="0"/>
              </a:rPr>
              <a:t>When the state encounters a discrepancy within a 12 Character HIN on a boat </a:t>
            </a:r>
            <a:r>
              <a:rPr lang="en-US" altLang="en-US" sz="2000" b="1" dirty="0">
                <a:solidFill>
                  <a:schemeClr val="tx1"/>
                </a:solidFill>
                <a:latin typeface="Arial" panose="020B0604020202020204" pitchFamily="34" charset="0"/>
                <a:cs typeface="Arial" panose="020B0604020202020204" pitchFamily="34" charset="0"/>
              </a:rPr>
              <a:t>older than 10 years </a:t>
            </a:r>
            <a:r>
              <a:rPr lang="en-US" altLang="en-US" sz="2000" dirty="0">
                <a:solidFill>
                  <a:schemeClr val="tx1"/>
                </a:solidFill>
                <a:latin typeface="Arial" panose="020B0604020202020204" pitchFamily="34" charset="0"/>
                <a:cs typeface="Arial" panose="020B0604020202020204" pitchFamily="34" charset="0"/>
              </a:rPr>
              <a:t>from the date of manufacture: </a:t>
            </a:r>
            <a:endParaRPr lang="en-US" altLang="en-US" sz="1600" dirty="0">
              <a:solidFill>
                <a:schemeClr val="tx1"/>
              </a:solidFill>
              <a:latin typeface="Arial" panose="020B0604020202020204" pitchFamily="34" charset="0"/>
              <a:cs typeface="Arial" panose="020B0604020202020204" pitchFamily="34" charset="0"/>
            </a:endParaRPr>
          </a:p>
          <a:p>
            <a:pPr marL="800100" lvl="1" indent="-342900" eaLnBrk="1" hangingPunct="1">
              <a:spcBef>
                <a:spcPts val="700"/>
              </a:spcBef>
              <a:buFont typeface="Wingdings" charset="2"/>
              <a:buChar char="Ø"/>
            </a:pPr>
            <a:r>
              <a:rPr lang="en-US" altLang="en-US" sz="1600" b="1" dirty="0">
                <a:solidFill>
                  <a:schemeClr val="tx1"/>
                </a:solidFill>
                <a:latin typeface="Arial" panose="020B0604020202020204" pitchFamily="34" charset="0"/>
                <a:cs typeface="Arial" panose="020B0604020202020204" pitchFamily="34" charset="0"/>
              </a:rPr>
              <a:t>The state should:</a:t>
            </a:r>
          </a:p>
          <a:p>
            <a:pPr marL="1257300" lvl="2" indent="-342900" eaLnBrk="1" hangingPunct="1">
              <a:spcBef>
                <a:spcPts val="70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Issue a state-assigned HIN using the Current Format.</a:t>
            </a:r>
          </a:p>
          <a:p>
            <a:pPr marL="1257300" lvl="2" indent="-342900" eaLnBrk="1" hangingPunct="1">
              <a:spcBef>
                <a:spcPts val="70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Best Practice: When the state assigns a new HIN, the Legacy (aka original) HIN must be made a part of the boat’s record, the owner should retain a copy for their records, and a copy should be kept on the boat.</a:t>
            </a:r>
          </a:p>
        </p:txBody>
      </p:sp>
      <p:sp>
        <p:nvSpPr>
          <p:cNvPr id="5" name="Rectangle 2"/>
          <p:cNvSpPr txBox="1">
            <a:spLocks noChangeArrowheads="1"/>
          </p:cNvSpPr>
          <p:nvPr/>
        </p:nvSpPr>
        <p:spPr bwMode="auto">
          <a:xfrm>
            <a:off x="1" y="1219200"/>
            <a:ext cx="9143999"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12-Character HIN with Incorrect Format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01168" y="1981200"/>
            <a:ext cx="8741664" cy="4072910"/>
          </a:xfrm>
          <a:prstGeom prst="rect">
            <a:avLst/>
          </a:prstGeom>
          <a:noFill/>
          <a:ln w="9525">
            <a:noFill/>
            <a:miter lim="800000"/>
            <a:headEnd/>
            <a:tailEnd/>
          </a:ln>
        </p:spPr>
        <p:txBody>
          <a:bodyPr wrap="square">
            <a:spAutoFit/>
          </a:bodyPr>
          <a:lstStyle/>
          <a:p>
            <a:pPr marL="342900" indent="-342900" eaLnBrk="1" hangingPunct="1">
              <a:spcBef>
                <a:spcPct val="50000"/>
              </a:spcBef>
              <a:buFont typeface="Wingdings" charset="2"/>
              <a:buChar char="Ø"/>
            </a:pPr>
            <a:r>
              <a:rPr lang="en-US" altLang="en-US" sz="2000" dirty="0">
                <a:solidFill>
                  <a:schemeClr val="tx1"/>
                </a:solidFill>
                <a:latin typeface="Arial" panose="020B0604020202020204" pitchFamily="34" charset="0"/>
                <a:cs typeface="Arial" panose="020B0604020202020204" pitchFamily="34" charset="0"/>
              </a:rPr>
              <a:t>When the state encounters HINs on boats </a:t>
            </a:r>
            <a:r>
              <a:rPr lang="en-US" altLang="en-US" sz="2000" b="1" dirty="0">
                <a:solidFill>
                  <a:schemeClr val="tx1"/>
                </a:solidFill>
                <a:latin typeface="Arial" panose="020B0604020202020204" pitchFamily="34" charset="0"/>
                <a:cs typeface="Arial" panose="020B0604020202020204" pitchFamily="34" charset="0"/>
              </a:rPr>
              <a:t>within 10 years </a:t>
            </a:r>
            <a:r>
              <a:rPr lang="en-US" altLang="en-US" sz="2000" dirty="0">
                <a:solidFill>
                  <a:schemeClr val="tx1"/>
                </a:solidFill>
                <a:latin typeface="Arial" panose="020B0604020202020204" pitchFamily="34" charset="0"/>
                <a:cs typeface="Arial" panose="020B0604020202020204" pitchFamily="34" charset="0"/>
              </a:rPr>
              <a:t>from the date of manufacture that contain any number of characters other than 12: </a:t>
            </a:r>
          </a:p>
          <a:p>
            <a:pPr marL="800100" lvl="1" indent="-342900" eaLnBrk="1" hangingPunct="1">
              <a:spcBef>
                <a:spcPts val="700"/>
              </a:spcBef>
              <a:buFont typeface="Wingdings" charset="2"/>
              <a:buChar char="Ø"/>
            </a:pPr>
            <a:r>
              <a:rPr lang="en-US" altLang="en-US" sz="1600" b="1" dirty="0">
                <a:solidFill>
                  <a:schemeClr val="tx1"/>
                </a:solidFill>
                <a:latin typeface="Arial" charset="0"/>
                <a:ea typeface="Arial" charset="0"/>
              </a:rPr>
              <a:t>If the manufacturer is still in business:</a:t>
            </a:r>
            <a:r>
              <a:rPr lang="en-US" altLang="en-US" sz="1600" dirty="0">
                <a:solidFill>
                  <a:schemeClr val="tx1"/>
                </a:solidFill>
                <a:latin typeface="Arial" charset="0"/>
                <a:ea typeface="Arial" charset="0"/>
              </a:rPr>
              <a:t>	</a:t>
            </a:r>
          </a:p>
          <a:p>
            <a:pPr marL="1257300" lvl="2" indent="-342900" eaLnBrk="1" hangingPunct="1">
              <a:spcBef>
                <a:spcPts val="500"/>
              </a:spcBef>
              <a:buFont typeface="Wingdings" charset="2"/>
              <a:buChar char="§"/>
            </a:pPr>
            <a:r>
              <a:rPr lang="en-US" altLang="en-US" sz="1600" dirty="0">
                <a:solidFill>
                  <a:schemeClr val="tx1"/>
                </a:solidFill>
                <a:latin typeface="Arial" charset="0"/>
                <a:ea typeface="Arial" charset="0"/>
              </a:rPr>
              <a:t>The state issuing authority should send an email to the USCG at </a:t>
            </a:r>
            <a:r>
              <a:rPr lang="en-US" altLang="en-US" sz="1600" dirty="0">
                <a:solidFill>
                  <a:schemeClr val="tx1"/>
                </a:solidFill>
                <a:latin typeface="Arial" charset="0"/>
                <a:ea typeface="Arial" charset="0"/>
                <a:hlinkClick r:id="rId3"/>
              </a:rPr>
              <a:t>HINissue@uscg.mil</a:t>
            </a:r>
            <a:r>
              <a:rPr lang="en-US" altLang="en-US" sz="1600" dirty="0">
                <a:solidFill>
                  <a:schemeClr val="tx1"/>
                </a:solidFill>
                <a:latin typeface="Arial" charset="0"/>
                <a:ea typeface="Arial" charset="0"/>
              </a:rPr>
              <a:t> with the owner and vessel information and the USCG will contact the manufacturer and authorize the manufacturer to correct the HIN discrepancy.</a:t>
            </a:r>
          </a:p>
          <a:p>
            <a:pPr marL="1257300" lvl="2" indent="-342900" eaLnBrk="1" hangingPunct="1">
              <a:spcBef>
                <a:spcPts val="500"/>
              </a:spcBef>
              <a:buFont typeface="Wingdings" charset="2"/>
              <a:buChar char="§"/>
            </a:pPr>
            <a:r>
              <a:rPr lang="en-US" sz="1600" dirty="0">
                <a:solidFill>
                  <a:schemeClr val="tx1"/>
                </a:solidFill>
                <a:latin typeface="Arial" charset="0"/>
                <a:ea typeface="Arial" charset="0"/>
              </a:rPr>
              <a:t>The USCG will provide the state with a confirmation of the manufacturer’s actions.</a:t>
            </a:r>
            <a:r>
              <a:rPr lang="en-US" altLang="en-US" sz="1600" dirty="0">
                <a:solidFill>
                  <a:schemeClr val="tx1"/>
                </a:solidFill>
                <a:latin typeface="Arial" charset="0"/>
                <a:ea typeface="Arial" charset="0"/>
              </a:rPr>
              <a:t>  </a:t>
            </a:r>
          </a:p>
          <a:p>
            <a:pPr marL="800100" lvl="1" indent="-342900" eaLnBrk="1" hangingPunct="1">
              <a:spcBef>
                <a:spcPts val="500"/>
              </a:spcBef>
              <a:buFont typeface="Wingdings" charset="2"/>
              <a:buChar char="Ø"/>
            </a:pPr>
            <a:r>
              <a:rPr lang="en-US" altLang="en-US" sz="1600" b="1" dirty="0">
                <a:solidFill>
                  <a:schemeClr val="tx1"/>
                </a:solidFill>
                <a:latin typeface="Arial" charset="0"/>
                <a:ea typeface="Arial" charset="0"/>
              </a:rPr>
              <a:t>If the manufacturer is out of business:</a:t>
            </a:r>
          </a:p>
          <a:p>
            <a:pPr marL="1257300" lvl="2" indent="-342900" eaLnBrk="1" hangingPunct="1">
              <a:spcBef>
                <a:spcPts val="500"/>
              </a:spcBef>
              <a:buFont typeface="Wingdings" charset="2"/>
              <a:buChar char="§"/>
            </a:pPr>
            <a:r>
              <a:rPr lang="en-US" altLang="en-US" sz="1600" dirty="0">
                <a:solidFill>
                  <a:schemeClr val="tx1"/>
                </a:solidFill>
                <a:latin typeface="Arial" charset="0"/>
                <a:ea typeface="Arial" charset="0"/>
              </a:rPr>
              <a:t>The state should issue a state assigned HIN using the Current Format</a:t>
            </a:r>
          </a:p>
          <a:p>
            <a:pPr marL="1257300" lvl="2" indent="-342900" eaLnBrk="1" hangingPunct="1">
              <a:spcBef>
                <a:spcPts val="500"/>
              </a:spcBef>
              <a:buFont typeface="Wingdings" charset="2"/>
              <a:buChar char="§"/>
            </a:pPr>
            <a:r>
              <a:rPr lang="en-US" altLang="en-US" sz="1600" dirty="0">
                <a:solidFill>
                  <a:schemeClr val="tx1"/>
                </a:solidFill>
                <a:latin typeface="Arial" charset="0"/>
                <a:ea typeface="Arial" charset="0"/>
              </a:rPr>
              <a:t>Best Practice:  A record of the original HIN must be made a part of the boat’s record</a:t>
            </a:r>
            <a:r>
              <a:rPr lang="en-US" altLang="en-US" sz="1600" dirty="0">
                <a:solidFill>
                  <a:schemeClr val="tx1"/>
                </a:solidFill>
                <a:latin typeface="Arial" panose="020B0604020202020204" pitchFamily="34" charset="0"/>
                <a:cs typeface="Arial" panose="020B0604020202020204" pitchFamily="34" charset="0"/>
              </a:rPr>
              <a:t>, the owner should retain a copy for their records, and a copy should be kept on the boat.</a:t>
            </a:r>
          </a:p>
        </p:txBody>
      </p:sp>
      <p:sp>
        <p:nvSpPr>
          <p:cNvPr id="3" name="Rectangle 2"/>
          <p:cNvSpPr txBox="1">
            <a:spLocks noChangeArrowheads="1"/>
          </p:cNvSpPr>
          <p:nvPr/>
        </p:nvSpPr>
        <p:spPr bwMode="auto">
          <a:xfrm>
            <a:off x="0" y="1219200"/>
            <a:ext cx="9143999"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HIN with other than 12 Characters</a:t>
            </a:r>
          </a:p>
        </p:txBody>
      </p:sp>
    </p:spTree>
    <p:extLst>
      <p:ext uri="{BB962C8B-B14F-4D97-AF65-F5344CB8AC3E}">
        <p14:creationId xmlns:p14="http://schemas.microsoft.com/office/powerpoint/2010/main" val="1281020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01168" y="1981200"/>
            <a:ext cx="8741664" cy="4285789"/>
          </a:xfrm>
          <a:prstGeom prst="rect">
            <a:avLst/>
          </a:prstGeom>
          <a:noFill/>
          <a:ln w="9525">
            <a:noFill/>
            <a:miter lim="800000"/>
            <a:headEnd/>
            <a:tailEnd/>
          </a:ln>
        </p:spPr>
        <p:txBody>
          <a:bodyPr>
            <a:spAutoFit/>
          </a:bodyPr>
          <a:lstStyle/>
          <a:p>
            <a:pPr marL="342900" indent="-342900" eaLnBrk="1" hangingPunct="1">
              <a:spcBef>
                <a:spcPct val="50000"/>
              </a:spcBef>
              <a:buFont typeface="Wingdings" charset="2"/>
              <a:buChar char="Ø"/>
            </a:pPr>
            <a:r>
              <a:rPr lang="en-US" altLang="en-US" sz="2000" b="1" dirty="0">
                <a:solidFill>
                  <a:schemeClr val="tx1"/>
                </a:solidFill>
                <a:latin typeface="Arial" charset="0"/>
                <a:ea typeface="Arial" charset="0"/>
              </a:rPr>
              <a:t>Format</a:t>
            </a:r>
            <a:r>
              <a:rPr lang="en-US" altLang="en-US" sz="2000" b="1" dirty="0">
                <a:solidFill>
                  <a:schemeClr val="tx1"/>
                </a:solidFill>
                <a:latin typeface="Tahoma" pitchFamily="34" charset="0"/>
                <a:cs typeface="Tahoma" pitchFamily="34" charset="0"/>
              </a:rPr>
              <a:t>: </a:t>
            </a:r>
          </a:p>
          <a:p>
            <a:pPr marL="800100" lvl="1" indent="-342900" eaLnBrk="1" hangingPunct="1">
              <a:spcBef>
                <a:spcPts val="500"/>
              </a:spcBef>
              <a:buFont typeface="Wingdings" charset="2"/>
              <a:buChar char="§"/>
            </a:pPr>
            <a:r>
              <a:rPr lang="en-US" sz="1500" dirty="0">
                <a:solidFill>
                  <a:schemeClr val="tx1"/>
                </a:solidFill>
                <a:latin typeface="Arial" charset="0"/>
                <a:ea typeface="Arial" charset="0"/>
              </a:rPr>
              <a:t>The first three characters that form the MIC are the 2-letter state designation followed by the letter Z</a:t>
            </a:r>
          </a:p>
          <a:p>
            <a:pPr marL="800100" lvl="1" indent="-342900" eaLnBrk="1" hangingPunct="1">
              <a:spcBef>
                <a:spcPts val="500"/>
              </a:spcBef>
              <a:buFont typeface="Wingdings" charset="2"/>
              <a:buChar char="§"/>
            </a:pPr>
            <a:r>
              <a:rPr lang="en-US" altLang="en-US" sz="1500" dirty="0">
                <a:solidFill>
                  <a:schemeClr val="tx1"/>
                </a:solidFill>
                <a:latin typeface="Arial" charset="0"/>
                <a:ea typeface="Arial" charset="0"/>
              </a:rPr>
              <a:t>The middle 5 characters can be any combination of letters and numbers, to be determined by the state issuing authority, with the exception of the letters I, O, and Q</a:t>
            </a:r>
          </a:p>
          <a:p>
            <a:pPr marL="800100" lvl="1" indent="-342900" eaLnBrk="1" hangingPunct="1">
              <a:spcBef>
                <a:spcPts val="500"/>
              </a:spcBef>
              <a:buFont typeface="Wingdings" charset="2"/>
              <a:buChar char="§"/>
            </a:pPr>
            <a:r>
              <a:rPr lang="en-US" altLang="en-US" sz="1500" dirty="0">
                <a:solidFill>
                  <a:schemeClr val="tx1"/>
                </a:solidFill>
                <a:latin typeface="Arial" charset="0"/>
                <a:ea typeface="Arial" charset="0"/>
              </a:rPr>
              <a:t>The last four characters must be the month and year the state assigned HIN is issued in the following format: </a:t>
            </a:r>
          </a:p>
          <a:p>
            <a:pPr marL="1257300" lvl="2" indent="-342900" eaLnBrk="1" hangingPunct="1">
              <a:spcBef>
                <a:spcPts val="500"/>
              </a:spcBef>
              <a:buFont typeface="Wingdings" charset="2"/>
              <a:buChar char="§"/>
            </a:pPr>
            <a:r>
              <a:rPr lang="en-US" altLang="en-US" sz="1500" dirty="0">
                <a:solidFill>
                  <a:schemeClr val="tx1"/>
                </a:solidFill>
                <a:latin typeface="Arial" charset="0"/>
                <a:ea typeface="Arial" charset="0"/>
              </a:rPr>
              <a:t>The 9</a:t>
            </a:r>
            <a:r>
              <a:rPr lang="en-US" altLang="en-US" sz="1500" baseline="30000" dirty="0">
                <a:solidFill>
                  <a:schemeClr val="tx1"/>
                </a:solidFill>
                <a:latin typeface="Arial" charset="0"/>
                <a:ea typeface="Arial" charset="0"/>
              </a:rPr>
              <a:t>th</a:t>
            </a:r>
            <a:r>
              <a:rPr lang="en-US" altLang="en-US" sz="1500" dirty="0">
                <a:solidFill>
                  <a:schemeClr val="tx1"/>
                </a:solidFill>
                <a:latin typeface="Arial" charset="0"/>
                <a:ea typeface="Arial" charset="0"/>
              </a:rPr>
              <a:t> character should be the letter denotation A-L that corresponds to the month the state assigned HIN is being issued (</a:t>
            </a:r>
            <a:r>
              <a:rPr lang="en-US" altLang="en-US" sz="1500" dirty="0">
                <a:solidFill>
                  <a:schemeClr val="tx1"/>
                </a:solidFill>
                <a:latin typeface="Arial" charset="0"/>
                <a:ea typeface="Arial" charset="0"/>
                <a:hlinkClick r:id="rId3" action="ppaction://hlinksldjump"/>
              </a:rPr>
              <a:t>see Slide 9</a:t>
            </a:r>
            <a:r>
              <a:rPr lang="en-US" altLang="en-US" sz="1500" dirty="0">
                <a:solidFill>
                  <a:schemeClr val="tx1"/>
                </a:solidFill>
                <a:latin typeface="Arial" charset="0"/>
                <a:ea typeface="Arial" charset="0"/>
              </a:rPr>
              <a:t>)</a:t>
            </a:r>
          </a:p>
          <a:p>
            <a:pPr marL="1257300" lvl="2" indent="-342900" eaLnBrk="1" hangingPunct="1">
              <a:spcBef>
                <a:spcPts val="500"/>
              </a:spcBef>
              <a:buFont typeface="Wingdings" charset="2"/>
              <a:buChar char="§"/>
            </a:pPr>
            <a:r>
              <a:rPr lang="en-US" altLang="en-US" sz="1500" dirty="0">
                <a:solidFill>
                  <a:schemeClr val="tx1"/>
                </a:solidFill>
                <a:latin typeface="Arial" charset="0"/>
                <a:ea typeface="Arial" charset="0"/>
              </a:rPr>
              <a:t>The 10</a:t>
            </a:r>
            <a:r>
              <a:rPr lang="en-US" altLang="en-US" sz="1500" baseline="30000" dirty="0">
                <a:solidFill>
                  <a:schemeClr val="tx1"/>
                </a:solidFill>
                <a:latin typeface="Arial" charset="0"/>
                <a:ea typeface="Arial" charset="0"/>
              </a:rPr>
              <a:t>th</a:t>
            </a:r>
            <a:r>
              <a:rPr lang="en-US" altLang="en-US" sz="1500" dirty="0">
                <a:solidFill>
                  <a:schemeClr val="tx1"/>
                </a:solidFill>
                <a:latin typeface="Arial" charset="0"/>
                <a:ea typeface="Arial" charset="0"/>
              </a:rPr>
              <a:t>-12</a:t>
            </a:r>
            <a:r>
              <a:rPr lang="en-US" altLang="en-US" sz="1500" baseline="30000" dirty="0">
                <a:solidFill>
                  <a:schemeClr val="tx1"/>
                </a:solidFill>
                <a:latin typeface="Arial" charset="0"/>
                <a:ea typeface="Arial" charset="0"/>
              </a:rPr>
              <a:t>th</a:t>
            </a:r>
            <a:r>
              <a:rPr lang="en-US" altLang="en-US" sz="1500" dirty="0">
                <a:solidFill>
                  <a:schemeClr val="tx1"/>
                </a:solidFill>
                <a:latin typeface="Arial" charset="0"/>
                <a:ea typeface="Arial" charset="0"/>
              </a:rPr>
              <a:t> characters should be the year the state assigned HIN is issued.  For example- if the state assigned HIN is issued in 2020, characters 10-12 would be 020</a:t>
            </a:r>
          </a:p>
          <a:p>
            <a:pPr marL="342900" indent="-342900" eaLnBrk="1" hangingPunct="1">
              <a:spcBef>
                <a:spcPts val="500"/>
              </a:spcBef>
              <a:buFont typeface="Wingdings" charset="2"/>
              <a:buChar char="Ø"/>
            </a:pPr>
            <a:r>
              <a:rPr lang="en-US" altLang="en-US" sz="2000" b="1" dirty="0">
                <a:solidFill>
                  <a:schemeClr val="tx1"/>
                </a:solidFill>
                <a:latin typeface="Arial" charset="0"/>
                <a:ea typeface="Arial" charset="0"/>
              </a:rPr>
              <a:t>Examples: </a:t>
            </a:r>
          </a:p>
          <a:p>
            <a:pPr marL="800100" lvl="1" indent="-342900" eaLnBrk="1" hangingPunct="1">
              <a:spcBef>
                <a:spcPts val="500"/>
              </a:spcBef>
              <a:buFont typeface="Wingdings" charset="2"/>
              <a:buChar char="§"/>
            </a:pPr>
            <a:r>
              <a:rPr lang="en-US" altLang="en-US" sz="1500" dirty="0">
                <a:solidFill>
                  <a:schemeClr val="tx1"/>
                </a:solidFill>
                <a:latin typeface="Arial" charset="0"/>
                <a:ea typeface="Arial" charset="0"/>
              </a:rPr>
              <a:t>2012 year built vessel inspected July 2018 in Oklahoma = </a:t>
            </a:r>
            <a:r>
              <a:rPr lang="en-US" altLang="en-US" sz="1500" b="1" dirty="0">
                <a:solidFill>
                  <a:schemeClr val="tx1"/>
                </a:solidFill>
                <a:latin typeface="Arial" charset="0"/>
                <a:ea typeface="Arial" charset="0"/>
              </a:rPr>
              <a:t>OKZ12345G818</a:t>
            </a:r>
          </a:p>
          <a:p>
            <a:pPr marL="800100" lvl="1" indent="-342900" eaLnBrk="1" hangingPunct="1">
              <a:spcBef>
                <a:spcPts val="500"/>
              </a:spcBef>
              <a:buFont typeface="Wingdings" charset="2"/>
              <a:buChar char="§"/>
            </a:pPr>
            <a:r>
              <a:rPr lang="en-US" altLang="en-US" sz="1500" dirty="0">
                <a:solidFill>
                  <a:schemeClr val="tx1"/>
                </a:solidFill>
                <a:latin typeface="Arial" charset="0"/>
                <a:ea typeface="Arial" charset="0"/>
              </a:rPr>
              <a:t>2016 year built vessel inspected November 2019 in Florida = </a:t>
            </a:r>
            <a:r>
              <a:rPr lang="en-US" altLang="en-US" sz="1500" b="1" dirty="0">
                <a:solidFill>
                  <a:schemeClr val="tx1"/>
                </a:solidFill>
                <a:latin typeface="Arial" charset="0"/>
                <a:ea typeface="Arial" charset="0"/>
              </a:rPr>
              <a:t>FLZ23456K919</a:t>
            </a:r>
          </a:p>
          <a:p>
            <a:pPr marL="800100" lvl="1" indent="-342900" eaLnBrk="1" hangingPunct="1">
              <a:spcBef>
                <a:spcPts val="500"/>
              </a:spcBef>
              <a:buFont typeface="Wingdings" charset="2"/>
              <a:buChar char="§"/>
            </a:pPr>
            <a:r>
              <a:rPr lang="en-US" altLang="en-US" sz="1500" dirty="0">
                <a:solidFill>
                  <a:schemeClr val="tx1"/>
                </a:solidFill>
                <a:latin typeface="Arial" charset="0"/>
                <a:ea typeface="Arial" charset="0"/>
              </a:rPr>
              <a:t>1979 year built vessel inspected January 2020 in Texas = </a:t>
            </a:r>
            <a:r>
              <a:rPr lang="en-US" altLang="en-US" sz="1500" b="1" dirty="0">
                <a:solidFill>
                  <a:schemeClr val="tx1"/>
                </a:solidFill>
                <a:latin typeface="Arial" charset="0"/>
                <a:ea typeface="Arial" charset="0"/>
              </a:rPr>
              <a:t>TXZ34567A020</a:t>
            </a:r>
          </a:p>
        </p:txBody>
      </p:sp>
      <p:sp>
        <p:nvSpPr>
          <p:cNvPr id="5" name="Rectangle 2"/>
          <p:cNvSpPr txBox="1">
            <a:spLocks noChangeArrowheads="1"/>
          </p:cNvSpPr>
          <p:nvPr/>
        </p:nvSpPr>
        <p:spPr bwMode="auto">
          <a:xfrm>
            <a:off x="1" y="1216152"/>
            <a:ext cx="9143999"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State Assigned HIN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0" y="1981200"/>
            <a:ext cx="8915400" cy="4280659"/>
          </a:xfrm>
          <a:prstGeom prst="rect">
            <a:avLst/>
          </a:prstGeom>
          <a:noFill/>
          <a:ln w="9525">
            <a:noFill/>
            <a:miter lim="800000"/>
            <a:headEnd/>
            <a:tailEnd/>
          </a:ln>
        </p:spPr>
        <p:txBody>
          <a:bodyPr wrap="square">
            <a:spAutoFit/>
          </a:bodyPr>
          <a:lstStyle/>
          <a:p>
            <a:pPr marL="342900" indent="-342900" eaLnBrk="1" hangingPunct="1">
              <a:spcBef>
                <a:spcPct val="50000"/>
              </a:spcBef>
              <a:buFont typeface="Wingdings" charset="2"/>
              <a:buChar char="Ø"/>
            </a:pPr>
            <a:r>
              <a:rPr lang="en-US" altLang="en-US" sz="2000" b="1" dirty="0">
                <a:solidFill>
                  <a:schemeClr val="tx1"/>
                </a:solidFill>
                <a:latin typeface="Arial" charset="0"/>
                <a:ea typeface="Arial" charset="0"/>
              </a:rPr>
              <a:t>Placement</a:t>
            </a:r>
            <a:r>
              <a:rPr lang="en-US" altLang="en-US" sz="2000" b="1" dirty="0">
                <a:solidFill>
                  <a:schemeClr val="tx1"/>
                </a:solidFill>
                <a:latin typeface="Tahoma" pitchFamily="34" charset="0"/>
                <a:cs typeface="Tahoma" pitchFamily="34" charset="0"/>
              </a:rPr>
              <a:t>: </a:t>
            </a:r>
          </a:p>
          <a:p>
            <a:pPr marL="800100" lvl="1" indent="-342900" eaLnBrk="1" hangingPunct="1">
              <a:spcBef>
                <a:spcPts val="500"/>
              </a:spcBef>
              <a:buFont typeface="Wingdings" charset="2"/>
              <a:buChar char="§"/>
            </a:pPr>
            <a:r>
              <a:rPr lang="en-US" altLang="en-US" sz="1450" dirty="0">
                <a:solidFill>
                  <a:schemeClr val="tx1"/>
                </a:solidFill>
                <a:latin typeface="Arial" charset="0"/>
                <a:ea typeface="Arial" charset="0"/>
              </a:rPr>
              <a:t>In order to comply with </a:t>
            </a:r>
            <a:r>
              <a:rPr lang="en-US" altLang="en-US" sz="1450" dirty="0">
                <a:solidFill>
                  <a:schemeClr val="tx1"/>
                </a:solidFill>
                <a:latin typeface="Arial" charset="0"/>
                <a:ea typeface="Arial" charset="0"/>
                <a:hlinkClick r:id="rId3"/>
              </a:rPr>
              <a:t>33 CFR Part 174, Subpart B</a:t>
            </a:r>
            <a:r>
              <a:rPr lang="en-US" altLang="en-US" sz="1450" dirty="0">
                <a:solidFill>
                  <a:schemeClr val="tx1"/>
                </a:solidFill>
                <a:latin typeface="Arial" charset="0"/>
                <a:ea typeface="Arial" charset="0"/>
              </a:rPr>
              <a:t>, state issuing authorities may be required to issue a state assigned HIN to a vessel that may have a non-compliant pre-existing HIN.  To help maintain the record of the original manufacturer supplied HIN, a state assigned HIN should not cover or obstruct the previous HIN</a:t>
            </a:r>
          </a:p>
          <a:p>
            <a:pPr marL="1257300" lvl="2" indent="-342900" eaLnBrk="1" hangingPunct="1">
              <a:spcBef>
                <a:spcPts val="500"/>
              </a:spcBef>
              <a:buFont typeface="Wingdings" charset="2"/>
              <a:buChar char="§"/>
            </a:pPr>
            <a:r>
              <a:rPr lang="en-US" altLang="en-US" sz="1450" dirty="0">
                <a:solidFill>
                  <a:schemeClr val="tx1"/>
                </a:solidFill>
                <a:latin typeface="Arial" charset="0"/>
                <a:ea typeface="Arial" charset="0"/>
              </a:rPr>
              <a:t>Place state assigned HIN above, below, or directly next to original HIN</a:t>
            </a:r>
          </a:p>
          <a:p>
            <a:pPr marL="1257300" lvl="2" indent="-342900" eaLnBrk="1" hangingPunct="1">
              <a:spcBef>
                <a:spcPts val="500"/>
              </a:spcBef>
              <a:buFont typeface="Wingdings" charset="2"/>
              <a:buChar char="§"/>
            </a:pPr>
            <a:r>
              <a:rPr lang="en-US" altLang="en-US" sz="1450" dirty="0">
                <a:solidFill>
                  <a:schemeClr val="tx1"/>
                </a:solidFill>
                <a:latin typeface="Arial" charset="0"/>
                <a:ea typeface="Arial" charset="0"/>
              </a:rPr>
              <a:t>In cases where original or manufacturer supplied HIN cannot be located, refer to </a:t>
            </a:r>
            <a:r>
              <a:rPr lang="en-US" altLang="en-US" sz="1450" dirty="0">
                <a:solidFill>
                  <a:schemeClr val="tx1"/>
                </a:solidFill>
                <a:latin typeface="Arial" charset="0"/>
                <a:ea typeface="Arial" charset="0"/>
                <a:hlinkClick r:id="rId4"/>
              </a:rPr>
              <a:t>33 CFR 181.29</a:t>
            </a:r>
            <a:r>
              <a:rPr lang="en-US" altLang="en-US" sz="1450" dirty="0">
                <a:solidFill>
                  <a:schemeClr val="tx1"/>
                </a:solidFill>
                <a:latin typeface="Arial" charset="0"/>
                <a:ea typeface="Arial" charset="0"/>
              </a:rPr>
              <a:t> for placement and permanency of state assigned HIN </a:t>
            </a:r>
          </a:p>
          <a:p>
            <a:pPr marL="1257300" lvl="2" indent="-342900" eaLnBrk="1" hangingPunct="1">
              <a:spcBef>
                <a:spcPts val="500"/>
              </a:spcBef>
              <a:buFont typeface="Wingdings" charset="2"/>
              <a:buChar char="§"/>
            </a:pPr>
            <a:r>
              <a:rPr lang="en-US" altLang="en-US" sz="1450" dirty="0">
                <a:solidFill>
                  <a:schemeClr val="tx1"/>
                </a:solidFill>
                <a:latin typeface="Arial" charset="0"/>
                <a:ea typeface="Arial" charset="0"/>
              </a:rPr>
              <a:t>Best Practice: Although the USCG does not require the state to issue a duplicate HIN, the best practice policy is that a secondary HIN is placed in a hidden location on the vessel</a:t>
            </a:r>
          </a:p>
          <a:p>
            <a:pPr marL="342900" indent="-342900" eaLnBrk="1" hangingPunct="1">
              <a:spcBef>
                <a:spcPts val="500"/>
              </a:spcBef>
              <a:buFont typeface="Wingdings" charset="2"/>
              <a:buChar char="Ø"/>
            </a:pPr>
            <a:r>
              <a:rPr lang="en-US" altLang="en-US" sz="2000" b="1" dirty="0">
                <a:solidFill>
                  <a:schemeClr val="tx1"/>
                </a:solidFill>
                <a:latin typeface="Arial" charset="0"/>
                <a:ea typeface="Arial" charset="0"/>
              </a:rPr>
              <a:t>Model Year: </a:t>
            </a:r>
          </a:p>
          <a:p>
            <a:pPr marL="800100" lvl="1" indent="-342900" eaLnBrk="1" hangingPunct="1">
              <a:spcBef>
                <a:spcPts val="500"/>
              </a:spcBef>
              <a:buFont typeface="Wingdings" charset="2"/>
              <a:buChar char="§"/>
            </a:pPr>
            <a:r>
              <a:rPr lang="en-US" altLang="en-US" sz="1450" dirty="0">
                <a:solidFill>
                  <a:schemeClr val="tx1"/>
                </a:solidFill>
                <a:latin typeface="Arial" charset="0"/>
                <a:ea typeface="Arial" charset="0"/>
              </a:rPr>
              <a:t>Model year is not a part of the state assigned HIN itself, but is required for the Certificate of Number in order to be in compliance with </a:t>
            </a:r>
            <a:r>
              <a:rPr lang="en-US" altLang="en-US" sz="1450" dirty="0">
                <a:solidFill>
                  <a:schemeClr val="tx1"/>
                </a:solidFill>
                <a:latin typeface="Arial" charset="0"/>
                <a:ea typeface="Arial" charset="0"/>
                <a:hlinkClick r:id="rId5"/>
              </a:rPr>
              <a:t>33 CFR Part 174, Subpart B</a:t>
            </a:r>
            <a:r>
              <a:rPr lang="en-US" altLang="en-US" sz="1450" dirty="0">
                <a:solidFill>
                  <a:schemeClr val="tx1"/>
                </a:solidFill>
                <a:latin typeface="Arial" charset="0"/>
                <a:ea typeface="Arial" charset="0"/>
              </a:rPr>
              <a:t>.  Therefore, if the original model year of the vessel is unknown, the state issuing authority is to use 1111 as the model year </a:t>
            </a:r>
          </a:p>
          <a:p>
            <a:pPr marL="800100" lvl="1" indent="-342900" eaLnBrk="1" hangingPunct="1">
              <a:spcBef>
                <a:spcPts val="500"/>
              </a:spcBef>
              <a:buFont typeface="Wingdings" charset="2"/>
              <a:buChar char="§"/>
            </a:pPr>
            <a:r>
              <a:rPr lang="en-US" altLang="en-US" sz="1450" b="1" dirty="0">
                <a:solidFill>
                  <a:schemeClr val="tx1"/>
                </a:solidFill>
                <a:latin typeface="Arial" charset="0"/>
                <a:ea typeface="Arial" charset="0"/>
              </a:rPr>
              <a:t>Please note- the model year will only be shown on the Certificate of Number and is not to be incorporated into the state assigned HIN or added to the vessel directly</a:t>
            </a:r>
          </a:p>
        </p:txBody>
      </p:sp>
      <p:sp>
        <p:nvSpPr>
          <p:cNvPr id="5" name="Rectangle 2"/>
          <p:cNvSpPr txBox="1">
            <a:spLocks noChangeArrowheads="1"/>
          </p:cNvSpPr>
          <p:nvPr/>
        </p:nvSpPr>
        <p:spPr bwMode="auto">
          <a:xfrm>
            <a:off x="1" y="1216152"/>
            <a:ext cx="9143999"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State Assigned HIN</a:t>
            </a:r>
          </a:p>
        </p:txBody>
      </p:sp>
    </p:spTree>
    <p:extLst>
      <p:ext uri="{BB962C8B-B14F-4D97-AF65-F5344CB8AC3E}">
        <p14:creationId xmlns:p14="http://schemas.microsoft.com/office/powerpoint/2010/main" val="2144342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01168" y="1981200"/>
            <a:ext cx="8790432"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50000"/>
              </a:spcBef>
              <a:buFont typeface="Wingdings" pitchFamily="2" charset="2"/>
              <a:buChar char="Ø"/>
              <a:defRPr/>
            </a:pPr>
            <a:r>
              <a:rPr lang="en-US" altLang="en-US" sz="2000" b="1" dirty="0">
                <a:latin typeface="Arial" panose="020B0604020202020204" pitchFamily="34" charset="0"/>
                <a:cs typeface="Arial" panose="020B0604020202020204" pitchFamily="34" charset="0"/>
              </a:rPr>
              <a:t>What is a Legacy HIN?  </a:t>
            </a:r>
          </a:p>
          <a:p>
            <a:pPr marL="1028700" lvl="1" eaLnBrk="1" hangingPunct="1">
              <a:spcBef>
                <a:spcPct val="50000"/>
              </a:spcBef>
              <a:buFont typeface="Wingdings" pitchFamily="2" charset="2"/>
              <a:buChar char="§"/>
              <a:defRPr/>
            </a:pPr>
            <a:r>
              <a:rPr lang="en-US" altLang="en-US" sz="1600" dirty="0">
                <a:latin typeface="Arial" panose="020B0604020202020204" pitchFamily="34" charset="0"/>
                <a:cs typeface="Arial" panose="020B0604020202020204" pitchFamily="34" charset="0"/>
              </a:rPr>
              <a:t>Any hull identification number associated with a given boat that is different from what is recorded in its current registration</a:t>
            </a:r>
          </a:p>
          <a:p>
            <a:pPr marL="342900" indent="-342900" eaLnBrk="1" hangingPunct="1">
              <a:spcBef>
                <a:spcPct val="50000"/>
              </a:spcBef>
              <a:buFont typeface="Wingdings" pitchFamily="2" charset="2"/>
              <a:buChar char="Ø"/>
              <a:defRPr/>
            </a:pPr>
            <a:r>
              <a:rPr lang="en-US" altLang="en-US" sz="2000" b="1" dirty="0">
                <a:latin typeface="Arial" panose="020B0604020202020204" pitchFamily="34" charset="0"/>
                <a:cs typeface="Arial" panose="020B0604020202020204" pitchFamily="34" charset="0"/>
              </a:rPr>
              <a:t>Why do they exist? </a:t>
            </a:r>
          </a:p>
          <a:p>
            <a:pPr marL="1028700" lvl="1" eaLnBrk="1" hangingPunct="1">
              <a:spcBef>
                <a:spcPct val="50000"/>
              </a:spcBef>
              <a:buFont typeface="Wingdings" pitchFamily="2" charset="2"/>
              <a:buChar char="§"/>
              <a:defRPr/>
            </a:pPr>
            <a:r>
              <a:rPr lang="en-US" altLang="en-US" sz="1600" dirty="0">
                <a:latin typeface="Arial" panose="020B0604020202020204" pitchFamily="34" charset="0"/>
                <a:cs typeface="Arial" panose="020B0604020202020204" pitchFamily="34" charset="0"/>
              </a:rPr>
              <a:t>Primarily due to human error- either the owner of the boat interprets and/or records the HIN wrong, or a clerical error is made at the time of registration/titling/documentation.</a:t>
            </a:r>
          </a:p>
          <a:p>
            <a:pPr marL="1028700" lvl="1" eaLnBrk="1" hangingPunct="1">
              <a:spcBef>
                <a:spcPct val="50000"/>
              </a:spcBef>
              <a:buFont typeface="Wingdings" pitchFamily="2" charset="2"/>
              <a:buChar char="§"/>
              <a:defRPr/>
            </a:pPr>
            <a:r>
              <a:rPr lang="en-US" altLang="en-US" sz="1600" dirty="0">
                <a:latin typeface="Arial" panose="020B0604020202020204" pitchFamily="34" charset="0"/>
                <a:cs typeface="Arial" panose="020B0604020202020204" pitchFamily="34" charset="0"/>
              </a:rPr>
              <a:t>Other reasons include manufacturer error, HIN illegible or missing entirely, state assigned HIN is issued, HIN is intentionally altered to hide identity.</a:t>
            </a:r>
          </a:p>
          <a:p>
            <a:pPr marL="342900" indent="-342900" eaLnBrk="1" hangingPunct="1">
              <a:spcBef>
                <a:spcPct val="50000"/>
              </a:spcBef>
              <a:buFont typeface="Wingdings" pitchFamily="2" charset="2"/>
              <a:buChar char="Ø"/>
              <a:defRPr/>
            </a:pPr>
            <a:r>
              <a:rPr lang="en-US" altLang="en-US" sz="2000" b="1" dirty="0">
                <a:latin typeface="Arial" panose="020B0604020202020204" pitchFamily="34" charset="0"/>
                <a:cs typeface="Arial" panose="020B0604020202020204" pitchFamily="34" charset="0"/>
              </a:rPr>
              <a:t>Best Practice:  </a:t>
            </a:r>
          </a:p>
          <a:p>
            <a:pPr marL="1028700" lvl="1" eaLnBrk="1" hangingPunct="1">
              <a:spcBef>
                <a:spcPct val="50000"/>
              </a:spcBef>
              <a:buFont typeface="Wingdings" pitchFamily="2" charset="2"/>
              <a:buChar char="§"/>
              <a:defRPr/>
            </a:pPr>
            <a:r>
              <a:rPr lang="en-US" altLang="en-US" sz="1600" dirty="0">
                <a:latin typeface="Arial" panose="020B0604020202020204" pitchFamily="34" charset="0"/>
                <a:cs typeface="Arial" panose="020B0604020202020204" pitchFamily="34" charset="0"/>
              </a:rPr>
              <a:t>When a state issues a state assigned HIN or discovers a legacy HIN, the best practice policy is to add the “old” HIN (Legacy HIN) to a field on the registration record named “Previous” which would record the more recent prior HIN, and could be added to the interstate report and VIS data feed.</a:t>
            </a:r>
          </a:p>
        </p:txBody>
      </p:sp>
      <p:sp>
        <p:nvSpPr>
          <p:cNvPr id="4" name="Rectangle 2"/>
          <p:cNvSpPr txBox="1">
            <a:spLocks noChangeArrowheads="1"/>
          </p:cNvSpPr>
          <p:nvPr/>
        </p:nvSpPr>
        <p:spPr bwMode="auto">
          <a:xfrm>
            <a:off x="0" y="1219200"/>
            <a:ext cx="9144000" cy="685799"/>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Legacy HINs</a:t>
            </a:r>
          </a:p>
        </p:txBody>
      </p:sp>
    </p:spTree>
    <p:extLst>
      <p:ext uri="{BB962C8B-B14F-4D97-AF65-F5344CB8AC3E}">
        <p14:creationId xmlns:p14="http://schemas.microsoft.com/office/powerpoint/2010/main" val="1352314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01168" y="1981200"/>
            <a:ext cx="8741664" cy="3426579"/>
          </a:xfrm>
          <a:prstGeom prst="rect">
            <a:avLst/>
          </a:prstGeom>
          <a:noFill/>
          <a:ln w="9525">
            <a:noFill/>
            <a:miter lim="800000"/>
            <a:headEnd/>
            <a:tailEnd/>
          </a:ln>
        </p:spPr>
        <p:txBody>
          <a:bodyPr>
            <a:spAutoFit/>
          </a:bodyPr>
          <a:lstStyle/>
          <a:p>
            <a:pPr marL="342900" indent="-342900" eaLnBrk="1" hangingPunct="1">
              <a:spcBef>
                <a:spcPct val="50000"/>
              </a:spcBef>
              <a:buFont typeface="Wingdings" charset="2"/>
              <a:buChar char="Ø"/>
            </a:pPr>
            <a:r>
              <a:rPr lang="en-US" altLang="en-US" sz="2000" b="1" dirty="0">
                <a:solidFill>
                  <a:schemeClr val="tx1"/>
                </a:solidFill>
                <a:latin typeface="Arial" charset="0"/>
                <a:ea typeface="Arial" charset="0"/>
              </a:rPr>
              <a:t>HQZ</a:t>
            </a:r>
            <a:r>
              <a:rPr lang="en-US" altLang="en-US" sz="2000" b="1" dirty="0">
                <a:solidFill>
                  <a:schemeClr val="tx1"/>
                </a:solidFill>
                <a:latin typeface="Tahoma" pitchFamily="34" charset="0"/>
                <a:cs typeface="Tahoma" pitchFamily="34" charset="0"/>
              </a:rPr>
              <a:t>: </a:t>
            </a:r>
          </a:p>
          <a:p>
            <a:pPr marL="800100" lvl="1" indent="-342900" eaLnBrk="1" hangingPunct="1">
              <a:spcBef>
                <a:spcPts val="500"/>
              </a:spcBef>
              <a:buFont typeface="Wingdings" charset="2"/>
              <a:buChar char="§"/>
            </a:pPr>
            <a:r>
              <a:rPr lang="en-US" altLang="en-US" sz="1500" dirty="0">
                <a:solidFill>
                  <a:schemeClr val="tx1"/>
                </a:solidFill>
                <a:latin typeface="Arial" charset="0"/>
                <a:ea typeface="Arial" charset="0"/>
              </a:rPr>
              <a:t>The USCG uses HQZ for the rare occasions when the USCG issues a HIN</a:t>
            </a:r>
          </a:p>
          <a:p>
            <a:pPr marL="800100" lvl="1" indent="-342900" eaLnBrk="1" hangingPunct="1">
              <a:spcBef>
                <a:spcPts val="500"/>
              </a:spcBef>
              <a:buFont typeface="Wingdings" charset="2"/>
              <a:buChar char="§"/>
            </a:pPr>
            <a:r>
              <a:rPr lang="en-US" altLang="en-US" sz="1500" dirty="0">
                <a:solidFill>
                  <a:schemeClr val="tx1"/>
                </a:solidFill>
                <a:latin typeface="Arial" charset="0"/>
                <a:ea typeface="Arial" charset="0"/>
              </a:rPr>
              <a:t>The USCG will issue the HIN by sending a letter (US Mail and email) to the boat owner as well as to the states Boating Law Administrator (BLA).  The BLA will be responsible for delivering the HIN to the appropriate registration and titling authority in the state</a:t>
            </a:r>
          </a:p>
          <a:p>
            <a:pPr marL="342900" indent="-342900" eaLnBrk="1" hangingPunct="1">
              <a:spcBef>
                <a:spcPct val="50000"/>
              </a:spcBef>
              <a:buFont typeface="Wingdings" charset="2"/>
              <a:buChar char="Ø"/>
            </a:pPr>
            <a:r>
              <a:rPr lang="en-US" altLang="en-US" sz="2000" b="1" dirty="0">
                <a:solidFill>
                  <a:schemeClr val="tx1"/>
                </a:solidFill>
                <a:latin typeface="Arial" charset="0"/>
                <a:ea typeface="Arial" charset="0"/>
              </a:rPr>
              <a:t>USZ</a:t>
            </a:r>
            <a:r>
              <a:rPr lang="en-US" altLang="en-US" sz="2000" b="1" dirty="0">
                <a:solidFill>
                  <a:schemeClr val="tx1"/>
                </a:solidFill>
                <a:latin typeface="Tahoma" pitchFamily="34" charset="0"/>
                <a:cs typeface="Tahoma" pitchFamily="34" charset="0"/>
              </a:rPr>
              <a:t>: </a:t>
            </a:r>
          </a:p>
          <a:p>
            <a:pPr marL="800100" lvl="1" indent="-342900" eaLnBrk="1" hangingPunct="1">
              <a:spcBef>
                <a:spcPts val="500"/>
              </a:spcBef>
              <a:buFont typeface="Wingdings" charset="2"/>
              <a:buChar char="§"/>
            </a:pPr>
            <a:r>
              <a:rPr lang="en-US" altLang="en-US" sz="1500" dirty="0">
                <a:solidFill>
                  <a:schemeClr val="tx1"/>
                </a:solidFill>
                <a:latin typeface="Arial" charset="0"/>
                <a:ea typeface="Arial" charset="0"/>
              </a:rPr>
              <a:t>The National Vessel Documentation Center (NVDC) uses USZ for the rare occasions when they issue a HIN</a:t>
            </a:r>
          </a:p>
          <a:p>
            <a:pPr marL="800100" lvl="1" indent="-342900" eaLnBrk="1" hangingPunct="1">
              <a:spcBef>
                <a:spcPts val="500"/>
              </a:spcBef>
              <a:buFont typeface="Wingdings" charset="2"/>
              <a:buChar char="§"/>
            </a:pPr>
            <a:r>
              <a:rPr lang="en-US" altLang="en-US" sz="1500" dirty="0">
                <a:solidFill>
                  <a:schemeClr val="tx1"/>
                </a:solidFill>
                <a:latin typeface="Arial" charset="0"/>
                <a:ea typeface="Arial" charset="0"/>
              </a:rPr>
              <a:t>They should be following the same policy as the USCG by sending a letter to the boat owner as well as to the states Boating Law Administrator (BLA) with the USZ HIN.  The BLA will be responsible for delivering the HIN to the appropriate registration and titling authority in the state</a:t>
            </a:r>
          </a:p>
        </p:txBody>
      </p:sp>
      <p:sp>
        <p:nvSpPr>
          <p:cNvPr id="5" name="Rectangle 2"/>
          <p:cNvSpPr txBox="1">
            <a:spLocks noChangeArrowheads="1"/>
          </p:cNvSpPr>
          <p:nvPr/>
        </p:nvSpPr>
        <p:spPr bwMode="auto">
          <a:xfrm>
            <a:off x="1" y="1216152"/>
            <a:ext cx="9143999"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Other Assigned HINs</a:t>
            </a:r>
          </a:p>
        </p:txBody>
      </p:sp>
    </p:spTree>
    <p:extLst>
      <p:ext uri="{BB962C8B-B14F-4D97-AF65-F5344CB8AC3E}">
        <p14:creationId xmlns:p14="http://schemas.microsoft.com/office/powerpoint/2010/main" val="2529766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201168" y="1984248"/>
            <a:ext cx="8990013" cy="4401205"/>
          </a:xfrm>
          <a:prstGeom prst="rect">
            <a:avLst/>
          </a:prstGeom>
          <a:noFill/>
          <a:ln w="9525">
            <a:noFill/>
            <a:miter lim="800000"/>
            <a:headEnd/>
            <a:tailEnd/>
          </a:ln>
        </p:spPr>
        <p:txBody>
          <a:bodyPr>
            <a:spAutoFit/>
          </a:bodyPr>
          <a:lstStyle/>
          <a:p>
            <a:pPr algn="ctr" eaLnBrk="1" hangingPunct="1"/>
            <a:r>
              <a:rPr lang="en-US" altLang="en-US" sz="2800" b="1" dirty="0">
                <a:solidFill>
                  <a:schemeClr val="tx1"/>
                </a:solidFill>
                <a:latin typeface="Arial" panose="020B0604020202020204" pitchFamily="34" charset="0"/>
                <a:cs typeface="Arial" panose="020B0604020202020204" pitchFamily="34" charset="0"/>
              </a:rPr>
              <a:t>The following three slides can be used as a quick reference guide on issuing HINs.  </a:t>
            </a:r>
          </a:p>
          <a:p>
            <a:pPr algn="ctr" eaLnBrk="1" hangingPunct="1"/>
            <a:endParaRPr lang="en-US" altLang="en-US" sz="2800" b="1" dirty="0">
              <a:solidFill>
                <a:schemeClr val="tx1"/>
              </a:solidFill>
              <a:latin typeface="Arial" panose="020B0604020202020204" pitchFamily="34" charset="0"/>
              <a:cs typeface="Arial" panose="020B0604020202020204" pitchFamily="34" charset="0"/>
            </a:endParaRPr>
          </a:p>
          <a:p>
            <a:pPr algn="ctr" eaLnBrk="1" hangingPunct="1"/>
            <a:r>
              <a:rPr lang="en-US" altLang="en-US" sz="2800" b="1" dirty="0">
                <a:solidFill>
                  <a:schemeClr val="tx1"/>
                </a:solidFill>
                <a:latin typeface="Arial" panose="020B0604020202020204" pitchFamily="34" charset="0"/>
                <a:cs typeface="Arial" panose="020B0604020202020204" pitchFamily="34" charset="0"/>
              </a:rPr>
              <a:t>You can find originals on the NASBLA Website</a:t>
            </a:r>
          </a:p>
          <a:p>
            <a:pPr algn="ctr" eaLnBrk="1" hangingPunct="1"/>
            <a:r>
              <a:rPr lang="en-US" altLang="en-US" sz="2800" b="1" dirty="0">
                <a:solidFill>
                  <a:schemeClr val="tx1"/>
                </a:solidFill>
                <a:latin typeface="Arial" panose="020B0604020202020204" pitchFamily="34" charset="0"/>
                <a:cs typeface="Arial" panose="020B0604020202020204" pitchFamily="34" charset="0"/>
                <a:hlinkClick r:id="rId2"/>
              </a:rPr>
              <a:t>Nasbla.org</a:t>
            </a:r>
            <a:r>
              <a:rPr lang="en-US" altLang="en-US" sz="2800" b="1" dirty="0">
                <a:solidFill>
                  <a:schemeClr val="tx1"/>
                </a:solidFill>
                <a:latin typeface="Arial" panose="020B0604020202020204" pitchFamily="34" charset="0"/>
                <a:cs typeface="Arial" panose="020B0604020202020204" pitchFamily="34" charset="0"/>
              </a:rPr>
              <a:t> under Advocacy – Committees – </a:t>
            </a:r>
          </a:p>
          <a:p>
            <a:pPr algn="ctr" eaLnBrk="1" hangingPunct="1"/>
            <a:r>
              <a:rPr lang="en-US" altLang="en-US" sz="2800" b="1" dirty="0">
                <a:solidFill>
                  <a:schemeClr val="tx1"/>
                </a:solidFill>
                <a:latin typeface="Arial" panose="020B0604020202020204" pitchFamily="34" charset="0"/>
                <a:cs typeface="Arial" panose="020B0604020202020204" pitchFamily="34" charset="0"/>
              </a:rPr>
              <a:t>Vessel Identification, Registration and Titling – Charges, Products &amp; Reports</a:t>
            </a:r>
          </a:p>
          <a:p>
            <a:pPr algn="ctr" eaLnBrk="1" hangingPunct="1"/>
            <a:endParaRPr lang="en-US" altLang="en-US" sz="2800" b="1" dirty="0">
              <a:solidFill>
                <a:schemeClr val="tx1"/>
              </a:solidFill>
              <a:latin typeface="Arial" panose="020B0604020202020204" pitchFamily="34" charset="0"/>
              <a:cs typeface="Arial" panose="020B0604020202020204" pitchFamily="34" charset="0"/>
            </a:endParaRPr>
          </a:p>
          <a:p>
            <a:pPr algn="ctr" eaLnBrk="1" hangingPunct="1"/>
            <a:r>
              <a:rPr lang="en-US" altLang="en-US" sz="2800" b="1" dirty="0">
                <a:solidFill>
                  <a:schemeClr val="tx1"/>
                </a:solidFill>
                <a:latin typeface="Arial" panose="020B0604020202020204" pitchFamily="34" charset="0"/>
                <a:cs typeface="Arial" panose="020B0604020202020204" pitchFamily="34" charset="0"/>
              </a:rPr>
              <a:t>For all HIN related questions, please email </a:t>
            </a:r>
            <a:r>
              <a:rPr lang="en-US" altLang="en-US" sz="2800" dirty="0">
                <a:solidFill>
                  <a:schemeClr val="tx1"/>
                </a:solidFill>
                <a:latin typeface="Arial" panose="020B0604020202020204" pitchFamily="34" charset="0"/>
                <a:cs typeface="Arial" panose="020B0604020202020204" pitchFamily="34" charset="0"/>
                <a:hlinkClick r:id="rId3"/>
              </a:rPr>
              <a:t>HINissue@uscg.mil</a:t>
            </a:r>
            <a:endParaRPr lang="en-US" altLang="en-US" sz="2800" dirty="0">
              <a:solidFill>
                <a:schemeClr val="tx1"/>
              </a:solidFill>
              <a:latin typeface="Tahoma" pitchFamily="34" charset="0"/>
              <a:cs typeface="Tahoma" pitchFamily="34" charset="0"/>
            </a:endParaRPr>
          </a:p>
        </p:txBody>
      </p:sp>
      <p:sp>
        <p:nvSpPr>
          <p:cNvPr id="4" name="Rectangle 2"/>
          <p:cNvSpPr txBox="1">
            <a:spLocks noChangeArrowheads="1"/>
          </p:cNvSpPr>
          <p:nvPr/>
        </p:nvSpPr>
        <p:spPr bwMode="auto">
          <a:xfrm>
            <a:off x="0" y="1219200"/>
            <a:ext cx="9143999"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HIN Assignment Flow Charts</a:t>
            </a:r>
          </a:p>
        </p:txBody>
      </p:sp>
    </p:spTree>
    <p:extLst>
      <p:ext uri="{BB962C8B-B14F-4D97-AF65-F5344CB8AC3E}">
        <p14:creationId xmlns:p14="http://schemas.microsoft.com/office/powerpoint/2010/main" val="1092043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0"/>
          <p:cNvSpPr txBox="1">
            <a:spLocks noChangeArrowheads="1"/>
          </p:cNvSpPr>
          <p:nvPr/>
        </p:nvSpPr>
        <p:spPr bwMode="auto">
          <a:xfrm>
            <a:off x="976313" y="3814763"/>
            <a:ext cx="6873875" cy="457200"/>
          </a:xfrm>
          <a:prstGeom prst="rect">
            <a:avLst/>
          </a:prstGeom>
          <a:noFill/>
          <a:ln w="9525">
            <a:noFill/>
            <a:miter lim="800000"/>
            <a:headEnd/>
            <a:tailEnd/>
          </a:ln>
        </p:spPr>
        <p:txBody>
          <a:bodyPr>
            <a:spAutoFit/>
          </a:bodyPr>
          <a:lstStyle/>
          <a:p>
            <a:pPr eaLnBrk="1" hangingPunct="1"/>
            <a:endParaRPr lang="en-US" altLang="en-US" sz="2400" dirty="0"/>
          </a:p>
        </p:txBody>
      </p:sp>
      <p:sp>
        <p:nvSpPr>
          <p:cNvPr id="6" name="Text Box 11"/>
          <p:cNvSpPr txBox="1">
            <a:spLocks noChangeArrowheads="1"/>
          </p:cNvSpPr>
          <p:nvPr/>
        </p:nvSpPr>
        <p:spPr bwMode="auto">
          <a:xfrm>
            <a:off x="201168" y="1981200"/>
            <a:ext cx="8686800" cy="4210383"/>
          </a:xfrm>
          <a:prstGeom prst="rect">
            <a:avLst/>
          </a:prstGeom>
          <a:noFill/>
          <a:ln w="9525">
            <a:noFill/>
            <a:miter lim="800000"/>
            <a:headEnd/>
            <a:tailEnd/>
          </a:ln>
        </p:spPr>
        <p:txBody>
          <a:bodyPr wrap="square">
            <a:spAutoFit/>
          </a:bodyPr>
          <a:lstStyle/>
          <a:p>
            <a:pPr eaLnBrk="1" hangingPunct="1">
              <a:spcBef>
                <a:spcPct val="20000"/>
              </a:spcBef>
            </a:pPr>
            <a:r>
              <a:rPr lang="en-US" altLang="en-US" sz="1800" b="1" dirty="0">
                <a:solidFill>
                  <a:schemeClr val="tx1"/>
                </a:solidFill>
                <a:latin typeface="Arial" panose="020B0604020202020204" pitchFamily="34" charset="0"/>
                <a:cs typeface="Arial" panose="020B0604020202020204" pitchFamily="34" charset="0"/>
              </a:rPr>
              <a:t>Why is the HIN important?  </a:t>
            </a:r>
            <a:r>
              <a:rPr lang="en-US" altLang="en-US" sz="1600" dirty="0">
                <a:solidFill>
                  <a:schemeClr val="tx1"/>
                </a:solidFill>
                <a:latin typeface="Arial" panose="020B0604020202020204" pitchFamily="34" charset="0"/>
                <a:cs typeface="Arial" panose="020B0604020202020204" pitchFamily="34" charset="0"/>
              </a:rPr>
              <a:t>A boats hull identification number (HIN) is as unique as a cars VIN or a persons social security number.  Entering even one character incorrectly causes you to alter the boats identity entirely.  You wouldn’t file your tax return with an incorrect social, would you?  </a:t>
            </a:r>
            <a:endParaRPr lang="en-US" altLang="en-US" sz="1800" b="1" dirty="0">
              <a:solidFill>
                <a:srgbClr val="C00000"/>
              </a:solidFill>
              <a:latin typeface="Arial" panose="020B0604020202020204" pitchFamily="34" charset="0"/>
              <a:cs typeface="Arial" panose="020B0604020202020204" pitchFamily="34" charset="0"/>
            </a:endParaRPr>
          </a:p>
          <a:p>
            <a:pPr algn="ctr" eaLnBrk="1" hangingPunct="1">
              <a:spcBef>
                <a:spcPct val="20000"/>
              </a:spcBef>
            </a:pPr>
            <a:r>
              <a:rPr lang="en-US" altLang="en-US" sz="1800" b="1" dirty="0">
                <a:solidFill>
                  <a:srgbClr val="C00000"/>
                </a:solidFill>
                <a:latin typeface="Arial" panose="020B0604020202020204" pitchFamily="34" charset="0"/>
                <a:cs typeface="Arial" panose="020B0604020202020204" pitchFamily="34" charset="0"/>
              </a:rPr>
              <a:t>That is why it is critical to ensure you check and double check </a:t>
            </a:r>
          </a:p>
          <a:p>
            <a:pPr lvl="1" algn="ctr" eaLnBrk="1" hangingPunct="1">
              <a:spcBef>
                <a:spcPct val="20000"/>
              </a:spcBef>
            </a:pPr>
            <a:r>
              <a:rPr lang="en-US" altLang="en-US" sz="1800" b="1" dirty="0">
                <a:solidFill>
                  <a:srgbClr val="C00000"/>
                </a:solidFill>
                <a:latin typeface="Arial" panose="020B0604020202020204" pitchFamily="34" charset="0"/>
                <a:cs typeface="Arial" panose="020B0604020202020204" pitchFamily="34" charset="0"/>
              </a:rPr>
              <a:t>that the HIN you’ve entered into the system is correct.  </a:t>
            </a:r>
          </a:p>
          <a:p>
            <a:pPr lvl="1" eaLnBrk="1" hangingPunct="1">
              <a:spcBef>
                <a:spcPct val="20000"/>
              </a:spcBef>
            </a:pPr>
            <a:endParaRPr lang="en-US" altLang="en-US" sz="1100" dirty="0">
              <a:solidFill>
                <a:schemeClr val="tx1"/>
              </a:solidFill>
              <a:latin typeface="Arial" panose="020B0604020202020204" pitchFamily="34" charset="0"/>
              <a:cs typeface="Arial" panose="020B0604020202020204" pitchFamily="34" charset="0"/>
            </a:endParaRPr>
          </a:p>
          <a:p>
            <a:pPr eaLnBrk="1" hangingPunct="1">
              <a:spcBef>
                <a:spcPct val="20000"/>
              </a:spcBef>
            </a:pPr>
            <a:r>
              <a:rPr lang="en-US" altLang="en-US" sz="1600" dirty="0">
                <a:solidFill>
                  <a:schemeClr val="tx1"/>
                </a:solidFill>
                <a:latin typeface="Arial" panose="020B0604020202020204" pitchFamily="34" charset="0"/>
                <a:cs typeface="Arial" panose="020B0604020202020204" pitchFamily="34" charset="0"/>
              </a:rPr>
              <a:t>If you mistakenly enter a number 1 instead of a letter I or L, or the letter B instead of a number 8, or the number 0 instead of a C, D, or O, you end up creating a HIN for a boat that doesn’t exist.  This can create issues for the owner and the agency in the future and cause double the work and aggravation for everyone involved.  </a:t>
            </a:r>
          </a:p>
          <a:p>
            <a:pPr lvl="1" eaLnBrk="1" hangingPunct="1">
              <a:spcBef>
                <a:spcPct val="20000"/>
              </a:spcBef>
            </a:pPr>
            <a:endParaRPr lang="en-US" altLang="en-US" sz="1100" dirty="0">
              <a:solidFill>
                <a:schemeClr val="tx1"/>
              </a:solidFill>
              <a:latin typeface="Arial" panose="020B0604020202020204" pitchFamily="34" charset="0"/>
              <a:cs typeface="Arial" panose="020B0604020202020204" pitchFamily="34" charset="0"/>
            </a:endParaRPr>
          </a:p>
          <a:p>
            <a:pPr algn="ctr" eaLnBrk="1" hangingPunct="1">
              <a:spcBef>
                <a:spcPct val="20000"/>
              </a:spcBef>
            </a:pPr>
            <a:r>
              <a:rPr lang="en-US" altLang="en-US" sz="1800" b="1" dirty="0">
                <a:solidFill>
                  <a:schemeClr val="tx1"/>
                </a:solidFill>
                <a:latin typeface="Arial" panose="020B0604020202020204" pitchFamily="34" charset="0"/>
                <a:cs typeface="Arial" panose="020B0604020202020204" pitchFamily="34" charset="0"/>
              </a:rPr>
              <a:t>This document is designed to provide clarification for </a:t>
            </a:r>
          </a:p>
          <a:p>
            <a:pPr algn="ctr" eaLnBrk="1" hangingPunct="1">
              <a:spcBef>
                <a:spcPct val="20000"/>
              </a:spcBef>
            </a:pPr>
            <a:r>
              <a:rPr lang="en-US" altLang="en-US" sz="1800" b="1" dirty="0">
                <a:solidFill>
                  <a:schemeClr val="tx1"/>
                </a:solidFill>
                <a:latin typeface="Arial" panose="020B0604020202020204" pitchFamily="34" charset="0"/>
                <a:cs typeface="Arial" panose="020B0604020202020204" pitchFamily="34" charset="0"/>
              </a:rPr>
              <a:t>regulation </a:t>
            </a:r>
            <a:r>
              <a:rPr lang="en-US" altLang="en-US" sz="1800" b="1" dirty="0">
                <a:solidFill>
                  <a:schemeClr val="tx1"/>
                </a:solidFill>
                <a:latin typeface="Arial" panose="020B0604020202020204" pitchFamily="34" charset="0"/>
                <a:cs typeface="Arial" panose="020B0604020202020204" pitchFamily="34" charset="0"/>
                <a:hlinkClick r:id="rId3"/>
              </a:rPr>
              <a:t>33 CFR Subchapter S</a:t>
            </a:r>
            <a:r>
              <a:rPr lang="en-US" altLang="en-US" sz="1800" b="1" dirty="0">
                <a:solidFill>
                  <a:schemeClr val="tx1"/>
                </a:solidFill>
                <a:latin typeface="Arial" panose="020B0604020202020204" pitchFamily="34" charset="0"/>
                <a:cs typeface="Arial" panose="020B0604020202020204" pitchFamily="34" charset="0"/>
              </a:rPr>
              <a:t>, as well as be a resource to help </a:t>
            </a:r>
          </a:p>
          <a:p>
            <a:pPr algn="ctr" eaLnBrk="1" hangingPunct="1">
              <a:spcBef>
                <a:spcPct val="20000"/>
              </a:spcBef>
            </a:pPr>
            <a:r>
              <a:rPr lang="en-US" altLang="en-US" sz="1800" b="1" dirty="0">
                <a:solidFill>
                  <a:schemeClr val="tx1"/>
                </a:solidFill>
                <a:latin typeface="Arial" panose="020B0604020202020204" pitchFamily="34" charset="0"/>
                <a:cs typeface="Arial" panose="020B0604020202020204" pitchFamily="34" charset="0"/>
              </a:rPr>
              <a:t>states ensure that HINs are recorded accurately.</a:t>
            </a:r>
            <a:endParaRPr lang="en-US" altLang="en-US" sz="800" dirty="0">
              <a:latin typeface="Tahoma" pitchFamily="34" charset="0"/>
              <a:cs typeface="Tahoma" pitchFamily="34" charset="0"/>
            </a:endParaRPr>
          </a:p>
        </p:txBody>
      </p:sp>
      <p:sp>
        <p:nvSpPr>
          <p:cNvPr id="7" name="Rectangle 2"/>
          <p:cNvSpPr txBox="1">
            <a:spLocks noChangeArrowheads="1"/>
          </p:cNvSpPr>
          <p:nvPr/>
        </p:nvSpPr>
        <p:spPr bwMode="auto">
          <a:xfrm>
            <a:off x="0" y="1219200"/>
            <a:ext cx="9144000"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Background</a:t>
            </a:r>
          </a:p>
        </p:txBody>
      </p:sp>
    </p:spTree>
    <p:extLst>
      <p:ext uri="{BB962C8B-B14F-4D97-AF65-F5344CB8AC3E}">
        <p14:creationId xmlns:p14="http://schemas.microsoft.com/office/powerpoint/2010/main" val="4229215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device&#10;&#10;Description automatically generated">
            <a:extLst>
              <a:ext uri="{FF2B5EF4-FFF2-40B4-BE49-F238E27FC236}">
                <a16:creationId xmlns:a16="http://schemas.microsoft.com/office/drawing/2014/main" id="{4BE1DB2D-6A71-6A4D-AEA9-D02155AC41F4}"/>
              </a:ext>
            </a:extLst>
          </p:cNvPr>
          <p:cNvPicPr>
            <a:picLocks noChangeAspect="1"/>
          </p:cNvPicPr>
          <p:nvPr/>
        </p:nvPicPr>
        <p:blipFill rotWithShape="1">
          <a:blip r:embed="rId3">
            <a:extLst>
              <a:ext uri="{28A0092B-C50C-407E-A947-70E740481C1C}">
                <a14:useLocalDpi xmlns:a14="http://schemas.microsoft.com/office/drawing/2010/main" val="0"/>
              </a:ext>
            </a:extLst>
          </a:blip>
          <a:srcRect t="2222" b="4445"/>
          <a:stretch/>
        </p:blipFill>
        <p:spPr>
          <a:xfrm>
            <a:off x="1676400" y="-34771"/>
            <a:ext cx="5677889" cy="6858000"/>
          </a:xfrm>
          <a:prstGeom prst="rect">
            <a:avLst/>
          </a:prstGeom>
        </p:spPr>
      </p:pic>
    </p:spTree>
    <p:extLst>
      <p:ext uri="{BB962C8B-B14F-4D97-AF65-F5344CB8AC3E}">
        <p14:creationId xmlns:p14="http://schemas.microsoft.com/office/powerpoint/2010/main" val="2239993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003612F5-8541-5447-86F1-3EE9D44D4DF8}"/>
              </a:ext>
            </a:extLst>
          </p:cNvPr>
          <p:cNvPicPr>
            <a:picLocks noChangeAspect="1"/>
          </p:cNvPicPr>
          <p:nvPr/>
        </p:nvPicPr>
        <p:blipFill rotWithShape="1">
          <a:blip r:embed="rId2">
            <a:extLst>
              <a:ext uri="{28A0092B-C50C-407E-A947-70E740481C1C}">
                <a14:useLocalDpi xmlns:a14="http://schemas.microsoft.com/office/drawing/2010/main" val="0"/>
              </a:ext>
            </a:extLst>
          </a:blip>
          <a:srcRect t="2221" b="4445"/>
          <a:stretch/>
        </p:blipFill>
        <p:spPr>
          <a:xfrm>
            <a:off x="1733056" y="0"/>
            <a:ext cx="5677889" cy="6858000"/>
          </a:xfrm>
          <a:prstGeom prst="rect">
            <a:avLst/>
          </a:prstGeom>
        </p:spPr>
      </p:pic>
    </p:spTree>
    <p:extLst>
      <p:ext uri="{BB962C8B-B14F-4D97-AF65-F5344CB8AC3E}">
        <p14:creationId xmlns:p14="http://schemas.microsoft.com/office/powerpoint/2010/main" val="796187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53D8491D-8014-CD48-8274-CCB8BAF7071E}"/>
              </a:ext>
            </a:extLst>
          </p:cNvPr>
          <p:cNvPicPr>
            <a:picLocks noChangeAspect="1"/>
          </p:cNvPicPr>
          <p:nvPr/>
        </p:nvPicPr>
        <p:blipFill rotWithShape="1">
          <a:blip r:embed="rId3">
            <a:extLst>
              <a:ext uri="{28A0092B-C50C-407E-A947-70E740481C1C}">
                <a14:useLocalDpi xmlns:a14="http://schemas.microsoft.com/office/drawing/2010/main" val="0"/>
              </a:ext>
            </a:extLst>
          </a:blip>
          <a:srcRect t="2221" b="4445"/>
          <a:stretch/>
        </p:blipFill>
        <p:spPr>
          <a:xfrm>
            <a:off x="1733056" y="0"/>
            <a:ext cx="5677889" cy="6858000"/>
          </a:xfrm>
          <a:prstGeom prst="rect">
            <a:avLst/>
          </a:prstGeom>
        </p:spPr>
      </p:pic>
    </p:spTree>
    <p:extLst>
      <p:ext uri="{BB962C8B-B14F-4D97-AF65-F5344CB8AC3E}">
        <p14:creationId xmlns:p14="http://schemas.microsoft.com/office/powerpoint/2010/main" val="558271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38200" y="1981200"/>
            <a:ext cx="7772400" cy="4331955"/>
          </a:xfrm>
          <a:prstGeom prst="rect">
            <a:avLst/>
          </a:prstGeom>
          <a:noFill/>
          <a:ln w="9525">
            <a:noFill/>
            <a:miter lim="800000"/>
            <a:headEnd/>
            <a:tailEnd/>
          </a:ln>
        </p:spPr>
        <p:txBody>
          <a:bodyPr wrap="square">
            <a:spAutoFit/>
          </a:bodyPr>
          <a:lstStyle/>
          <a:p>
            <a:pPr eaLnBrk="1" hangingPunct="1">
              <a:spcBef>
                <a:spcPct val="50000"/>
              </a:spcBef>
            </a:pPr>
            <a:r>
              <a:rPr lang="en-US" altLang="en-US" sz="1450" b="1" dirty="0">
                <a:solidFill>
                  <a:schemeClr val="tx1"/>
                </a:solidFill>
                <a:latin typeface="Arial" charset="0"/>
                <a:ea typeface="Arial" charset="0"/>
              </a:rPr>
              <a:t>WNN6532I0883 			</a:t>
            </a:r>
            <a:r>
              <a:rPr lang="en-US" altLang="en-US" sz="1450" b="1" dirty="0">
                <a:latin typeface="Arial" charset="0"/>
                <a:ea typeface="Arial" charset="0"/>
              </a:rPr>
              <a:t>BAD – There is an I in the serial number	</a:t>
            </a:r>
          </a:p>
          <a:p>
            <a:pPr eaLnBrk="1" hangingPunct="1">
              <a:spcBef>
                <a:spcPct val="50000"/>
              </a:spcBef>
            </a:pPr>
            <a:r>
              <a:rPr lang="en-US" altLang="en-US" sz="1450" b="1" dirty="0">
                <a:solidFill>
                  <a:schemeClr val="tx1"/>
                </a:solidFill>
                <a:latin typeface="Arial" charset="0"/>
                <a:ea typeface="Arial" charset="0"/>
              </a:rPr>
              <a:t>APB1875CZ888			</a:t>
            </a:r>
            <a:r>
              <a:rPr lang="en-US" altLang="en-US" sz="1450" b="1" dirty="0">
                <a:latin typeface="Arial" charset="0"/>
                <a:ea typeface="Arial" charset="0"/>
              </a:rPr>
              <a:t>BAD – The 9</a:t>
            </a:r>
            <a:r>
              <a:rPr lang="en-US" altLang="en-US" sz="1450" b="1" baseline="30000" dirty="0">
                <a:latin typeface="Arial" charset="0"/>
                <a:ea typeface="Arial" charset="0"/>
              </a:rPr>
              <a:t>th</a:t>
            </a:r>
            <a:r>
              <a:rPr lang="en-US" altLang="en-US" sz="1450" b="1" dirty="0">
                <a:latin typeface="Arial" charset="0"/>
                <a:ea typeface="Arial" charset="0"/>
              </a:rPr>
              <a:t> character must be A-L</a:t>
            </a:r>
          </a:p>
          <a:p>
            <a:pPr eaLnBrk="1" hangingPunct="1">
              <a:spcBef>
                <a:spcPct val="50000"/>
              </a:spcBef>
            </a:pPr>
            <a:r>
              <a:rPr lang="en-US" altLang="en-US" sz="1450" b="1" dirty="0">
                <a:solidFill>
                  <a:schemeClr val="tx1"/>
                </a:solidFill>
                <a:latin typeface="Arial" charset="0"/>
                <a:ea typeface="Arial" charset="0"/>
              </a:rPr>
              <a:t>US-NOR17693D797			</a:t>
            </a:r>
            <a:r>
              <a:rPr lang="en-US" altLang="en-US" sz="1450" b="1" dirty="0">
                <a:solidFill>
                  <a:srgbClr val="00B050"/>
                </a:solidFill>
                <a:latin typeface="Arial" charset="0"/>
                <a:ea typeface="Arial" charset="0"/>
              </a:rPr>
              <a:t>GOOD – Current format.  US- designates 					country of manufacture (no other county 					code authorized)</a:t>
            </a:r>
            <a:r>
              <a:rPr lang="en-US" altLang="en-US" sz="1450" b="1" dirty="0">
                <a:solidFill>
                  <a:schemeClr val="tx1"/>
                </a:solidFill>
                <a:latin typeface="Arial" charset="0"/>
                <a:ea typeface="Arial" charset="0"/>
              </a:rPr>
              <a:t>	</a:t>
            </a:r>
          </a:p>
          <a:p>
            <a:pPr eaLnBrk="1" hangingPunct="1">
              <a:spcBef>
                <a:spcPct val="50000"/>
              </a:spcBef>
            </a:pPr>
            <a:r>
              <a:rPr lang="en-US" altLang="en-US" sz="1450" b="1" dirty="0">
                <a:solidFill>
                  <a:schemeClr val="tx1"/>
                </a:solidFill>
                <a:latin typeface="Arial" charset="0"/>
                <a:ea typeface="Arial" charset="0"/>
              </a:rPr>
              <a:t>CCMT23C50379			</a:t>
            </a:r>
            <a:r>
              <a:rPr lang="en-US" altLang="en-US" sz="1450" b="1" dirty="0">
                <a:solidFill>
                  <a:srgbClr val="00B050"/>
                </a:solidFill>
                <a:latin typeface="Arial" charset="0"/>
                <a:ea typeface="Arial" charset="0"/>
              </a:rPr>
              <a:t>GOOD – Straight year format</a:t>
            </a:r>
          </a:p>
          <a:p>
            <a:pPr eaLnBrk="1" hangingPunct="1">
              <a:spcBef>
                <a:spcPct val="50000"/>
              </a:spcBef>
            </a:pPr>
            <a:r>
              <a:rPr lang="en-US" altLang="en-US" sz="1450" b="1" dirty="0">
                <a:solidFill>
                  <a:schemeClr val="tx1"/>
                </a:solidFill>
                <a:latin typeface="Arial" charset="0"/>
                <a:ea typeface="Arial" charset="0"/>
              </a:rPr>
              <a:t>SERM01305F213			</a:t>
            </a:r>
            <a:r>
              <a:rPr lang="en-US" altLang="en-US" sz="1450" b="1" dirty="0">
                <a:latin typeface="Arial" charset="0"/>
                <a:ea typeface="Arial" charset="0"/>
              </a:rPr>
              <a:t>BAD – 13 character HIN</a:t>
            </a:r>
          </a:p>
          <a:p>
            <a:pPr eaLnBrk="1" hangingPunct="1">
              <a:spcBef>
                <a:spcPct val="50000"/>
              </a:spcBef>
            </a:pPr>
            <a:r>
              <a:rPr lang="en-US" altLang="en-US" sz="1450" b="1" dirty="0">
                <a:solidFill>
                  <a:schemeClr val="tx1"/>
                </a:solidFill>
                <a:latin typeface="Arial" charset="0"/>
                <a:ea typeface="Arial" charset="0"/>
              </a:rPr>
              <a:t>CFZ28610L717 			</a:t>
            </a:r>
            <a:r>
              <a:rPr lang="en-US" altLang="en-US" sz="1450" b="1" dirty="0">
                <a:solidFill>
                  <a:srgbClr val="00B050"/>
                </a:solidFill>
                <a:latin typeface="Arial" charset="0"/>
                <a:ea typeface="Arial" charset="0"/>
              </a:rPr>
              <a:t>GOOD – State assigned HIN</a:t>
            </a:r>
          </a:p>
          <a:p>
            <a:pPr eaLnBrk="1" hangingPunct="1">
              <a:spcBef>
                <a:spcPct val="50000"/>
              </a:spcBef>
            </a:pPr>
            <a:r>
              <a:rPr lang="en-US" altLang="en-US" sz="1450" b="1" dirty="0">
                <a:solidFill>
                  <a:schemeClr val="tx1"/>
                </a:solidFill>
                <a:latin typeface="Arial" charset="0"/>
                <a:ea typeface="Arial" charset="0"/>
              </a:rPr>
              <a:t>4WNA3789C010 			</a:t>
            </a:r>
            <a:r>
              <a:rPr lang="en-US" altLang="en-US" sz="1450" b="1" dirty="0">
                <a:solidFill>
                  <a:srgbClr val="00B050"/>
                </a:solidFill>
                <a:latin typeface="Arial" charset="0"/>
                <a:ea typeface="Arial" charset="0"/>
              </a:rPr>
              <a:t>GOOD – Current format with MIC that 					includes a number</a:t>
            </a:r>
          </a:p>
          <a:p>
            <a:pPr eaLnBrk="1" hangingPunct="1">
              <a:spcBef>
                <a:spcPct val="50000"/>
              </a:spcBef>
            </a:pPr>
            <a:r>
              <a:rPr lang="en-US" altLang="en-US" sz="1450" b="1" dirty="0">
                <a:solidFill>
                  <a:schemeClr val="tx1"/>
                </a:solidFill>
                <a:latin typeface="Arial" charset="0"/>
                <a:ea typeface="Arial" charset="0"/>
              </a:rPr>
              <a:t>BAY68240M83E  2987		</a:t>
            </a:r>
            <a:r>
              <a:rPr lang="en-US" altLang="en-US" sz="1450" b="1" dirty="0">
                <a:solidFill>
                  <a:srgbClr val="00B050"/>
                </a:solidFill>
                <a:latin typeface="Arial" charset="0"/>
                <a:ea typeface="Arial" charset="0"/>
              </a:rPr>
              <a:t>GOOD – Model year format.  Additional 					characters allowed within 2 inches when 					separated by a border or separate label.</a:t>
            </a:r>
          </a:p>
          <a:p>
            <a:pPr eaLnBrk="1" hangingPunct="1">
              <a:spcBef>
                <a:spcPct val="50000"/>
              </a:spcBef>
            </a:pPr>
            <a:r>
              <a:rPr lang="en-US" altLang="en-US" sz="1450" b="1" dirty="0">
                <a:solidFill>
                  <a:schemeClr val="tx1"/>
                </a:solidFill>
                <a:latin typeface="Arial" charset="0"/>
                <a:ea typeface="Arial" charset="0"/>
              </a:rPr>
              <a:t>AZI24331A888			</a:t>
            </a:r>
            <a:r>
              <a:rPr lang="en-US" altLang="en-US" sz="1450" b="1" dirty="0">
                <a:latin typeface="Arial" charset="0"/>
                <a:ea typeface="Arial" charset="0"/>
              </a:rPr>
              <a:t>BAD – Uses foreign MIC – Boat is an Azimut 				and should have XAX as the MIC</a:t>
            </a:r>
          </a:p>
        </p:txBody>
      </p:sp>
      <p:sp>
        <p:nvSpPr>
          <p:cNvPr id="5" name="Rectangle 2"/>
          <p:cNvSpPr txBox="1">
            <a:spLocks noChangeArrowheads="1"/>
          </p:cNvSpPr>
          <p:nvPr/>
        </p:nvSpPr>
        <p:spPr bwMode="auto">
          <a:xfrm>
            <a:off x="1" y="1216152"/>
            <a:ext cx="9143999"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cs typeface="Arial" panose="020B0604020202020204" pitchFamily="34" charset="0"/>
              </a:rPr>
              <a:t>Examples of Good and Bad HIN Formats</a:t>
            </a:r>
          </a:p>
        </p:txBody>
      </p:sp>
    </p:spTree>
    <p:extLst>
      <p:ext uri="{BB962C8B-B14F-4D97-AF65-F5344CB8AC3E}">
        <p14:creationId xmlns:p14="http://schemas.microsoft.com/office/powerpoint/2010/main" val="2365886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01168" y="1981200"/>
            <a:ext cx="8741664" cy="3323987"/>
          </a:xfrm>
          <a:prstGeom prst="rect">
            <a:avLst/>
          </a:prstGeom>
          <a:noFill/>
          <a:ln w="9525">
            <a:noFill/>
            <a:miter lim="800000"/>
            <a:headEnd/>
            <a:tailEnd/>
          </a:ln>
        </p:spPr>
        <p:txBody>
          <a:bodyPr>
            <a:spAutoFit/>
          </a:bodyPr>
          <a:lstStyle/>
          <a:p>
            <a:pPr marL="342900" indent="-342900" eaLnBrk="1" hangingPunct="1">
              <a:spcBef>
                <a:spcPct val="50000"/>
              </a:spcBef>
              <a:buFont typeface="Wingdings" pitchFamily="2" charset="2"/>
              <a:buChar char="Ø"/>
            </a:pPr>
            <a:r>
              <a:rPr lang="en-US" altLang="en-US" sz="2000" b="1" dirty="0">
                <a:solidFill>
                  <a:schemeClr val="tx1"/>
                </a:solidFill>
                <a:latin typeface="Arial" charset="0"/>
                <a:ea typeface="Arial" charset="0"/>
              </a:rPr>
              <a:t>All boats 1972 and newer should have a valid HIN, with boats 1984 and newer following the current format </a:t>
            </a:r>
            <a:r>
              <a:rPr lang="en-US" altLang="en-US" sz="2000" b="1" dirty="0">
                <a:solidFill>
                  <a:schemeClr val="tx1"/>
                </a:solidFill>
                <a:latin typeface="Arial" charset="0"/>
                <a:ea typeface="Arial" charset="0"/>
                <a:hlinkClick r:id="rId3" action="ppaction://hlinksldjump"/>
              </a:rPr>
              <a:t>(slide 13)</a:t>
            </a:r>
            <a:r>
              <a:rPr lang="en-US" altLang="en-US" sz="2000" b="1" dirty="0">
                <a:solidFill>
                  <a:schemeClr val="tx1"/>
                </a:solidFill>
                <a:latin typeface="Arial" charset="0"/>
                <a:ea typeface="Arial" charset="0"/>
              </a:rPr>
              <a:t>.</a:t>
            </a:r>
            <a:r>
              <a:rPr lang="en-US" altLang="en-US" sz="2000" b="1" dirty="0">
                <a:solidFill>
                  <a:schemeClr val="tx1"/>
                </a:solidFill>
                <a:latin typeface="Arial" charset="0"/>
                <a:ea typeface="Arial" charset="0"/>
                <a:hlinkClick r:id="rId3" action="ppaction://hlinksldjump"/>
              </a:rPr>
              <a:t> </a:t>
            </a:r>
            <a:endParaRPr lang="en-US" altLang="en-US" sz="2000" b="1" dirty="0">
              <a:solidFill>
                <a:schemeClr val="tx1"/>
              </a:solidFill>
              <a:latin typeface="Arial" charset="0"/>
              <a:ea typeface="Arial" charset="0"/>
            </a:endParaRPr>
          </a:p>
          <a:p>
            <a:pPr marL="342900" indent="-342900" eaLnBrk="1" hangingPunct="1">
              <a:spcBef>
                <a:spcPct val="50000"/>
              </a:spcBef>
              <a:buFont typeface="Wingdings" pitchFamily="2" charset="2"/>
              <a:buChar char="Ø"/>
            </a:pPr>
            <a:r>
              <a:rPr lang="en-US" altLang="en-US" sz="2000" b="1" dirty="0">
                <a:solidFill>
                  <a:schemeClr val="tx1"/>
                </a:solidFill>
                <a:latin typeface="Arial" charset="0"/>
                <a:ea typeface="Arial" charset="0"/>
              </a:rPr>
              <a:t>States should verify the MIC for accuracy using the USCG MIC Website </a:t>
            </a:r>
            <a:r>
              <a:rPr lang="en-US" altLang="en-US" sz="2000" b="1" dirty="0">
                <a:solidFill>
                  <a:schemeClr val="tx1"/>
                </a:solidFill>
                <a:latin typeface="Arial" charset="0"/>
                <a:ea typeface="Arial" charset="0"/>
                <a:hlinkClick r:id="rId4" action="ppaction://hlinksldjump"/>
              </a:rPr>
              <a:t>(slide 14)</a:t>
            </a:r>
            <a:r>
              <a:rPr lang="en-US" altLang="en-US" sz="2000" b="1" dirty="0">
                <a:solidFill>
                  <a:schemeClr val="tx1"/>
                </a:solidFill>
                <a:latin typeface="Arial" charset="0"/>
                <a:ea typeface="Arial" charset="0"/>
              </a:rPr>
              <a:t>.</a:t>
            </a:r>
          </a:p>
          <a:p>
            <a:pPr marL="342900" indent="-342900" eaLnBrk="1" hangingPunct="1">
              <a:spcBef>
                <a:spcPct val="50000"/>
              </a:spcBef>
              <a:buFont typeface="Wingdings" pitchFamily="2" charset="2"/>
              <a:buChar char="Ø"/>
            </a:pPr>
            <a:r>
              <a:rPr lang="en-US" altLang="en-US" sz="2000" b="1" dirty="0">
                <a:solidFill>
                  <a:schemeClr val="tx1"/>
                </a:solidFill>
                <a:latin typeface="Arial" charset="0"/>
                <a:ea typeface="Arial" charset="0"/>
              </a:rPr>
              <a:t>All HINs should be inspected and verified prior to taking any action </a:t>
            </a:r>
            <a:r>
              <a:rPr lang="en-US" altLang="en-US" sz="2000" b="1" dirty="0">
                <a:solidFill>
                  <a:schemeClr val="tx1"/>
                </a:solidFill>
                <a:latin typeface="Arial" charset="0"/>
                <a:ea typeface="Arial" charset="0"/>
                <a:hlinkClick r:id="rId5" action="ppaction://hlinksldjump"/>
              </a:rPr>
              <a:t>(slide 21)</a:t>
            </a:r>
            <a:r>
              <a:rPr lang="en-US" altLang="en-US" sz="2000" b="1" dirty="0">
                <a:solidFill>
                  <a:schemeClr val="tx1"/>
                </a:solidFill>
                <a:latin typeface="Arial" charset="0"/>
                <a:ea typeface="Arial" charset="0"/>
              </a:rPr>
              <a:t>.</a:t>
            </a:r>
            <a:r>
              <a:rPr lang="en-US" altLang="en-US" sz="2000" b="1" dirty="0">
                <a:solidFill>
                  <a:schemeClr val="tx1"/>
                </a:solidFill>
                <a:latin typeface="Arial" charset="0"/>
                <a:ea typeface="Arial" charset="0"/>
                <a:hlinkClick r:id="rId5" action="ppaction://hlinksldjump"/>
              </a:rPr>
              <a:t> </a:t>
            </a:r>
            <a:endParaRPr lang="en-US" altLang="en-US" sz="2000" b="1" dirty="0">
              <a:solidFill>
                <a:schemeClr val="tx1"/>
              </a:solidFill>
              <a:latin typeface="Arial" charset="0"/>
              <a:ea typeface="Arial" charset="0"/>
            </a:endParaRPr>
          </a:p>
          <a:p>
            <a:pPr marL="342900" indent="-342900" eaLnBrk="1" hangingPunct="1">
              <a:spcBef>
                <a:spcPct val="50000"/>
              </a:spcBef>
              <a:buFont typeface="Wingdings" pitchFamily="2" charset="2"/>
              <a:buChar char="Ø"/>
            </a:pPr>
            <a:r>
              <a:rPr lang="en-US" altLang="en-US" sz="2000" b="1" dirty="0">
                <a:solidFill>
                  <a:schemeClr val="tx1"/>
                </a:solidFill>
                <a:latin typeface="Arial" charset="0"/>
                <a:ea typeface="Arial" charset="0"/>
              </a:rPr>
              <a:t>If a boat does not have a valid HIN, the state issuing authority should follow the appropriate flow charts </a:t>
            </a:r>
            <a:r>
              <a:rPr lang="en-US" altLang="en-US" sz="2000" b="1" dirty="0">
                <a:solidFill>
                  <a:schemeClr val="tx1"/>
                </a:solidFill>
                <a:latin typeface="Arial" charset="0"/>
                <a:ea typeface="Arial" charset="0"/>
                <a:hlinkClick r:id="rId6" action="ppaction://hlinksldjump"/>
              </a:rPr>
              <a:t>(slides 30-32)</a:t>
            </a:r>
            <a:r>
              <a:rPr lang="en-US" altLang="en-US" sz="2000" b="1" dirty="0">
                <a:solidFill>
                  <a:schemeClr val="tx1"/>
                </a:solidFill>
                <a:latin typeface="Arial" charset="0"/>
                <a:ea typeface="Arial" charset="0"/>
              </a:rPr>
              <a:t> to determine how to proceed.</a:t>
            </a:r>
            <a:endParaRPr lang="en-US" altLang="en-US" sz="1500" dirty="0">
              <a:solidFill>
                <a:schemeClr val="tx1"/>
              </a:solidFill>
              <a:latin typeface="Arial" charset="0"/>
              <a:ea typeface="Arial" charset="0"/>
            </a:endParaRPr>
          </a:p>
        </p:txBody>
      </p:sp>
      <p:sp>
        <p:nvSpPr>
          <p:cNvPr id="5" name="Rectangle 2"/>
          <p:cNvSpPr txBox="1">
            <a:spLocks noChangeArrowheads="1"/>
          </p:cNvSpPr>
          <p:nvPr/>
        </p:nvSpPr>
        <p:spPr bwMode="auto">
          <a:xfrm>
            <a:off x="1" y="1216152"/>
            <a:ext cx="9143999"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Key Takeaways</a:t>
            </a:r>
          </a:p>
        </p:txBody>
      </p:sp>
    </p:spTree>
    <p:extLst>
      <p:ext uri="{BB962C8B-B14F-4D97-AF65-F5344CB8AC3E}">
        <p14:creationId xmlns:p14="http://schemas.microsoft.com/office/powerpoint/2010/main" val="167079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Box 2"/>
          <p:cNvSpPr txBox="1">
            <a:spLocks noChangeArrowheads="1"/>
          </p:cNvSpPr>
          <p:nvPr/>
        </p:nvSpPr>
        <p:spPr bwMode="auto">
          <a:xfrm>
            <a:off x="201168" y="2362200"/>
            <a:ext cx="8741664" cy="2344231"/>
          </a:xfrm>
          <a:prstGeom prst="rect">
            <a:avLst/>
          </a:prstGeom>
          <a:noFill/>
          <a:ln w="9525">
            <a:noFill/>
            <a:miter lim="800000"/>
            <a:headEnd/>
            <a:tailEnd/>
          </a:ln>
        </p:spPr>
        <p:txBody>
          <a:bodyPr>
            <a:spAutoFit/>
          </a:bodyPr>
          <a:lstStyle/>
          <a:p>
            <a:pPr eaLnBrk="1" hangingPunct="1">
              <a:spcBef>
                <a:spcPts val="200"/>
              </a:spcBef>
              <a:buFont typeface="Wingdings 3" pitchFamily="18" charset="2"/>
              <a:buNone/>
            </a:pPr>
            <a:endParaRPr lang="en-US" altLang="en-US" sz="2200" dirty="0">
              <a:solidFill>
                <a:schemeClr val="tx1"/>
              </a:solidFill>
              <a:latin typeface="Tahoma" pitchFamily="34" charset="0"/>
              <a:cs typeface="Tahoma" pitchFamily="34" charset="0"/>
            </a:endParaRPr>
          </a:p>
          <a:p>
            <a:pPr eaLnBrk="1" hangingPunct="1">
              <a:spcBef>
                <a:spcPts val="200"/>
              </a:spcBef>
              <a:buFont typeface="Wingdings 3" pitchFamily="18" charset="2"/>
              <a:buNone/>
            </a:pPr>
            <a:r>
              <a:rPr lang="en-US" altLang="en-US" sz="2400" dirty="0">
                <a:solidFill>
                  <a:schemeClr val="tx1"/>
                </a:solidFill>
                <a:latin typeface="Tahoma" pitchFamily="34" charset="0"/>
                <a:cs typeface="Tahoma" pitchFamily="34" charset="0"/>
              </a:rPr>
              <a:t>USCG Boating Safety Division: (202) 372-1062</a:t>
            </a:r>
          </a:p>
          <a:p>
            <a:pPr eaLnBrk="1" hangingPunct="1">
              <a:spcBef>
                <a:spcPts val="200"/>
              </a:spcBef>
              <a:buFont typeface="Wingdings 3" pitchFamily="18" charset="2"/>
              <a:buNone/>
            </a:pPr>
            <a:endParaRPr lang="en-US" altLang="en-US" sz="2200" dirty="0">
              <a:solidFill>
                <a:schemeClr val="tx1"/>
              </a:solidFill>
              <a:latin typeface="Tahoma" pitchFamily="34" charset="0"/>
              <a:cs typeface="Tahoma" pitchFamily="34" charset="0"/>
            </a:endParaRPr>
          </a:p>
          <a:p>
            <a:pPr eaLnBrk="1" hangingPunct="1">
              <a:spcBef>
                <a:spcPts val="200"/>
              </a:spcBef>
              <a:buFont typeface="Wingdings 3" pitchFamily="18" charset="2"/>
              <a:buNone/>
            </a:pPr>
            <a:r>
              <a:rPr lang="en-US" altLang="en-US" sz="2400" dirty="0">
                <a:solidFill>
                  <a:schemeClr val="tx1"/>
                </a:solidFill>
                <a:latin typeface="Tahoma" pitchFamily="34" charset="0"/>
                <a:cs typeface="Tahoma" pitchFamily="34" charset="0"/>
              </a:rPr>
              <a:t>USCG HIN Issues: </a:t>
            </a:r>
            <a:r>
              <a:rPr lang="en-US" altLang="en-US" sz="2400" dirty="0">
                <a:solidFill>
                  <a:schemeClr val="tx1"/>
                </a:solidFill>
                <a:latin typeface="Arial" panose="020B0604020202020204" pitchFamily="34" charset="0"/>
                <a:cs typeface="Arial" panose="020B0604020202020204" pitchFamily="34" charset="0"/>
                <a:hlinkClick r:id="rId3"/>
              </a:rPr>
              <a:t>HINissue@uscg.mil</a:t>
            </a:r>
            <a:endParaRPr lang="en-US" altLang="en-US" sz="2400" dirty="0">
              <a:solidFill>
                <a:schemeClr val="tx1"/>
              </a:solidFill>
              <a:latin typeface="Arial" panose="020B0604020202020204" pitchFamily="34" charset="0"/>
              <a:cs typeface="Arial" panose="020B0604020202020204" pitchFamily="34" charset="0"/>
            </a:endParaRPr>
          </a:p>
          <a:p>
            <a:pPr eaLnBrk="1" hangingPunct="1">
              <a:spcBef>
                <a:spcPts val="200"/>
              </a:spcBef>
              <a:buFont typeface="Wingdings 3" pitchFamily="18" charset="2"/>
              <a:buNone/>
            </a:pPr>
            <a:endParaRPr lang="en-US" altLang="en-US" sz="2400" dirty="0">
              <a:solidFill>
                <a:schemeClr val="tx1"/>
              </a:solidFill>
              <a:latin typeface="Arial" panose="020B0604020202020204" pitchFamily="34" charset="0"/>
              <a:cs typeface="Arial" panose="020B0604020202020204" pitchFamily="34" charset="0"/>
            </a:endParaRPr>
          </a:p>
          <a:p>
            <a:pPr eaLnBrk="1" hangingPunct="1">
              <a:spcBef>
                <a:spcPts val="200"/>
              </a:spcBef>
              <a:buFont typeface="Wingdings 3" pitchFamily="18" charset="2"/>
              <a:buNone/>
            </a:pPr>
            <a:endParaRPr lang="en-US" altLang="en-US" sz="2200" dirty="0">
              <a:solidFill>
                <a:schemeClr val="tx1"/>
              </a:solidFill>
              <a:latin typeface="Tahoma" pitchFamily="34" charset="0"/>
              <a:cs typeface="Tahoma" pitchFamily="34" charset="0"/>
            </a:endParaRPr>
          </a:p>
        </p:txBody>
      </p:sp>
      <p:sp>
        <p:nvSpPr>
          <p:cNvPr id="38916" name="TextBox 1"/>
          <p:cNvSpPr txBox="1">
            <a:spLocks noChangeArrowheads="1"/>
          </p:cNvSpPr>
          <p:nvPr/>
        </p:nvSpPr>
        <p:spPr bwMode="auto">
          <a:xfrm>
            <a:off x="0" y="1219200"/>
            <a:ext cx="9144000" cy="1200329"/>
          </a:xfrm>
          <a:prstGeom prst="rect">
            <a:avLst/>
          </a:prstGeom>
          <a:noFill/>
          <a:ln w="9525">
            <a:noFill/>
            <a:miter lim="800000"/>
            <a:headEnd/>
            <a:tailEnd/>
          </a:ln>
        </p:spPr>
        <p:txBody>
          <a:bodyPr wrap="square">
            <a:spAutoFit/>
          </a:bodyPr>
          <a:lstStyle/>
          <a:p>
            <a:pPr algn="ctr" eaLnBrk="1" hangingPunct="1"/>
            <a:r>
              <a:rPr lang="en-US" altLang="en-US" sz="3600" b="1" dirty="0">
                <a:solidFill>
                  <a:schemeClr val="tx1"/>
                </a:solidFill>
                <a:latin typeface="Arial" panose="020B0604020202020204" pitchFamily="34" charset="0"/>
                <a:cs typeface="Arial" panose="020B0604020202020204" pitchFamily="34" charset="0"/>
              </a:rPr>
              <a:t>Contact the US Coast Guard </a:t>
            </a:r>
          </a:p>
          <a:p>
            <a:pPr algn="ctr" eaLnBrk="1" hangingPunct="1"/>
            <a:r>
              <a:rPr lang="en-US" altLang="en-US" sz="3600" b="1" dirty="0">
                <a:solidFill>
                  <a:schemeClr val="tx1"/>
                </a:solidFill>
                <a:latin typeface="Arial" panose="020B0604020202020204" pitchFamily="34" charset="0"/>
                <a:cs typeface="Arial" panose="020B0604020202020204" pitchFamily="34" charset="0"/>
              </a:rPr>
              <a:t>CG-BSX-23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0"/>
          <p:cNvSpPr txBox="1">
            <a:spLocks noChangeArrowheads="1"/>
          </p:cNvSpPr>
          <p:nvPr/>
        </p:nvSpPr>
        <p:spPr bwMode="auto">
          <a:xfrm>
            <a:off x="976313" y="3814763"/>
            <a:ext cx="6873875" cy="457200"/>
          </a:xfrm>
          <a:prstGeom prst="rect">
            <a:avLst/>
          </a:prstGeom>
          <a:noFill/>
          <a:ln w="9525">
            <a:noFill/>
            <a:miter lim="800000"/>
            <a:headEnd/>
            <a:tailEnd/>
          </a:ln>
        </p:spPr>
        <p:txBody>
          <a:bodyPr>
            <a:spAutoFit/>
          </a:bodyPr>
          <a:lstStyle/>
          <a:p>
            <a:pPr eaLnBrk="1" hangingPunct="1"/>
            <a:endParaRPr lang="en-US" altLang="en-US" sz="2400" dirty="0"/>
          </a:p>
        </p:txBody>
      </p:sp>
      <p:sp>
        <p:nvSpPr>
          <p:cNvPr id="6" name="Text Box 11"/>
          <p:cNvSpPr txBox="1">
            <a:spLocks noChangeArrowheads="1"/>
          </p:cNvSpPr>
          <p:nvPr/>
        </p:nvSpPr>
        <p:spPr bwMode="auto">
          <a:xfrm>
            <a:off x="201168" y="1981200"/>
            <a:ext cx="8743950" cy="4382738"/>
          </a:xfrm>
          <a:prstGeom prst="rect">
            <a:avLst/>
          </a:prstGeom>
          <a:noFill/>
          <a:ln w="9525">
            <a:noFill/>
            <a:miter lim="800000"/>
            <a:headEnd/>
            <a:tailEnd/>
          </a:ln>
        </p:spPr>
        <p:txBody>
          <a:bodyPr wrap="square">
            <a:spAutoFit/>
          </a:bodyPr>
          <a:lstStyle/>
          <a:p>
            <a:pPr eaLnBrk="1" hangingPunct="1">
              <a:spcBef>
                <a:spcPct val="20000"/>
              </a:spcBef>
            </a:pPr>
            <a:r>
              <a:rPr lang="en-US" altLang="en-US" sz="2200" b="1" dirty="0">
                <a:solidFill>
                  <a:schemeClr val="tx1"/>
                </a:solidFill>
                <a:latin typeface="Arial" charset="0"/>
              </a:rPr>
              <a:t>History:</a:t>
            </a:r>
          </a:p>
          <a:p>
            <a:pPr marL="742950" lvl="1" indent="-285750" eaLnBrk="1" hangingPunct="1">
              <a:spcBef>
                <a:spcPct val="2000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Prior to Nov. 1,1972 there were no requirements for a HIN to be assigned to recreational boats.  Manufacturers used mostly serial numbers that were unique to that manufacturer, but had no prescribed format beyond that specific manufacturer.</a:t>
            </a:r>
          </a:p>
          <a:p>
            <a:pPr marL="742950" lvl="1" indent="-285750" eaLnBrk="1" hangingPunct="1">
              <a:spcBef>
                <a:spcPct val="2000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Nov. 1,1972 The U.S. Coast Guard required all manufacturers to affix a 12 character HIN on all domestic and imported recreational boats per </a:t>
            </a:r>
            <a:r>
              <a:rPr lang="en-US" altLang="en-US" sz="1600" dirty="0">
                <a:solidFill>
                  <a:schemeClr val="tx1"/>
                </a:solidFill>
                <a:latin typeface="Arial" panose="020B0604020202020204" pitchFamily="34" charset="0"/>
                <a:cs typeface="Arial" panose="020B0604020202020204" pitchFamily="34" charset="0"/>
                <a:hlinkClick r:id="rId3"/>
              </a:rPr>
              <a:t>33 CFR §181 </a:t>
            </a:r>
            <a:endParaRPr lang="en-US" altLang="en-US" sz="1600" dirty="0">
              <a:solidFill>
                <a:schemeClr val="tx1"/>
              </a:solidFill>
              <a:latin typeface="Arial" panose="020B0604020202020204" pitchFamily="34" charset="0"/>
              <a:cs typeface="Arial" panose="020B0604020202020204" pitchFamily="34" charset="0"/>
            </a:endParaRPr>
          </a:p>
          <a:p>
            <a:pPr marL="742950" lvl="1" indent="-285750" eaLnBrk="1" hangingPunct="1">
              <a:spcBef>
                <a:spcPct val="20000"/>
              </a:spcBef>
              <a:buFont typeface="Arial" charset="0"/>
              <a:buChar char="•"/>
            </a:pPr>
            <a:endParaRPr lang="en-US" altLang="en-US" sz="1600" dirty="0">
              <a:solidFill>
                <a:schemeClr val="tx1"/>
              </a:solidFill>
              <a:latin typeface="Arial" panose="020B0604020202020204" pitchFamily="34" charset="0"/>
              <a:cs typeface="Arial" panose="020B0604020202020204" pitchFamily="34" charset="0"/>
            </a:endParaRPr>
          </a:p>
          <a:p>
            <a:pPr eaLnBrk="1" hangingPunct="1">
              <a:spcBef>
                <a:spcPct val="20000"/>
              </a:spcBef>
            </a:pPr>
            <a:r>
              <a:rPr lang="en-US" altLang="en-US" sz="2200" b="1" dirty="0">
                <a:solidFill>
                  <a:schemeClr val="tx1"/>
                </a:solidFill>
                <a:latin typeface="Arial" panose="020B0604020202020204" pitchFamily="34" charset="0"/>
                <a:cs typeface="Arial" panose="020B0604020202020204" pitchFamily="34" charset="0"/>
              </a:rPr>
              <a:t>Purpose/Use:	</a:t>
            </a:r>
          </a:p>
          <a:p>
            <a:pPr marL="742950" lvl="1" indent="-285750" eaLnBrk="1" hangingPunct="1">
              <a:spcBef>
                <a:spcPct val="2000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The HIN is the primary means for identifying boats that are subject to recalls</a:t>
            </a:r>
          </a:p>
          <a:p>
            <a:pPr marL="742950" lvl="1" indent="-285750" eaLnBrk="1" hangingPunct="1">
              <a:spcBef>
                <a:spcPct val="2000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Used by states for registration and titling</a:t>
            </a:r>
          </a:p>
          <a:p>
            <a:pPr marL="742950" lvl="1" indent="-285750" eaLnBrk="1" hangingPunct="1">
              <a:spcBef>
                <a:spcPct val="2000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Used by USCG for documentation</a:t>
            </a:r>
          </a:p>
          <a:p>
            <a:pPr marL="742950" lvl="1" indent="-285750" eaLnBrk="1" hangingPunct="1">
              <a:spcBef>
                <a:spcPct val="2000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Used by law enforcement to identify and recover stolen vessels</a:t>
            </a:r>
          </a:p>
          <a:p>
            <a:pPr marL="742950" lvl="1" indent="-285750" eaLnBrk="1" hangingPunct="1">
              <a:spcBef>
                <a:spcPct val="2000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Used by the Dept. of Homeland Security for a host of national security reasons	</a:t>
            </a:r>
          </a:p>
          <a:p>
            <a:pPr marL="742950" lvl="1" indent="-285750" eaLnBrk="1" hangingPunct="1">
              <a:spcBef>
                <a:spcPct val="20000"/>
              </a:spcBef>
              <a:buFont typeface="Arial" charset="0"/>
              <a:buChar char="•"/>
            </a:pPr>
            <a:endParaRPr lang="en-US" altLang="en-US" sz="1600" dirty="0">
              <a:solidFill>
                <a:schemeClr val="tx1"/>
              </a:solidFill>
              <a:latin typeface="Arial" panose="020B0604020202020204" pitchFamily="34" charset="0"/>
              <a:cs typeface="Arial" panose="020B0604020202020204" pitchFamily="34" charset="0"/>
            </a:endParaRPr>
          </a:p>
          <a:p>
            <a:pPr marL="171450" indent="-171450" eaLnBrk="1" hangingPunct="1">
              <a:spcBef>
                <a:spcPct val="20000"/>
              </a:spcBef>
              <a:buFont typeface="Arial" charset="0"/>
              <a:buChar char="•"/>
            </a:pPr>
            <a:endParaRPr lang="en-US" altLang="en-US" sz="800" dirty="0">
              <a:latin typeface="Tahoma" pitchFamily="34" charset="0"/>
              <a:cs typeface="Tahoma" pitchFamily="34" charset="0"/>
            </a:endParaRPr>
          </a:p>
        </p:txBody>
      </p:sp>
      <p:sp>
        <p:nvSpPr>
          <p:cNvPr id="7" name="Rectangle 2"/>
          <p:cNvSpPr txBox="1">
            <a:spLocks noChangeArrowheads="1"/>
          </p:cNvSpPr>
          <p:nvPr/>
        </p:nvSpPr>
        <p:spPr bwMode="auto">
          <a:xfrm>
            <a:off x="0" y="1219200"/>
            <a:ext cx="9144000"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The Hull Identification Number (HIN)</a:t>
            </a:r>
          </a:p>
        </p:txBody>
      </p:sp>
    </p:spTree>
    <p:extLst>
      <p:ext uri="{BB962C8B-B14F-4D97-AF65-F5344CB8AC3E}">
        <p14:creationId xmlns:p14="http://schemas.microsoft.com/office/powerpoint/2010/main" val="1353660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01168" y="1981200"/>
            <a:ext cx="8741664" cy="4524316"/>
          </a:xfrm>
          <a:prstGeom prst="rect">
            <a:avLst/>
          </a:prstGeom>
          <a:noFill/>
          <a:ln w="9525">
            <a:noFill/>
            <a:miter lim="800000"/>
            <a:headEnd/>
            <a:tailEnd/>
          </a:ln>
          <a:effectLst/>
        </p:spPr>
        <p:txBody>
          <a:bodyPr wrap="square">
            <a:spAutoFit/>
          </a:bodyPr>
          <a:lstStyle/>
          <a:p>
            <a:pPr eaLnBrk="1" hangingPunct="1">
              <a:spcBef>
                <a:spcPct val="50000"/>
              </a:spcBef>
            </a:pPr>
            <a:r>
              <a:rPr lang="en-US" altLang="en-US" sz="2200" b="1" dirty="0">
                <a:solidFill>
                  <a:schemeClr val="tx1"/>
                </a:solidFill>
                <a:latin typeface="Arial" charset="0"/>
                <a:hlinkClick r:id="rId3"/>
              </a:rPr>
              <a:t>§181.23</a:t>
            </a:r>
            <a:r>
              <a:rPr lang="en-US" altLang="en-US" sz="2200" b="1" dirty="0">
                <a:solidFill>
                  <a:schemeClr val="tx1"/>
                </a:solidFill>
                <a:latin typeface="Arial" charset="0"/>
              </a:rPr>
              <a:t> Hull identification number required</a:t>
            </a:r>
          </a:p>
          <a:p>
            <a:pPr marL="742950" lvl="1" indent="-285750" eaLnBrk="1" hangingPunct="1">
              <a:spcBef>
                <a:spcPct val="50000"/>
              </a:spcBef>
              <a:buFont typeface="Wingdings" charset="2"/>
              <a:buChar char="§"/>
            </a:pPr>
            <a:r>
              <a:rPr lang="en-US" altLang="en-US" sz="1600" dirty="0">
                <a:solidFill>
                  <a:schemeClr val="tx1"/>
                </a:solidFill>
                <a:latin typeface="Arial" charset="0"/>
              </a:rPr>
              <a:t>A manufacturer must identify each boat produced or imported with a primary and duplicate hull identification number permanently affixed in accordance with </a:t>
            </a:r>
            <a:r>
              <a:rPr lang="en-US" altLang="en-US" sz="1600" dirty="0">
                <a:solidFill>
                  <a:schemeClr val="tx1"/>
                </a:solidFill>
                <a:latin typeface="Arial" charset="0"/>
                <a:hlinkClick r:id="rId4"/>
              </a:rPr>
              <a:t>§181.29</a:t>
            </a:r>
            <a:r>
              <a:rPr lang="en-US" altLang="en-US" sz="1600" dirty="0">
                <a:solidFill>
                  <a:schemeClr val="tx1"/>
                </a:solidFill>
                <a:latin typeface="Arial" charset="0"/>
              </a:rPr>
              <a:t>.</a:t>
            </a:r>
          </a:p>
          <a:p>
            <a:pPr marL="742950" lvl="1" indent="-285750" eaLnBrk="1" hangingPunct="1">
              <a:spcBef>
                <a:spcPct val="50000"/>
              </a:spcBef>
              <a:buFont typeface="Wingdings" charset="2"/>
              <a:buChar char="§"/>
            </a:pPr>
            <a:r>
              <a:rPr lang="en-US" altLang="en-US" sz="1600" dirty="0">
                <a:solidFill>
                  <a:schemeClr val="tx1"/>
                </a:solidFill>
                <a:latin typeface="Arial" charset="0"/>
              </a:rPr>
              <a:t>A person who builds or imports a boat for his or her own use and not for the purposes of sale must obtain the required hull identification number in accordance with the requirements of the issuing authority listed in </a:t>
            </a:r>
            <a:r>
              <a:rPr lang="en-US" altLang="en-US" sz="1600" dirty="0">
                <a:solidFill>
                  <a:schemeClr val="tx1"/>
                </a:solidFill>
                <a:latin typeface="Arial" charset="0"/>
                <a:hlinkClick r:id="rId5"/>
              </a:rPr>
              <a:t>33 CFR part 173, Appendix A </a:t>
            </a:r>
            <a:r>
              <a:rPr lang="en-US" altLang="en-US" sz="1600" dirty="0">
                <a:solidFill>
                  <a:schemeClr val="tx1"/>
                </a:solidFill>
                <a:latin typeface="Arial" charset="0"/>
              </a:rPr>
              <a:t>for that boat’s state of principal operation and permanently affix the HIN to the boat in accordance with </a:t>
            </a:r>
            <a:r>
              <a:rPr lang="en-US" altLang="en-US" sz="1600" dirty="0">
                <a:solidFill>
                  <a:schemeClr val="tx1"/>
                </a:solidFill>
                <a:latin typeface="Arial" charset="0"/>
                <a:hlinkClick r:id="rId4"/>
              </a:rPr>
              <a:t>§181.29 </a:t>
            </a:r>
            <a:r>
              <a:rPr lang="en-US" altLang="en-US" sz="1600" dirty="0">
                <a:solidFill>
                  <a:schemeClr val="tx1"/>
                </a:solidFill>
                <a:latin typeface="Arial" charset="0"/>
              </a:rPr>
              <a:t>of this subpart.</a:t>
            </a:r>
          </a:p>
          <a:p>
            <a:pPr marL="742950" lvl="1" indent="-285750" eaLnBrk="1" hangingPunct="1">
              <a:spcBef>
                <a:spcPct val="50000"/>
              </a:spcBef>
              <a:buFont typeface="Wingdings" charset="2"/>
              <a:buChar char="§"/>
            </a:pPr>
            <a:r>
              <a:rPr lang="en-US" altLang="en-US" sz="1600" dirty="0">
                <a:solidFill>
                  <a:schemeClr val="tx1"/>
                </a:solidFill>
                <a:latin typeface="Arial" charset="0"/>
              </a:rPr>
              <a:t>No person may assign the same HIN to more than one boat.</a:t>
            </a:r>
          </a:p>
          <a:p>
            <a:pPr eaLnBrk="1" hangingPunct="1">
              <a:spcBef>
                <a:spcPct val="50000"/>
              </a:spcBef>
            </a:pPr>
            <a:r>
              <a:rPr lang="en-US" altLang="en-US" sz="2200" b="1" dirty="0">
                <a:solidFill>
                  <a:schemeClr val="tx1"/>
                </a:solidFill>
                <a:latin typeface="Arial" charset="0"/>
                <a:hlinkClick r:id="rId6"/>
              </a:rPr>
              <a:t>§181.27</a:t>
            </a:r>
            <a:r>
              <a:rPr lang="en-US" altLang="en-US" sz="2200" b="1" dirty="0">
                <a:solidFill>
                  <a:schemeClr val="tx1"/>
                </a:solidFill>
                <a:latin typeface="Arial" charset="0"/>
              </a:rPr>
              <a:t> Information displayed near HIN:</a:t>
            </a:r>
            <a:endParaRPr lang="en-US" altLang="en-US" sz="1600" b="1" dirty="0">
              <a:solidFill>
                <a:schemeClr val="tx1"/>
              </a:solidFill>
              <a:latin typeface="Arial" charset="0"/>
            </a:endParaRPr>
          </a:p>
          <a:p>
            <a:pPr marL="742950" lvl="1" indent="-285750" eaLnBrk="1" hangingPunct="1">
              <a:spcBef>
                <a:spcPct val="50000"/>
              </a:spcBef>
              <a:buFont typeface="Wingdings" charset="2"/>
              <a:buChar char="§"/>
            </a:pPr>
            <a:r>
              <a:rPr lang="en-US" altLang="en-US" sz="1600" dirty="0">
                <a:solidFill>
                  <a:schemeClr val="tx1"/>
                </a:solidFill>
                <a:latin typeface="Arial" charset="0"/>
              </a:rPr>
              <a:t>With the exception of the characters “US-”, which constitute the country of origin code for the United States, if information is displayed within 2 inches of the HIN, that information must be separated from the HIN by means of borders or must be on a separate label so that it will not be interpreted as part of the HIN</a:t>
            </a:r>
          </a:p>
        </p:txBody>
      </p:sp>
      <p:sp>
        <p:nvSpPr>
          <p:cNvPr id="5" name="Text Box 4"/>
          <p:cNvSpPr txBox="1">
            <a:spLocks noChangeArrowheads="1"/>
          </p:cNvSpPr>
          <p:nvPr/>
        </p:nvSpPr>
        <p:spPr bwMode="auto">
          <a:xfrm>
            <a:off x="0" y="1219200"/>
            <a:ext cx="9144000" cy="685800"/>
          </a:xfrm>
          <a:prstGeom prst="rect">
            <a:avLst/>
          </a:prstGeom>
          <a:noFill/>
          <a:ln w="9525">
            <a:noFill/>
            <a:miter lim="800000"/>
            <a:headEnd/>
            <a:tailEnd/>
          </a:ln>
          <a:effectLst/>
        </p:spPr>
        <p:txBody>
          <a:bodyPr wrap="square">
            <a:spAutoFit/>
          </a:bodyPr>
          <a:lstStyle/>
          <a:p>
            <a:pPr algn="ctr" eaLnBrk="1" hangingPunct="1">
              <a:spcBef>
                <a:spcPct val="50000"/>
              </a:spcBef>
            </a:pPr>
            <a:r>
              <a:rPr lang="en-US" altLang="en-US" sz="3600" b="1" dirty="0">
                <a:solidFill>
                  <a:schemeClr val="tx1"/>
                </a:solidFill>
                <a:latin typeface="Arial" charset="0"/>
              </a:rPr>
              <a:t>33 CFR Part 181…</a:t>
            </a:r>
            <a:r>
              <a:rPr lang="en-US" altLang="en-US" sz="2400" b="1" dirty="0">
                <a:solidFill>
                  <a:schemeClr val="tx1"/>
                </a:solidFill>
                <a:latin typeface="Arial" charset="0"/>
              </a:rPr>
              <a:t>(Recreational Vessels Only)</a:t>
            </a:r>
          </a:p>
        </p:txBody>
      </p:sp>
    </p:spTree>
    <p:extLst>
      <p:ext uri="{BB962C8B-B14F-4D97-AF65-F5344CB8AC3E}">
        <p14:creationId xmlns:p14="http://schemas.microsoft.com/office/powerpoint/2010/main" val="121384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01168" y="1981200"/>
            <a:ext cx="8741664" cy="4057521"/>
          </a:xfrm>
          <a:prstGeom prst="rect">
            <a:avLst/>
          </a:prstGeom>
          <a:noFill/>
          <a:ln w="9525">
            <a:noFill/>
            <a:miter lim="800000"/>
            <a:headEnd/>
            <a:tailEnd/>
          </a:ln>
          <a:effectLst/>
        </p:spPr>
        <p:txBody>
          <a:bodyPr wrap="square">
            <a:spAutoFit/>
          </a:bodyPr>
          <a:lstStyle/>
          <a:p>
            <a:pPr eaLnBrk="1" hangingPunct="1">
              <a:spcBef>
                <a:spcPct val="50000"/>
              </a:spcBef>
            </a:pPr>
            <a:r>
              <a:rPr lang="en-US" altLang="en-US" sz="2200" b="1" dirty="0">
                <a:solidFill>
                  <a:schemeClr val="tx1"/>
                </a:solidFill>
                <a:latin typeface="Arial" charset="0"/>
                <a:hlinkClick r:id="rId2"/>
              </a:rPr>
              <a:t>§181.29</a:t>
            </a:r>
            <a:r>
              <a:rPr lang="en-US" altLang="en-US" sz="2200" b="1" dirty="0">
                <a:solidFill>
                  <a:schemeClr val="tx1"/>
                </a:solidFill>
                <a:latin typeface="Arial" charset="0"/>
              </a:rPr>
              <a:t> Hull Identification Number Display</a:t>
            </a:r>
          </a:p>
          <a:p>
            <a:pPr marL="285750" indent="-285750" eaLnBrk="1" hangingPunct="1">
              <a:spcBef>
                <a:spcPct val="50000"/>
              </a:spcBef>
              <a:buFont typeface="Wingdings" charset="2"/>
              <a:buChar char="Ø"/>
            </a:pPr>
            <a:r>
              <a:rPr lang="en-US" altLang="en-US" sz="1800" b="1" dirty="0">
                <a:solidFill>
                  <a:schemeClr val="tx1"/>
                </a:solidFill>
                <a:latin typeface="Arial" charset="0"/>
              </a:rPr>
              <a:t>Two identical HINs are required to be displayed on each boat hull</a:t>
            </a:r>
          </a:p>
          <a:p>
            <a:pPr marL="800100" lvl="1" indent="-342900" eaLnBrk="1" hangingPunct="1">
              <a:spcBef>
                <a:spcPts val="360"/>
              </a:spcBef>
              <a:buFont typeface="Wingdings" charset="2"/>
              <a:buChar char="§"/>
            </a:pPr>
            <a:r>
              <a:rPr lang="en-US" altLang="en-US" sz="1600" dirty="0">
                <a:solidFill>
                  <a:schemeClr val="tx1"/>
                </a:solidFill>
                <a:latin typeface="Arial" charset="0"/>
              </a:rPr>
              <a:t>The primary HIN must be affixed in accordance with </a:t>
            </a:r>
            <a:r>
              <a:rPr lang="en-US" altLang="en-US" sz="1600" dirty="0">
                <a:solidFill>
                  <a:schemeClr val="tx1"/>
                </a:solidFill>
                <a:latin typeface="Arial" charset="0"/>
                <a:hlinkClick r:id="rId2"/>
              </a:rPr>
              <a:t>§181.29(a)</a:t>
            </a:r>
            <a:endParaRPr lang="en-US" altLang="en-US" sz="1600" dirty="0">
              <a:solidFill>
                <a:schemeClr val="tx1"/>
              </a:solidFill>
              <a:latin typeface="Arial" charset="0"/>
            </a:endParaRPr>
          </a:p>
          <a:p>
            <a:pPr marL="800100" lvl="1" indent="-342900" eaLnBrk="1" hangingPunct="1">
              <a:spcBef>
                <a:spcPts val="360"/>
              </a:spcBef>
              <a:buFont typeface="Wingdings" charset="2"/>
              <a:buChar char="§"/>
            </a:pPr>
            <a:r>
              <a:rPr lang="en-US" altLang="en-US" sz="1600" dirty="0">
                <a:solidFill>
                  <a:schemeClr val="tx1"/>
                </a:solidFill>
                <a:latin typeface="Arial" charset="0"/>
              </a:rPr>
              <a:t>The duplicate HIN must be affixed in an unexposed location on the interior of the boat or beneath a fitting or item of hardware</a:t>
            </a:r>
          </a:p>
          <a:p>
            <a:pPr marL="1257300" lvl="2" indent="-342900" eaLnBrk="1" hangingPunct="1">
              <a:spcBef>
                <a:spcPts val="360"/>
              </a:spcBef>
              <a:buFont typeface="Wingdings" charset="2"/>
              <a:buChar char="§"/>
            </a:pPr>
            <a:r>
              <a:rPr lang="en-US" altLang="en-US" sz="1600" dirty="0">
                <a:solidFill>
                  <a:schemeClr val="tx1"/>
                </a:solidFill>
                <a:latin typeface="Arial" charset="0"/>
              </a:rPr>
              <a:t>This duplicate HIN has been required since the 1984 regulatory update to HIN formats and may be used to replicate the primary HIN in the case that the primary HIN is missing. Email </a:t>
            </a:r>
            <a:r>
              <a:rPr lang="en-US" altLang="en-US" sz="1600" dirty="0">
                <a:solidFill>
                  <a:schemeClr val="tx1"/>
                </a:solidFill>
                <a:latin typeface="Arial" charset="0"/>
                <a:hlinkClick r:id="rId3"/>
              </a:rPr>
              <a:t>HINIssue@uscg.mil</a:t>
            </a:r>
            <a:r>
              <a:rPr lang="en-US" altLang="en-US" sz="1600" dirty="0">
                <a:solidFill>
                  <a:schemeClr val="tx1"/>
                </a:solidFill>
                <a:latin typeface="Arial" charset="0"/>
              </a:rPr>
              <a:t> for more information.</a:t>
            </a:r>
          </a:p>
          <a:p>
            <a:pPr marL="342900" indent="-342900" eaLnBrk="1" hangingPunct="1">
              <a:spcBef>
                <a:spcPts val="360"/>
              </a:spcBef>
              <a:buFont typeface="Wingdings" charset="2"/>
              <a:buChar char="Ø"/>
            </a:pPr>
            <a:r>
              <a:rPr lang="en-US" sz="1600" dirty="0">
                <a:solidFill>
                  <a:schemeClr val="tx1"/>
                </a:solidFill>
                <a:latin typeface="Arial" charset="0"/>
                <a:ea typeface="Arial" charset="0"/>
              </a:rPr>
              <a:t>Each HIN must be carved, burned, stamped, embossed, molded, bonded or otherwise permanently affixed to the hull so that alteration, removal, or replacement would be obvious. If the number is on a separate plate, the plate must be fastened in such a manner that its removal would cause some scarring of or damage to the surrounding hull area.</a:t>
            </a:r>
          </a:p>
          <a:p>
            <a:pPr marL="342900" indent="-342900" eaLnBrk="1" hangingPunct="1">
              <a:spcBef>
                <a:spcPts val="360"/>
              </a:spcBef>
              <a:buFont typeface="Wingdings" charset="2"/>
              <a:buChar char="Ø"/>
            </a:pPr>
            <a:r>
              <a:rPr lang="en-US" sz="1600" dirty="0">
                <a:solidFill>
                  <a:schemeClr val="tx1"/>
                </a:solidFill>
                <a:latin typeface="Arial" charset="0"/>
                <a:ea typeface="Arial" charset="0"/>
              </a:rPr>
              <a:t>A HIN must not be attached to parts of the boat that are removable and the characters must be no less than one-fourth of an inch high</a:t>
            </a:r>
          </a:p>
        </p:txBody>
      </p:sp>
      <p:sp>
        <p:nvSpPr>
          <p:cNvPr id="3" name="Text Box 4"/>
          <p:cNvSpPr txBox="1">
            <a:spLocks noChangeArrowheads="1"/>
          </p:cNvSpPr>
          <p:nvPr/>
        </p:nvSpPr>
        <p:spPr bwMode="auto">
          <a:xfrm>
            <a:off x="0" y="1219200"/>
            <a:ext cx="9144000" cy="685800"/>
          </a:xfrm>
          <a:prstGeom prst="rect">
            <a:avLst/>
          </a:prstGeom>
          <a:noFill/>
          <a:ln w="9525">
            <a:noFill/>
            <a:miter lim="800000"/>
            <a:headEnd/>
            <a:tailEnd/>
          </a:ln>
          <a:effectLst/>
        </p:spPr>
        <p:txBody>
          <a:bodyPr wrap="square">
            <a:spAutoFit/>
          </a:bodyPr>
          <a:lstStyle/>
          <a:p>
            <a:pPr algn="ctr" eaLnBrk="1" hangingPunct="1">
              <a:spcBef>
                <a:spcPct val="50000"/>
              </a:spcBef>
            </a:pPr>
            <a:r>
              <a:rPr lang="en-US" altLang="en-US" sz="3600" b="1" dirty="0">
                <a:solidFill>
                  <a:schemeClr val="tx1"/>
                </a:solidFill>
                <a:latin typeface="Arial" charset="0"/>
              </a:rPr>
              <a:t>33 CFR Part 181…</a:t>
            </a:r>
            <a:r>
              <a:rPr lang="en-US" altLang="en-US" sz="2400" b="1" dirty="0">
                <a:solidFill>
                  <a:schemeClr val="tx1"/>
                </a:solidFill>
                <a:latin typeface="Arial" charset="0"/>
              </a:rPr>
              <a:t>(Recreational Vessels Only)</a:t>
            </a:r>
          </a:p>
        </p:txBody>
      </p:sp>
    </p:spTree>
    <p:extLst>
      <p:ext uri="{BB962C8B-B14F-4D97-AF65-F5344CB8AC3E}">
        <p14:creationId xmlns:p14="http://schemas.microsoft.com/office/powerpoint/2010/main" val="319475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1"/>
          <p:cNvSpPr>
            <a:spLocks noChangeArrowheads="1"/>
          </p:cNvSpPr>
          <p:nvPr/>
        </p:nvSpPr>
        <p:spPr bwMode="auto">
          <a:xfrm>
            <a:off x="201168" y="1981200"/>
            <a:ext cx="8741664" cy="3993401"/>
          </a:xfrm>
          <a:prstGeom prst="rect">
            <a:avLst/>
          </a:prstGeom>
          <a:noFill/>
          <a:ln w="9525">
            <a:noFill/>
            <a:miter lim="800000"/>
            <a:headEnd/>
            <a:tailEnd/>
          </a:ln>
        </p:spPr>
        <p:txBody>
          <a:bodyPr wrap="square">
            <a:spAutoFit/>
          </a:bodyPr>
          <a:lstStyle/>
          <a:p>
            <a:pPr marL="342900" indent="-342900" eaLnBrk="1" hangingPunct="1">
              <a:spcBef>
                <a:spcPct val="50000"/>
              </a:spcBef>
              <a:buFont typeface="Wingdings" charset="2"/>
              <a:buChar char="Ø"/>
            </a:pPr>
            <a:r>
              <a:rPr lang="en-US" altLang="en-US" sz="2200" b="1" dirty="0">
                <a:solidFill>
                  <a:schemeClr val="tx1"/>
                </a:solidFill>
                <a:latin typeface="Arial" charset="0"/>
              </a:rPr>
              <a:t>Since November 1, 1972  there have been three HIN formats:</a:t>
            </a:r>
          </a:p>
          <a:p>
            <a:pPr marL="914400" lvl="1" indent="-457200" eaLnBrk="1" hangingPunct="1">
              <a:spcBef>
                <a:spcPct val="50000"/>
              </a:spcBef>
              <a:buFont typeface="Wingdings" charset="2"/>
              <a:buChar char="§"/>
            </a:pPr>
            <a:r>
              <a:rPr lang="en-US" altLang="en-US" sz="1600" dirty="0">
                <a:solidFill>
                  <a:schemeClr val="tx1"/>
                </a:solidFill>
                <a:latin typeface="Arial" charset="0"/>
              </a:rPr>
              <a:t>Straight Year Format (Used November 1, 1972</a:t>
            </a:r>
            <a:r>
              <a:rPr lang="mr-IN" altLang="en-US" sz="1600" dirty="0">
                <a:solidFill>
                  <a:schemeClr val="tx1"/>
                </a:solidFill>
                <a:latin typeface="Arial" charset="0"/>
              </a:rPr>
              <a:t>–</a:t>
            </a:r>
            <a:r>
              <a:rPr lang="en-US" altLang="en-US" sz="1600" dirty="0">
                <a:solidFill>
                  <a:schemeClr val="tx1"/>
                </a:solidFill>
                <a:latin typeface="Arial" charset="0"/>
              </a:rPr>
              <a:t> July 31, 1984)</a:t>
            </a:r>
          </a:p>
          <a:p>
            <a:pPr marL="914400" lvl="1" indent="-457200" eaLnBrk="1" hangingPunct="1">
              <a:spcBef>
                <a:spcPct val="50000"/>
              </a:spcBef>
              <a:buFont typeface="Wingdings" charset="2"/>
              <a:buChar char="§"/>
            </a:pPr>
            <a:r>
              <a:rPr lang="en-US" altLang="en-US" sz="1600" dirty="0">
                <a:solidFill>
                  <a:schemeClr val="tx1"/>
                </a:solidFill>
                <a:latin typeface="Arial" charset="0"/>
              </a:rPr>
              <a:t>Model Year Format (Used November 1, 1972</a:t>
            </a:r>
            <a:r>
              <a:rPr lang="mr-IN" altLang="en-US" sz="1600" dirty="0">
                <a:solidFill>
                  <a:schemeClr val="tx1"/>
                </a:solidFill>
                <a:latin typeface="Arial" charset="0"/>
              </a:rPr>
              <a:t>–</a:t>
            </a:r>
            <a:r>
              <a:rPr lang="en-US" altLang="en-US" sz="1600" dirty="0">
                <a:solidFill>
                  <a:schemeClr val="tx1"/>
                </a:solidFill>
                <a:latin typeface="Arial" charset="0"/>
              </a:rPr>
              <a:t> July 31, 1984)</a:t>
            </a:r>
          </a:p>
          <a:p>
            <a:pPr marL="914400" lvl="1" indent="-457200" eaLnBrk="1" hangingPunct="1">
              <a:spcBef>
                <a:spcPct val="50000"/>
              </a:spcBef>
              <a:buFont typeface="Wingdings" charset="2"/>
              <a:buChar char="§"/>
            </a:pPr>
            <a:r>
              <a:rPr lang="en-US" altLang="en-US" sz="1600" dirty="0">
                <a:solidFill>
                  <a:schemeClr val="tx1"/>
                </a:solidFill>
                <a:latin typeface="Arial" charset="0"/>
              </a:rPr>
              <a:t>Current Format (Used exclusively August 1, 1984 to present)</a:t>
            </a:r>
          </a:p>
          <a:p>
            <a:pPr marL="457200" indent="-457200" eaLnBrk="1" hangingPunct="1">
              <a:spcBef>
                <a:spcPct val="50000"/>
              </a:spcBef>
              <a:buFontTx/>
              <a:buAutoNum type="arabicPeriod"/>
            </a:pPr>
            <a:endParaRPr lang="en-US" altLang="en-US" sz="1100" dirty="0">
              <a:solidFill>
                <a:schemeClr val="tx1"/>
              </a:solidFill>
              <a:latin typeface="Arial" charset="0"/>
            </a:endParaRPr>
          </a:p>
          <a:p>
            <a:pPr marL="342900" indent="-342900" eaLnBrk="1" hangingPunct="1">
              <a:spcBef>
                <a:spcPct val="50000"/>
              </a:spcBef>
              <a:buFont typeface="Wingdings" charset="2"/>
              <a:buChar char="Ø"/>
            </a:pPr>
            <a:r>
              <a:rPr lang="en-US" altLang="en-US" sz="2200" b="1" dirty="0">
                <a:solidFill>
                  <a:schemeClr val="tx1"/>
                </a:solidFill>
                <a:latin typeface="Arial" charset="0"/>
              </a:rPr>
              <a:t>Each format consisted of the same three components in the order below: </a:t>
            </a:r>
          </a:p>
          <a:p>
            <a:pPr marL="800100" lvl="1" indent="-342900" eaLnBrk="1" hangingPunct="1">
              <a:spcBef>
                <a:spcPct val="50000"/>
              </a:spcBef>
              <a:buFont typeface="Wingdings" charset="2"/>
              <a:buChar char="§"/>
            </a:pPr>
            <a:r>
              <a:rPr lang="en-US" altLang="en-US" sz="1600" dirty="0">
                <a:solidFill>
                  <a:schemeClr val="tx1"/>
                </a:solidFill>
                <a:latin typeface="Arial" charset="0"/>
              </a:rPr>
              <a:t>A </a:t>
            </a:r>
            <a:r>
              <a:rPr lang="en-US" altLang="en-US" sz="1600" dirty="0">
                <a:solidFill>
                  <a:schemeClr val="tx1"/>
                </a:solidFill>
                <a:latin typeface="Arial" charset="0"/>
                <a:hlinkClick r:id="rId2"/>
              </a:rPr>
              <a:t>Manufacturer(s) Identification Code (MIC) </a:t>
            </a:r>
            <a:endParaRPr lang="en-US" altLang="en-US" sz="1600" dirty="0">
              <a:solidFill>
                <a:schemeClr val="tx1"/>
              </a:solidFill>
              <a:latin typeface="Arial" charset="0"/>
            </a:endParaRPr>
          </a:p>
          <a:p>
            <a:pPr marL="800100" lvl="1" indent="-342900" eaLnBrk="1" hangingPunct="1">
              <a:spcBef>
                <a:spcPct val="50000"/>
              </a:spcBef>
              <a:buFont typeface="Wingdings" charset="2"/>
              <a:buChar char="§"/>
            </a:pPr>
            <a:r>
              <a:rPr lang="en-US" altLang="en-US" sz="1600" dirty="0">
                <a:solidFill>
                  <a:schemeClr val="tx1"/>
                </a:solidFill>
                <a:latin typeface="Arial" charset="0"/>
              </a:rPr>
              <a:t>A 5-digit serial number assigned by the manufacturer </a:t>
            </a:r>
          </a:p>
          <a:p>
            <a:pPr marL="800100" lvl="1" indent="-342900" eaLnBrk="1" hangingPunct="1">
              <a:spcBef>
                <a:spcPct val="50000"/>
              </a:spcBef>
              <a:buFont typeface="Wingdings" charset="2"/>
              <a:buChar char="§"/>
            </a:pPr>
            <a:r>
              <a:rPr lang="en-US" altLang="en-US" sz="1600" dirty="0">
                <a:solidFill>
                  <a:schemeClr val="tx1"/>
                </a:solidFill>
                <a:latin typeface="Arial" charset="0"/>
              </a:rPr>
              <a:t>A 4-digit alpha-numeric code that represents the boats date of production and model year</a:t>
            </a:r>
          </a:p>
        </p:txBody>
      </p:sp>
      <p:sp>
        <p:nvSpPr>
          <p:cNvPr id="4" name="Rectangle 2"/>
          <p:cNvSpPr txBox="1">
            <a:spLocks noChangeArrowheads="1"/>
          </p:cNvSpPr>
          <p:nvPr/>
        </p:nvSpPr>
        <p:spPr bwMode="auto">
          <a:xfrm>
            <a:off x="0" y="1219200"/>
            <a:ext cx="9144000"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HIN Formats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p:cNvPicPr>
            <a:picLocks noChangeAspect="1" noChangeArrowheads="1"/>
          </p:cNvPicPr>
          <p:nvPr/>
        </p:nvPicPr>
        <p:blipFill>
          <a:blip r:embed="rId2" cstate="print"/>
          <a:srcRect/>
          <a:stretch>
            <a:fillRect/>
          </a:stretch>
        </p:blipFill>
        <p:spPr bwMode="auto">
          <a:xfrm>
            <a:off x="228600" y="1984248"/>
            <a:ext cx="8686800" cy="1768475"/>
          </a:xfrm>
          <a:prstGeom prst="rect">
            <a:avLst/>
          </a:prstGeom>
          <a:noFill/>
          <a:ln w="3175">
            <a:solidFill>
              <a:schemeClr val="tx1"/>
            </a:solidFill>
            <a:miter lim="800000"/>
            <a:headEnd/>
            <a:tailEnd/>
          </a:ln>
        </p:spPr>
      </p:pic>
      <p:sp>
        <p:nvSpPr>
          <p:cNvPr id="5" name="TextBox 4"/>
          <p:cNvSpPr txBox="1">
            <a:spLocks noChangeArrowheads="1"/>
          </p:cNvSpPr>
          <p:nvPr/>
        </p:nvSpPr>
        <p:spPr bwMode="auto">
          <a:xfrm>
            <a:off x="0" y="1219200"/>
            <a:ext cx="91440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buNone/>
              <a:defRPr/>
            </a:pPr>
            <a:r>
              <a:rPr lang="en-US" altLang="en-US" sz="3600" b="1" kern="0" dirty="0">
                <a:latin typeface="Arial" panose="020B0604020202020204" pitchFamily="34" charset="0"/>
                <a:cs typeface="Arial" panose="020B0604020202020204" pitchFamily="34" charset="0"/>
              </a:rPr>
              <a:t>Straight Year Format</a:t>
            </a:r>
          </a:p>
        </p:txBody>
      </p:sp>
      <p:pic>
        <p:nvPicPr>
          <p:cNvPr id="4" name="Picture 3">
            <a:extLst>
              <a:ext uri="{FF2B5EF4-FFF2-40B4-BE49-F238E27FC236}">
                <a16:creationId xmlns:a16="http://schemas.microsoft.com/office/drawing/2014/main" id="{2EDD17D0-D632-424D-9E73-B8641E52795E}"/>
              </a:ext>
            </a:extLst>
          </p:cNvPr>
          <p:cNvPicPr>
            <a:picLocks noChangeAspect="1"/>
          </p:cNvPicPr>
          <p:nvPr/>
        </p:nvPicPr>
        <p:blipFill rotWithShape="1">
          <a:blip r:embed="rId3">
            <a:extLst>
              <a:ext uri="{28A0092B-C50C-407E-A947-70E740481C1C}">
                <a14:useLocalDpi xmlns:a14="http://schemas.microsoft.com/office/drawing/2010/main" val="0"/>
              </a:ext>
            </a:extLst>
          </a:blip>
          <a:srcRect t="19974" r="6140" b="8118"/>
          <a:stretch/>
        </p:blipFill>
        <p:spPr>
          <a:xfrm>
            <a:off x="495300" y="4038601"/>
            <a:ext cx="8153400" cy="1371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5"/>
          <p:cNvPicPr>
            <a:picLocks noChangeAspect="1" noChangeArrowheads="1"/>
          </p:cNvPicPr>
          <p:nvPr/>
        </p:nvPicPr>
        <p:blipFill>
          <a:blip r:embed="rId2" cstate="print"/>
          <a:srcRect/>
          <a:stretch>
            <a:fillRect/>
          </a:stretch>
        </p:blipFill>
        <p:spPr bwMode="auto">
          <a:xfrm>
            <a:off x="228600" y="1984248"/>
            <a:ext cx="8763000" cy="3048000"/>
          </a:xfrm>
          <a:prstGeom prst="rect">
            <a:avLst/>
          </a:prstGeom>
          <a:noFill/>
          <a:ln w="3175">
            <a:solidFill>
              <a:schemeClr val="tx1"/>
            </a:solidFill>
            <a:miter lim="800000"/>
            <a:headEnd/>
            <a:tailEnd/>
          </a:ln>
        </p:spPr>
      </p:pic>
      <p:sp>
        <p:nvSpPr>
          <p:cNvPr id="6" name="TextBox 1"/>
          <p:cNvSpPr txBox="1">
            <a:spLocks noChangeArrowheads="1"/>
          </p:cNvSpPr>
          <p:nvPr/>
        </p:nvSpPr>
        <p:spPr bwMode="auto">
          <a:xfrm>
            <a:off x="0" y="1216152"/>
            <a:ext cx="914399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buNone/>
              <a:defRPr/>
            </a:pPr>
            <a:r>
              <a:rPr lang="en-US" altLang="en-US" sz="3600" b="1" kern="0" dirty="0">
                <a:latin typeface="Arial" panose="020B0604020202020204" pitchFamily="34" charset="0"/>
                <a:cs typeface="Arial" panose="020B0604020202020204" pitchFamily="34" charset="0"/>
              </a:rPr>
              <a:t>Model Year Format</a:t>
            </a:r>
          </a:p>
        </p:txBody>
      </p:sp>
      <p:pic>
        <p:nvPicPr>
          <p:cNvPr id="4" name="Picture 4">
            <a:extLst>
              <a:ext uri="{FF2B5EF4-FFF2-40B4-BE49-F238E27FC236}">
                <a16:creationId xmlns:a16="http://schemas.microsoft.com/office/drawing/2014/main" id="{CE901602-23F4-EB4B-834B-D10EB4E51593}"/>
              </a:ext>
            </a:extLst>
          </p:cNvPr>
          <p:cNvPicPr>
            <a:picLocks noChangeAspect="1" noChangeArrowheads="1"/>
          </p:cNvPicPr>
          <p:nvPr/>
        </p:nvPicPr>
        <p:blipFill rotWithShape="1">
          <a:blip r:embed="rId3" cstate="print"/>
          <a:srcRect l="4901" t="56845" r="1659" b="12150"/>
          <a:stretch/>
        </p:blipFill>
        <p:spPr bwMode="auto">
          <a:xfrm>
            <a:off x="228600" y="5181600"/>
            <a:ext cx="8763000" cy="1219200"/>
          </a:xfrm>
          <a:prstGeom prst="rect">
            <a:avLst/>
          </a:prstGeom>
          <a:noFill/>
          <a:ln w="3175">
            <a:solidFill>
              <a:schemeClr val="tx1"/>
            </a:solid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00B0F0"/>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Default Design">
      <a:majorFont>
        <a:latin typeface="Times New Roman"/>
        <a:ea typeface=""/>
        <a:cs typeface=""/>
      </a:majorFont>
      <a:minorFont>
        <a:latin typeface="Times New Roman"/>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6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6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52678</TotalTime>
  <Words>4030</Words>
  <Application>Microsoft Macintosh PowerPoint</Application>
  <PresentationFormat>Letter Paper (8.5x11 in)</PresentationFormat>
  <Paragraphs>263</Paragraphs>
  <Slides>35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Arial Black</vt:lpstr>
      <vt:lpstr>Calibri</vt:lpstr>
      <vt:lpstr>Tahoma</vt:lpstr>
      <vt:lpstr>Times New Roman</vt:lpstr>
      <vt:lpstr>Wingdings</vt:lpstr>
      <vt:lpstr>Wingdings 3</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Dell Computer Corporation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 Alpha Numbers</dc:title>
  <dc:creator>eric reed</dc:creator>
  <cp:lastModifiedBy>Microsoft Office User</cp:lastModifiedBy>
  <cp:revision>576</cp:revision>
  <cp:lastPrinted>2020-04-30T00:01:16Z</cp:lastPrinted>
  <dcterms:created xsi:type="dcterms:W3CDTF">2004-01-06T13:47:22Z</dcterms:created>
  <dcterms:modified xsi:type="dcterms:W3CDTF">2020-11-03T17:54:04Z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