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55" r:id="rId2"/>
    <p:sldId id="356" r:id="rId3"/>
    <p:sldId id="410" r:id="rId4"/>
    <p:sldId id="408" r:id="rId5"/>
    <p:sldId id="392" r:id="rId6"/>
    <p:sldId id="361" r:id="rId7"/>
    <p:sldId id="360" r:id="rId8"/>
    <p:sldId id="359" r:id="rId9"/>
    <p:sldId id="358" r:id="rId10"/>
    <p:sldId id="357" r:id="rId11"/>
    <p:sldId id="365" r:id="rId12"/>
    <p:sldId id="411" r:id="rId13"/>
    <p:sldId id="369" r:id="rId14"/>
    <p:sldId id="417" r:id="rId15"/>
    <p:sldId id="368" r:id="rId16"/>
    <p:sldId id="364" r:id="rId17"/>
    <p:sldId id="371" r:id="rId18"/>
    <p:sldId id="378" r:id="rId19"/>
    <p:sldId id="377" r:id="rId20"/>
    <p:sldId id="374" r:id="rId21"/>
    <p:sldId id="381" r:id="rId22"/>
    <p:sldId id="376" r:id="rId23"/>
    <p:sldId id="380" r:id="rId24"/>
    <p:sldId id="379" r:id="rId25"/>
    <p:sldId id="386" r:id="rId26"/>
    <p:sldId id="412" r:id="rId27"/>
    <p:sldId id="396" r:id="rId28"/>
    <p:sldId id="418" r:id="rId29"/>
    <p:sldId id="419" r:id="rId30"/>
    <p:sldId id="404" r:id="rId31"/>
    <p:sldId id="405" r:id="rId32"/>
    <p:sldId id="414" r:id="rId33"/>
    <p:sldId id="415" r:id="rId34"/>
    <p:sldId id="416" r:id="rId35"/>
    <p:sldId id="382" r:id="rId36"/>
  </p:sldIdLst>
  <p:sldSz cx="9144000" cy="6858000" type="letter"/>
  <p:notesSz cx="6858000" cy="9144000"/>
  <p:defaultTextStyle>
    <a:defPPr>
      <a:defRPr lang="en-US"/>
    </a:defPPr>
    <a:lvl1pPr algn="l" rtl="0" eaLnBrk="0" fontAlgn="base" hangingPunct="0">
      <a:spcBef>
        <a:spcPct val="0"/>
      </a:spcBef>
      <a:spcAft>
        <a:spcPct val="0"/>
      </a:spcAft>
      <a:defRPr sz="6000" kern="1200">
        <a:solidFill>
          <a:srgbClr val="FF0000"/>
        </a:solidFill>
        <a:latin typeface="Times New Roman" pitchFamily="18" charset="0"/>
        <a:ea typeface="+mn-ea"/>
        <a:cs typeface="Arial" charset="0"/>
      </a:defRPr>
    </a:lvl1pPr>
    <a:lvl2pPr marL="457200" algn="l" rtl="0" eaLnBrk="0" fontAlgn="base" hangingPunct="0">
      <a:spcBef>
        <a:spcPct val="0"/>
      </a:spcBef>
      <a:spcAft>
        <a:spcPct val="0"/>
      </a:spcAft>
      <a:defRPr sz="6000" kern="1200">
        <a:solidFill>
          <a:srgbClr val="FF0000"/>
        </a:solidFill>
        <a:latin typeface="Times New Roman" pitchFamily="18" charset="0"/>
        <a:ea typeface="+mn-ea"/>
        <a:cs typeface="Arial" charset="0"/>
      </a:defRPr>
    </a:lvl2pPr>
    <a:lvl3pPr marL="914400" algn="l" rtl="0" eaLnBrk="0" fontAlgn="base" hangingPunct="0">
      <a:spcBef>
        <a:spcPct val="0"/>
      </a:spcBef>
      <a:spcAft>
        <a:spcPct val="0"/>
      </a:spcAft>
      <a:defRPr sz="6000" kern="1200">
        <a:solidFill>
          <a:srgbClr val="FF0000"/>
        </a:solidFill>
        <a:latin typeface="Times New Roman" pitchFamily="18" charset="0"/>
        <a:ea typeface="+mn-ea"/>
        <a:cs typeface="Arial" charset="0"/>
      </a:defRPr>
    </a:lvl3pPr>
    <a:lvl4pPr marL="1371600" algn="l" rtl="0" eaLnBrk="0" fontAlgn="base" hangingPunct="0">
      <a:spcBef>
        <a:spcPct val="0"/>
      </a:spcBef>
      <a:spcAft>
        <a:spcPct val="0"/>
      </a:spcAft>
      <a:defRPr sz="6000" kern="1200">
        <a:solidFill>
          <a:srgbClr val="FF0000"/>
        </a:solidFill>
        <a:latin typeface="Times New Roman" pitchFamily="18" charset="0"/>
        <a:ea typeface="+mn-ea"/>
        <a:cs typeface="Arial" charset="0"/>
      </a:defRPr>
    </a:lvl4pPr>
    <a:lvl5pPr marL="1828800" algn="l" rtl="0" eaLnBrk="0" fontAlgn="base" hangingPunct="0">
      <a:spcBef>
        <a:spcPct val="0"/>
      </a:spcBef>
      <a:spcAft>
        <a:spcPct val="0"/>
      </a:spcAft>
      <a:defRPr sz="6000" kern="1200">
        <a:solidFill>
          <a:srgbClr val="FF0000"/>
        </a:solidFill>
        <a:latin typeface="Times New Roman" pitchFamily="18" charset="0"/>
        <a:ea typeface="+mn-ea"/>
        <a:cs typeface="Arial" charset="0"/>
      </a:defRPr>
    </a:lvl5pPr>
    <a:lvl6pPr marL="2286000" algn="l" defTabSz="914400" rtl="0" eaLnBrk="1" latinLnBrk="0" hangingPunct="1">
      <a:defRPr sz="6000" kern="1200">
        <a:solidFill>
          <a:srgbClr val="FF0000"/>
        </a:solidFill>
        <a:latin typeface="Times New Roman" pitchFamily="18" charset="0"/>
        <a:ea typeface="+mn-ea"/>
        <a:cs typeface="Arial" charset="0"/>
      </a:defRPr>
    </a:lvl6pPr>
    <a:lvl7pPr marL="2743200" algn="l" defTabSz="914400" rtl="0" eaLnBrk="1" latinLnBrk="0" hangingPunct="1">
      <a:defRPr sz="6000" kern="1200">
        <a:solidFill>
          <a:srgbClr val="FF0000"/>
        </a:solidFill>
        <a:latin typeface="Times New Roman" pitchFamily="18" charset="0"/>
        <a:ea typeface="+mn-ea"/>
        <a:cs typeface="Arial" charset="0"/>
      </a:defRPr>
    </a:lvl7pPr>
    <a:lvl8pPr marL="3200400" algn="l" defTabSz="914400" rtl="0" eaLnBrk="1" latinLnBrk="0" hangingPunct="1">
      <a:defRPr sz="6000" kern="1200">
        <a:solidFill>
          <a:srgbClr val="FF0000"/>
        </a:solidFill>
        <a:latin typeface="Times New Roman" pitchFamily="18" charset="0"/>
        <a:ea typeface="+mn-ea"/>
        <a:cs typeface="Arial" charset="0"/>
      </a:defRPr>
    </a:lvl8pPr>
    <a:lvl9pPr marL="3657600" algn="l" defTabSz="914400" rtl="0" eaLnBrk="1" latinLnBrk="0" hangingPunct="1">
      <a:defRPr sz="6000" kern="1200">
        <a:solidFill>
          <a:srgbClr val="FF0000"/>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880">
          <p15:clr>
            <a:srgbClr val="A4A3A4"/>
          </p15:clr>
        </p15:guide>
        <p15:guide id="4"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cmAuthor>
  <p:cmAuthor id="2" name="Microsoft Office User" initials="MOU [2]" lastIdx="1" clrIdx="1">
    <p:extLst/>
  </p:cmAuthor>
  <p:cmAuthor id="3" name="Microsoft Office User" initials="MOU [3]" lastIdx="1" clrIdx="2">
    <p:extLst/>
  </p:cmAuthor>
  <p:cmAuthor id="4" name="Microsoft Office User" initials="MOU [4]" lastIdx="1" clrIdx="3">
    <p:extLst/>
  </p:cmAuthor>
  <p:cmAuthor id="5" name="Microsoft Office User" initials="MOU [5]" lastIdx="1" clrIdx="4">
    <p:extLst/>
  </p:cmAuthor>
  <p:cmAuthor id="6" name="Microsoft Office User" initials="MOU [6]" lastIdx="1" clrIdx="5">
    <p:extLst/>
  </p:cmAuthor>
  <p:cmAuthor id="7" name="Microsoft Office User" initials="MOU [7]" lastIdx="1" clrIdx="6">
    <p:extLst/>
  </p:cmAuthor>
  <p:cmAuthor id="8" name="Microsoft Office User" initials="MOU [8]" lastIdx="1" clrIdx="7">
    <p:extLst/>
  </p:cmAuthor>
  <p:cmAuthor id="9" name="Microsoft Office User" initials="MOU [9]" lastIdx="1" clrIdx="8">
    <p:extLst/>
  </p:cmAuthor>
  <p:cmAuthor id="10" name="Microsoft Office User" initials="MOU [10]" lastIdx="1" clrIdx="9">
    <p:extLst/>
  </p:cmAuthor>
  <p:cmAuthor id="11" name="Microsoft Office User" initials="MOU [11]" lastIdx="1" clrIdx="10">
    <p:extLst/>
  </p:cmAuthor>
  <p:cmAuthor id="12" name="Microsoft Office User" initials="MOU [12]" lastIdx="1" clrIdx="11">
    <p:extLst/>
  </p:cmAuthor>
  <p:cmAuthor id="13" name="Microsoft Office User" initials="MOU [13]" lastIdx="1" clrIdx="12">
    <p:extLst/>
  </p:cmAuthor>
  <p:cmAuthor id="14" name="Microsoft Office User" initials="MOU [14]" lastIdx="1" clrIdx="13">
    <p:extLst/>
  </p:cmAuthor>
  <p:cmAuthor id="15" name="Microsoft Office User" initials="MOU [15]" lastIdx="1" clrIdx="14">
    <p:extLst/>
  </p:cmAuthor>
  <p:cmAuthor id="16" name="Microsoft Office User" initials="MOU [16]" lastIdx="1" clrIdx="15">
    <p:extLst/>
  </p:cmAuthor>
  <p:cmAuthor id="17" name="Microsoft Office User" initials="MOU [17]" lastIdx="1" clrIdx="16">
    <p:extLst/>
  </p:cmAuthor>
  <p:cmAuthor id="18" name="Microsoft Office User" initials="MOU [18]" lastIdx="1" clrIdx="17">
    <p:extLst/>
  </p:cmAuthor>
  <p:cmAuthor id="19" name="Microsoft Office User" initials="MOU [19]" lastIdx="1" clrIdx="18">
    <p:extLst/>
  </p:cmAuthor>
  <p:cmAuthor id="20" name="Microsoft Office User" initials="MOU [20]" lastIdx="1" clrIdx="19">
    <p:extLst/>
  </p:cmAuthor>
  <p:cmAuthor id="21" name="Microsoft Office User" initials="MOU [21]" lastIdx="1" clrIdx="20">
    <p:extLst/>
  </p:cmAuthor>
  <p:cmAuthor id="22" name="Caroline Mantel" initials="CM" lastIdx="0" clrIdx="2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FFFF66"/>
    <a:srgbClr val="FFFFFF"/>
    <a:srgbClr val="99CCFF"/>
    <a:srgbClr val="6699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62" autoAdjust="0"/>
    <p:restoredTop sz="86418" autoAdjust="0"/>
  </p:normalViewPr>
  <p:slideViewPr>
    <p:cSldViewPr>
      <p:cViewPr varScale="1">
        <p:scale>
          <a:sx n="91" d="100"/>
          <a:sy n="91" d="100"/>
        </p:scale>
        <p:origin x="1400" y="17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13" d="100"/>
        <a:sy n="113" d="100"/>
      </p:scale>
      <p:origin x="0" y="0"/>
    </p:cViewPr>
  </p:sorterViewPr>
  <p:notesViewPr>
    <p:cSldViewPr>
      <p:cViewPr varScale="1">
        <p:scale>
          <a:sx n="125" d="100"/>
          <a:sy n="125" d="100"/>
        </p:scale>
        <p:origin x="2216" y="160"/>
      </p:cViewPr>
      <p:guideLst>
        <p:guide orient="horz" pos="2928"/>
        <p:guide pos="2208"/>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8" dt="2017-07-27T17:58:25.432" idx="1">
    <p:pos x="10" y="10"/>
    <p:text>On that note, I am wondering if we need to mention that some of the code is paraphrased and not listed verbatim from the code?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17-07-27T00:13:47.407" idx="1">
    <p:pos x="10" y="10"/>
    <p:text>Should we provide instructions on how to handle this?  Its a little confusing also.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0" dt="2017-07-27T18:39:32.124" idx="1">
    <p:pos x="10" y="10"/>
    <p:text>Also, aren't there other options for the date information?  I thought a state pushed back on the survey stating that they wasn't a CFR for directions on how to do this?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1" y="0"/>
            <a:ext cx="2972421" cy="457513"/>
          </a:xfrm>
          <a:prstGeom prst="rect">
            <a:avLst/>
          </a:prstGeom>
          <a:noFill/>
          <a:ln>
            <a:noFill/>
          </a:ln>
          <a:effectLst/>
          <a:extLst/>
        </p:spPr>
        <p:txBody>
          <a:bodyPr vert="horz" wrap="square" lIns="91949" tIns="45975" rIns="91949" bIns="45975" numCol="1" anchor="t" anchorCtr="0" compatLnSpc="1">
            <a:prstTxWarp prst="textNoShape">
              <a:avLst/>
            </a:prstTxWarp>
          </a:bodyPr>
          <a:lstStyle>
            <a:lvl1pPr defTabSz="919873" eaLnBrk="1" hangingPunct="1">
              <a:defRPr sz="1600">
                <a:cs typeface="+mn-cs"/>
              </a:defRPr>
            </a:lvl1pPr>
          </a:lstStyle>
          <a:p>
            <a:pPr>
              <a:defRPr/>
            </a:pPr>
            <a:r>
              <a:rPr lang="en-US" altLang="en-US" dirty="0"/>
              <a:t>HIN POWERPOINT</a:t>
            </a:r>
          </a:p>
        </p:txBody>
      </p:sp>
      <p:sp>
        <p:nvSpPr>
          <p:cNvPr id="89091" name="Rectangle 3"/>
          <p:cNvSpPr>
            <a:spLocks noGrp="1" noChangeArrowheads="1"/>
          </p:cNvSpPr>
          <p:nvPr>
            <p:ph type="dt" sz="quarter" idx="1"/>
          </p:nvPr>
        </p:nvSpPr>
        <p:spPr bwMode="auto">
          <a:xfrm>
            <a:off x="3885579" y="0"/>
            <a:ext cx="2972421" cy="457513"/>
          </a:xfrm>
          <a:prstGeom prst="rect">
            <a:avLst/>
          </a:prstGeom>
          <a:noFill/>
          <a:ln>
            <a:noFill/>
          </a:ln>
          <a:effectLst/>
          <a:extLst/>
        </p:spPr>
        <p:txBody>
          <a:bodyPr vert="horz" wrap="square" lIns="91949" tIns="45975" rIns="91949" bIns="45975" numCol="1" anchor="t" anchorCtr="0" compatLnSpc="1">
            <a:prstTxWarp prst="textNoShape">
              <a:avLst/>
            </a:prstTxWarp>
          </a:bodyPr>
          <a:lstStyle>
            <a:lvl1pPr algn="r" defTabSz="919873" eaLnBrk="1" hangingPunct="1">
              <a:defRPr sz="1600">
                <a:cs typeface="+mn-cs"/>
              </a:defRPr>
            </a:lvl1pPr>
          </a:lstStyle>
          <a:p>
            <a:pPr>
              <a:defRPr/>
            </a:pPr>
            <a:r>
              <a:rPr lang="en-US" altLang="en-US"/>
              <a:t>2/17/2017</a:t>
            </a:r>
            <a:endParaRPr lang="en-US" altLang="en-US" dirty="0"/>
          </a:p>
        </p:txBody>
      </p:sp>
      <p:sp>
        <p:nvSpPr>
          <p:cNvPr id="89092" name="Rectangle 4"/>
          <p:cNvSpPr>
            <a:spLocks noGrp="1" noChangeArrowheads="1"/>
          </p:cNvSpPr>
          <p:nvPr>
            <p:ph type="ftr" sz="quarter" idx="2"/>
          </p:nvPr>
        </p:nvSpPr>
        <p:spPr bwMode="auto">
          <a:xfrm>
            <a:off x="1" y="8686489"/>
            <a:ext cx="2972421" cy="457512"/>
          </a:xfrm>
          <a:prstGeom prst="rect">
            <a:avLst/>
          </a:prstGeom>
          <a:noFill/>
          <a:ln>
            <a:noFill/>
          </a:ln>
          <a:effectLst/>
          <a:extLst/>
        </p:spPr>
        <p:txBody>
          <a:bodyPr vert="horz" wrap="square" lIns="91949" tIns="45975" rIns="91949" bIns="45975" numCol="1" anchor="b" anchorCtr="0" compatLnSpc="1">
            <a:prstTxWarp prst="textNoShape">
              <a:avLst/>
            </a:prstTxWarp>
          </a:bodyPr>
          <a:lstStyle>
            <a:lvl1pPr defTabSz="919873" eaLnBrk="1" hangingPunct="1">
              <a:defRPr sz="1200">
                <a:cs typeface="+mn-cs"/>
              </a:defRPr>
            </a:lvl1pPr>
          </a:lstStyle>
          <a:p>
            <a:pPr>
              <a:defRPr/>
            </a:pPr>
            <a:endParaRPr lang="en-US" altLang="en-US" dirty="0"/>
          </a:p>
        </p:txBody>
      </p:sp>
      <p:sp>
        <p:nvSpPr>
          <p:cNvPr id="89093" name="Rectangle 5"/>
          <p:cNvSpPr>
            <a:spLocks noGrp="1" noChangeArrowheads="1"/>
          </p:cNvSpPr>
          <p:nvPr>
            <p:ph type="sldNum" sz="quarter" idx="3"/>
          </p:nvPr>
        </p:nvSpPr>
        <p:spPr bwMode="auto">
          <a:xfrm>
            <a:off x="3885579" y="8686489"/>
            <a:ext cx="2972421" cy="457512"/>
          </a:xfrm>
          <a:prstGeom prst="rect">
            <a:avLst/>
          </a:prstGeom>
          <a:noFill/>
          <a:ln>
            <a:noFill/>
          </a:ln>
          <a:effectLst/>
          <a:extLst/>
        </p:spPr>
        <p:txBody>
          <a:bodyPr vert="horz" wrap="square" lIns="91949" tIns="45975" rIns="91949" bIns="45975" numCol="1" anchor="b" anchorCtr="0" compatLnSpc="1">
            <a:prstTxWarp prst="textNoShape">
              <a:avLst/>
            </a:prstTxWarp>
          </a:bodyPr>
          <a:lstStyle>
            <a:lvl1pPr algn="r" defTabSz="919110" eaLnBrk="1" hangingPunct="1">
              <a:defRPr sz="1200"/>
            </a:lvl1pPr>
          </a:lstStyle>
          <a:p>
            <a:pPr>
              <a:defRPr/>
            </a:pPr>
            <a:fld id="{E0EE2CA6-F10D-4480-A91A-00682D9A5536}" type="slidenum">
              <a:rPr lang="en-US" altLang="en-US"/>
              <a:pPr>
                <a:defRPr/>
              </a:pPr>
              <a:t>‹#›</a:t>
            </a:fld>
            <a:endParaRPr lang="en-US" altLang="en-US" dirty="0"/>
          </a:p>
        </p:txBody>
      </p:sp>
    </p:spTree>
    <p:extLst>
      <p:ext uri="{BB962C8B-B14F-4D97-AF65-F5344CB8AC3E}">
        <p14:creationId xmlns:p14="http://schemas.microsoft.com/office/powerpoint/2010/main" val="18994362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idx="1"/>
          </p:nvPr>
        </p:nvSpPr>
        <p:spPr>
          <a:xfrm>
            <a:off x="3884027" y="0"/>
            <a:ext cx="2972421" cy="457513"/>
          </a:xfrm>
          <a:prstGeom prst="rect">
            <a:avLst/>
          </a:prstGeom>
        </p:spPr>
        <p:txBody>
          <a:bodyPr vert="horz" lIns="89730" tIns="44865" rIns="89730" bIns="44865" rtlCol="0"/>
          <a:lstStyle>
            <a:lvl1pPr algn="r">
              <a:defRPr sz="1200"/>
            </a:lvl1pPr>
          </a:lstStyle>
          <a:p>
            <a:r>
              <a:rPr lang="en-US"/>
              <a:t>2/17/2017</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730" tIns="44865" rIns="89730" bIns="44865" rtlCol="0" anchor="ctr"/>
          <a:lstStyle/>
          <a:p>
            <a:endParaRPr lang="en-US"/>
          </a:p>
        </p:txBody>
      </p:sp>
      <p:sp>
        <p:nvSpPr>
          <p:cNvPr id="5" name="Notes Placeholder 4"/>
          <p:cNvSpPr>
            <a:spLocks noGrp="1"/>
          </p:cNvSpPr>
          <p:nvPr>
            <p:ph type="body" sz="quarter" idx="3"/>
          </p:nvPr>
        </p:nvSpPr>
        <p:spPr>
          <a:xfrm>
            <a:off x="686421" y="4344025"/>
            <a:ext cx="5485158" cy="4114488"/>
          </a:xfrm>
          <a:prstGeom prst="rect">
            <a:avLst/>
          </a:prstGeom>
        </p:spPr>
        <p:txBody>
          <a:bodyPr vert="horz" lIns="89730" tIns="44865" rIns="89730" bIns="448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4926"/>
            <a:ext cx="2972421" cy="457513"/>
          </a:xfrm>
          <a:prstGeom prst="rect">
            <a:avLst/>
          </a:prstGeom>
        </p:spPr>
        <p:txBody>
          <a:bodyPr vert="horz" lIns="89730" tIns="44865" rIns="89730" bIns="44865"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684926"/>
            <a:ext cx="2972421" cy="457513"/>
          </a:xfrm>
          <a:prstGeom prst="rect">
            <a:avLst/>
          </a:prstGeom>
        </p:spPr>
        <p:txBody>
          <a:bodyPr vert="horz" lIns="89730" tIns="44865" rIns="89730" bIns="44865" rtlCol="0" anchor="b"/>
          <a:lstStyle>
            <a:lvl1pPr algn="r">
              <a:defRPr sz="1200"/>
            </a:lvl1pPr>
          </a:lstStyle>
          <a:p>
            <a:fld id="{FB802440-69C1-40EF-9241-C185E9BE87E2}" type="slidenum">
              <a:rPr lang="en-US" smtClean="0"/>
              <a:t>‹#›</a:t>
            </a:fld>
            <a:endParaRPr lang="en-US"/>
          </a:p>
        </p:txBody>
      </p:sp>
    </p:spTree>
    <p:extLst>
      <p:ext uri="{BB962C8B-B14F-4D97-AF65-F5344CB8AC3E}">
        <p14:creationId xmlns:p14="http://schemas.microsoft.com/office/powerpoint/2010/main" val="16299786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802440-69C1-40EF-9241-C185E9BE87E2}" type="slidenum">
              <a:rPr lang="en-US" smtClean="0"/>
              <a:t>1</a:t>
            </a:fld>
            <a:endParaRPr lang="en-US"/>
          </a:p>
        </p:txBody>
      </p:sp>
    </p:spTree>
    <p:extLst>
      <p:ext uri="{BB962C8B-B14F-4D97-AF65-F5344CB8AC3E}">
        <p14:creationId xmlns:p14="http://schemas.microsoft.com/office/powerpoint/2010/main" val="35869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802440-69C1-40EF-9241-C185E9BE87E2}" type="slidenum">
              <a:rPr lang="en-US" smtClean="0"/>
              <a:t>26</a:t>
            </a:fld>
            <a:endParaRPr lang="en-US"/>
          </a:p>
        </p:txBody>
      </p:sp>
    </p:spTree>
    <p:extLst>
      <p:ext uri="{BB962C8B-B14F-4D97-AF65-F5344CB8AC3E}">
        <p14:creationId xmlns:p14="http://schemas.microsoft.com/office/powerpoint/2010/main" val="1615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802440-69C1-40EF-9241-C185E9BE87E2}" type="slidenum">
              <a:rPr lang="en-US" smtClean="0"/>
              <a:t>27</a:t>
            </a:fld>
            <a:endParaRPr lang="en-US"/>
          </a:p>
        </p:txBody>
      </p:sp>
    </p:spTree>
    <p:extLst>
      <p:ext uri="{BB962C8B-B14F-4D97-AF65-F5344CB8AC3E}">
        <p14:creationId xmlns:p14="http://schemas.microsoft.com/office/powerpoint/2010/main" val="139880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802440-69C1-40EF-9241-C185E9BE87E2}" type="slidenum">
              <a:rPr lang="en-US" smtClean="0"/>
              <a:t>31</a:t>
            </a:fld>
            <a:endParaRPr lang="en-US"/>
          </a:p>
        </p:txBody>
      </p:sp>
    </p:spTree>
    <p:extLst>
      <p:ext uri="{BB962C8B-B14F-4D97-AF65-F5344CB8AC3E}">
        <p14:creationId xmlns:p14="http://schemas.microsoft.com/office/powerpoint/2010/main" val="957658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802440-69C1-40EF-9241-C185E9BE87E2}" type="slidenum">
              <a:rPr lang="en-US" smtClean="0"/>
              <a:t>32</a:t>
            </a:fld>
            <a:endParaRPr lang="en-US"/>
          </a:p>
        </p:txBody>
      </p:sp>
    </p:spTree>
    <p:extLst>
      <p:ext uri="{BB962C8B-B14F-4D97-AF65-F5344CB8AC3E}">
        <p14:creationId xmlns:p14="http://schemas.microsoft.com/office/powerpoint/2010/main" val="39324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802440-69C1-40EF-9241-C185E9BE87E2}" type="slidenum">
              <a:rPr lang="en-US" smtClean="0"/>
              <a:t>33</a:t>
            </a:fld>
            <a:endParaRPr lang="en-US"/>
          </a:p>
        </p:txBody>
      </p:sp>
    </p:spTree>
    <p:extLst>
      <p:ext uri="{BB962C8B-B14F-4D97-AF65-F5344CB8AC3E}">
        <p14:creationId xmlns:p14="http://schemas.microsoft.com/office/powerpoint/2010/main" val="525937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802440-69C1-40EF-9241-C185E9BE87E2}" type="slidenum">
              <a:rPr lang="en-US" smtClean="0"/>
              <a:t>34</a:t>
            </a:fld>
            <a:endParaRPr lang="en-US"/>
          </a:p>
        </p:txBody>
      </p:sp>
    </p:spTree>
    <p:extLst>
      <p:ext uri="{BB962C8B-B14F-4D97-AF65-F5344CB8AC3E}">
        <p14:creationId xmlns:p14="http://schemas.microsoft.com/office/powerpoint/2010/main" val="117465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802440-69C1-40EF-9241-C185E9BE87E2}" type="slidenum">
              <a:rPr lang="en-US" smtClean="0"/>
              <a:t>35</a:t>
            </a:fld>
            <a:endParaRPr lang="en-US"/>
          </a:p>
        </p:txBody>
      </p:sp>
    </p:spTree>
    <p:extLst>
      <p:ext uri="{BB962C8B-B14F-4D97-AF65-F5344CB8AC3E}">
        <p14:creationId xmlns:p14="http://schemas.microsoft.com/office/powerpoint/2010/main" val="800057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62D9CE-483D-41B5-BA4C-DB6B42597EE4}"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90E918C-BC3C-40E7-B348-75F934745EA7}"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818736C-A7AE-4E01-960C-E6881DDC2559}" type="slidenum">
              <a:rPr lang="en-US" altLang="en-US"/>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E04F507-DA64-4B1D-9324-39D47DC99B4C}"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C21DEFF-7140-4125-B8A1-4A9060C4E683}"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A40B3F-A790-4A86-B567-FE326E9A93A0}"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1F7CAA1-E898-4CA7-92E0-F06B9870D8DB}"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870820F-D295-4E9A-BA58-780C30C69813}"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8B439D4-6C5E-4355-9603-CC15C0F3264A}"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5275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2B12C3-AEB0-4C1C-92DC-62AE89364F3B}"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9A538AF-FF57-4118-B7F7-D89BCC4CF555}"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cs typeface="+mn-cs"/>
              </a:defRPr>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cs typeface="+mn-cs"/>
              </a:defRPr>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6FAD6B7A-6505-4963-8BFA-21D289D8445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uscgboating.org/content/manufacturers-identification.php"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hyperlink" Target="mailto:HINissue@uscg.mi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mailto:HINissue@uscg.mi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HINissue@uscg.mi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mailto:HINissue@uscg.mi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HINissue@uscg.mi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41275" y="2133600"/>
            <a:ext cx="8990013" cy="4616648"/>
          </a:xfrm>
          <a:prstGeom prst="rect">
            <a:avLst/>
          </a:prstGeom>
          <a:noFill/>
          <a:ln w="9525">
            <a:noFill/>
            <a:miter lim="800000"/>
            <a:headEnd/>
            <a:tailEnd/>
          </a:ln>
        </p:spPr>
        <p:txBody>
          <a:bodyPr>
            <a:spAutoFit/>
          </a:bodyPr>
          <a:lstStyle/>
          <a:p>
            <a:pPr algn="ctr" eaLnBrk="1" hangingPunct="1"/>
            <a:r>
              <a:rPr lang="en-US" altLang="en-US" dirty="0">
                <a:latin typeface="Arial" panose="020B0604020202020204" pitchFamily="34" charset="0"/>
                <a:cs typeface="Arial" panose="020B0604020202020204" pitchFamily="34" charset="0"/>
              </a:rPr>
              <a:t>U.S. </a:t>
            </a:r>
            <a:r>
              <a:rPr lang="en-US" altLang="en-US" dirty="0">
                <a:latin typeface="Arial" charset="0"/>
                <a:ea typeface="Arial" charset="0"/>
              </a:rPr>
              <a:t>Coast</a:t>
            </a:r>
            <a:r>
              <a:rPr lang="en-US" altLang="en-US" dirty="0">
                <a:latin typeface="Arial" panose="020B0604020202020204" pitchFamily="34" charset="0"/>
                <a:cs typeface="Arial" panose="020B0604020202020204" pitchFamily="34" charset="0"/>
              </a:rPr>
              <a:t> Guard </a:t>
            </a:r>
          </a:p>
          <a:p>
            <a:pPr algn="ctr" eaLnBrk="1" hangingPunct="1"/>
            <a:r>
              <a:rPr lang="en-US" altLang="en-US" sz="4400" dirty="0">
                <a:latin typeface="Arial" panose="020B0604020202020204" pitchFamily="34" charset="0"/>
                <a:cs typeface="Arial" panose="020B0604020202020204" pitchFamily="34" charset="0"/>
              </a:rPr>
              <a:t>Hull Identification Number (HIN)</a:t>
            </a:r>
          </a:p>
          <a:p>
            <a:pPr algn="ctr" eaLnBrk="1" hangingPunct="1"/>
            <a:r>
              <a:rPr lang="en-US" altLang="en-US" sz="4400" dirty="0">
                <a:latin typeface="Arial" panose="020B0604020202020204" pitchFamily="34" charset="0"/>
                <a:cs typeface="Arial" panose="020B0604020202020204" pitchFamily="34" charset="0"/>
              </a:rPr>
              <a:t>Validation &amp; Verification Guidelines</a:t>
            </a:r>
          </a:p>
          <a:p>
            <a:pPr algn="ctr" eaLnBrk="1" hangingPunct="1"/>
            <a:endParaRPr lang="en-US" altLang="en-US" sz="4400" dirty="0">
              <a:latin typeface="Arial" panose="020B0604020202020204" pitchFamily="34" charset="0"/>
              <a:cs typeface="Arial" panose="020B0604020202020204" pitchFamily="34" charset="0"/>
            </a:endParaRPr>
          </a:p>
          <a:p>
            <a:pPr algn="ctr" eaLnBrk="1" hangingPunct="1"/>
            <a:endParaRPr lang="en-US" altLang="en-US" sz="4400" dirty="0">
              <a:latin typeface="Arial" panose="020B0604020202020204" pitchFamily="34" charset="0"/>
              <a:cs typeface="Arial" panose="020B0604020202020204" pitchFamily="34" charset="0"/>
            </a:endParaRPr>
          </a:p>
          <a:p>
            <a:pPr algn="ctr" eaLnBrk="1" hangingPunct="1"/>
            <a:r>
              <a:rPr lang="en-US" altLang="en-US" sz="1600" b="1" dirty="0">
                <a:solidFill>
                  <a:srgbClr val="0070C0"/>
                </a:solidFill>
                <a:latin typeface="Arial" panose="020B0604020202020204" pitchFamily="34" charset="0"/>
                <a:cs typeface="Arial" panose="020B0604020202020204" pitchFamily="34" charset="0"/>
              </a:rPr>
              <a:t>Prepared in cooperation with the U.S. Coast Guard’s Boating Safety Division</a:t>
            </a:r>
          </a:p>
          <a:p>
            <a:pPr algn="ctr" eaLnBrk="1" hangingPunct="1"/>
            <a:endParaRPr lang="en-US" altLang="en-US" sz="1600" b="1" dirty="0">
              <a:solidFill>
                <a:srgbClr val="0070C0"/>
              </a:solidFill>
              <a:latin typeface="Arial" panose="020B0604020202020204" pitchFamily="34" charset="0"/>
              <a:cs typeface="Arial" panose="020B0604020202020204" pitchFamily="34" charset="0"/>
            </a:endParaRPr>
          </a:p>
          <a:p>
            <a:pPr algn="ctr" eaLnBrk="1" hangingPunct="1"/>
            <a:endParaRPr lang="en-US" altLang="en-US" sz="1600" b="1" dirty="0">
              <a:solidFill>
                <a:srgbClr val="0070C0"/>
              </a:solidFill>
              <a:latin typeface="Arial" panose="020B0604020202020204" pitchFamily="34" charset="0"/>
              <a:cs typeface="Arial" panose="020B0604020202020204" pitchFamily="34" charset="0"/>
            </a:endParaRPr>
          </a:p>
          <a:p>
            <a:pPr algn="ctr" eaLnBrk="1" hangingPunct="1"/>
            <a:r>
              <a:rPr lang="en-US" altLang="en-US" sz="1000" b="1" dirty="0">
                <a:solidFill>
                  <a:srgbClr val="0070C0"/>
                </a:solidFill>
                <a:latin typeface="Arial" panose="020B0604020202020204" pitchFamily="34" charset="0"/>
                <a:cs typeface="Arial" panose="020B0604020202020204" pitchFamily="34" charset="0"/>
              </a:rPr>
              <a:t>Updated June, 2018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print"/>
          <a:srcRect/>
          <a:stretch>
            <a:fillRect/>
          </a:stretch>
        </p:blipFill>
        <p:spPr bwMode="auto">
          <a:xfrm>
            <a:off x="2133600" y="5892800"/>
            <a:ext cx="4570413" cy="849313"/>
          </a:xfrm>
          <a:prstGeom prst="rect">
            <a:avLst/>
          </a:prstGeom>
          <a:noFill/>
          <a:ln w="9525">
            <a:noFill/>
            <a:miter lim="800000"/>
            <a:headEnd/>
            <a:tailEnd/>
          </a:ln>
        </p:spPr>
      </p:pic>
      <p:pic>
        <p:nvPicPr>
          <p:cNvPr id="15365" name="Picture 4"/>
          <p:cNvPicPr>
            <a:picLocks noChangeAspect="1" noChangeArrowheads="1"/>
          </p:cNvPicPr>
          <p:nvPr/>
        </p:nvPicPr>
        <p:blipFill>
          <a:blip r:embed="rId3" cstate="print"/>
          <a:srcRect/>
          <a:stretch>
            <a:fillRect/>
          </a:stretch>
        </p:blipFill>
        <p:spPr bwMode="auto">
          <a:xfrm>
            <a:off x="530352" y="2743200"/>
            <a:ext cx="8074152" cy="4134084"/>
          </a:xfrm>
          <a:prstGeom prst="rect">
            <a:avLst/>
          </a:prstGeom>
          <a:noFill/>
          <a:ln w="3175">
            <a:solidFill>
              <a:schemeClr val="tx1"/>
            </a:solidFill>
            <a:miter lim="800000"/>
            <a:headEnd/>
            <a:tailEnd/>
          </a:ln>
        </p:spPr>
      </p:pic>
      <p:sp>
        <p:nvSpPr>
          <p:cNvPr id="6" name="TextBox 5"/>
          <p:cNvSpPr txBox="1">
            <a:spLocks noChangeArrowheads="1"/>
          </p:cNvSpPr>
          <p:nvPr/>
        </p:nvSpPr>
        <p:spPr bwMode="auto">
          <a:xfrm>
            <a:off x="0" y="1600200"/>
            <a:ext cx="914399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sz="3600" b="1" dirty="0">
                <a:solidFill>
                  <a:schemeClr val="accent5">
                    <a:lumMod val="25000"/>
                  </a:schemeClr>
                </a:solidFill>
                <a:latin typeface="Arial Black" charset="0"/>
                <a:ea typeface="Arial Black" charset="0"/>
                <a:cs typeface="Arial Black" charset="0"/>
              </a:rPr>
              <a:t>New (Current) Format</a:t>
            </a:r>
          </a:p>
          <a:p>
            <a:pPr algn="ctr" eaLnBrk="1" hangingPunct="1">
              <a:spcBef>
                <a:spcPct val="0"/>
              </a:spcBef>
              <a:buNone/>
              <a:defRPr/>
            </a:pPr>
            <a:r>
              <a:rPr lang="en-US" altLang="en-US" sz="2400" b="1" dirty="0">
                <a:latin typeface="Arial Black" charset="0"/>
                <a:ea typeface="Arial Black" charset="0"/>
                <a:cs typeface="Arial Black" charset="0"/>
              </a:rPr>
              <a:t>Used as of August 1984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292100" y="160020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sz="3600" b="1" dirty="0">
                <a:solidFill>
                  <a:schemeClr val="accent5">
                    <a:lumMod val="25000"/>
                  </a:schemeClr>
                </a:solidFill>
                <a:latin typeface="Arial Black" charset="0"/>
                <a:ea typeface="Arial Black" charset="0"/>
                <a:cs typeface="Arial Black" charset="0"/>
              </a:rPr>
              <a:t>EXAMPLE: New (Current) Format</a:t>
            </a:r>
          </a:p>
        </p:txBody>
      </p:sp>
      <p:pic>
        <p:nvPicPr>
          <p:cNvPr id="16388" name="Picture 4" descr="C:\Users\mengland\Desktop\Picture1.png"/>
          <p:cNvPicPr>
            <a:picLocks noChangeAspect="1" noChangeArrowheads="1"/>
          </p:cNvPicPr>
          <p:nvPr/>
        </p:nvPicPr>
        <p:blipFill>
          <a:blip r:embed="rId2" cstate="print"/>
          <a:srcRect l="16148" t="46507" r="13330" b="32744"/>
          <a:stretch>
            <a:fillRect/>
          </a:stretch>
        </p:blipFill>
        <p:spPr bwMode="auto">
          <a:xfrm>
            <a:off x="201168" y="2331720"/>
            <a:ext cx="8741664" cy="173513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01168" y="2331720"/>
            <a:ext cx="8741664" cy="3016210"/>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200" b="1" dirty="0">
                <a:solidFill>
                  <a:schemeClr val="tx1"/>
                </a:solidFill>
                <a:latin typeface="Arial" charset="0"/>
              </a:rPr>
              <a:t>§</a:t>
            </a:r>
            <a:r>
              <a:rPr lang="en-US" altLang="en-US" sz="2200" b="1" dirty="0">
                <a:latin typeface="Arial" charset="0"/>
              </a:rPr>
              <a:t> </a:t>
            </a:r>
            <a:r>
              <a:rPr lang="en-US" altLang="en-US" sz="2200" b="1" dirty="0">
                <a:solidFill>
                  <a:schemeClr val="tx1"/>
                </a:solidFill>
                <a:latin typeface="Arial" charset="0"/>
              </a:rPr>
              <a:t>181.31 Manufacturer(s) Identification Code (MIC) Assignment</a:t>
            </a:r>
          </a:p>
          <a:p>
            <a:pPr marL="742950" lvl="1" indent="-285750" eaLnBrk="1" hangingPunct="1">
              <a:spcBef>
                <a:spcPct val="50000"/>
              </a:spcBef>
              <a:buFont typeface="Wingdings" charset="2"/>
              <a:buChar char="§"/>
            </a:pPr>
            <a:r>
              <a:rPr lang="en-US" altLang="en-US" sz="1600" dirty="0">
                <a:solidFill>
                  <a:schemeClr val="tx1"/>
                </a:solidFill>
                <a:latin typeface="Arial" charset="0"/>
              </a:rPr>
              <a:t>Each person (manufacturer) required by §181.23 to affix HINs must request a Manufacturer(s) Identification Code in writing from the USCG Commandant.</a:t>
            </a:r>
          </a:p>
          <a:p>
            <a:pPr marL="742950" lvl="1" indent="-285750" eaLnBrk="1" hangingPunct="1">
              <a:spcBef>
                <a:spcPct val="50000"/>
              </a:spcBef>
              <a:buFont typeface="Wingdings" charset="2"/>
              <a:buChar char="§"/>
            </a:pPr>
            <a:r>
              <a:rPr lang="en-US" altLang="en-US" sz="1600" dirty="0">
                <a:solidFill>
                  <a:schemeClr val="tx1"/>
                </a:solidFill>
                <a:latin typeface="Arial" charset="0"/>
              </a:rPr>
              <a:t>For boats manufactured outside of the jurisdiction of the United States, a U.S. importer must obtain a Manufacturer(s) Identification Code. The request must indicate the importer’s name and U.S. address along with a list of the manufacturers, their addresses and the general types and sizes of boats that will be imported. </a:t>
            </a:r>
          </a:p>
          <a:p>
            <a:pPr marL="742950" lvl="1" indent="-285750" eaLnBrk="1" hangingPunct="1">
              <a:spcBef>
                <a:spcPct val="50000"/>
              </a:spcBef>
              <a:buFont typeface="Wingdings" charset="2"/>
              <a:buChar char="§"/>
            </a:pPr>
            <a:r>
              <a:rPr lang="en-US" altLang="en-US" sz="1600" dirty="0">
                <a:solidFill>
                  <a:schemeClr val="tx1"/>
                </a:solidFill>
                <a:latin typeface="Arial" charset="0"/>
              </a:rPr>
              <a:t>If a nation has a hull identification number system which has been accepted by the Coast Guard for the purpose of importing boats, it may be used by the importer instead of the one specified within this subpart.</a:t>
            </a:r>
          </a:p>
        </p:txBody>
      </p:sp>
      <p:sp>
        <p:nvSpPr>
          <p:cNvPr id="3" name="Text Box 4"/>
          <p:cNvSpPr txBox="1">
            <a:spLocks noChangeArrowheads="1"/>
          </p:cNvSpPr>
          <p:nvPr/>
        </p:nvSpPr>
        <p:spPr bwMode="auto">
          <a:xfrm>
            <a:off x="0" y="1600199"/>
            <a:ext cx="9144000" cy="685800"/>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3600" b="1" dirty="0">
                <a:solidFill>
                  <a:schemeClr val="tx1"/>
                </a:solidFill>
                <a:latin typeface="Arial" charset="0"/>
              </a:rPr>
              <a:t>33 CFR Part 181…</a:t>
            </a:r>
            <a:r>
              <a:rPr lang="en-US" altLang="en-US" sz="2400" b="1" dirty="0">
                <a:solidFill>
                  <a:schemeClr val="tx1"/>
                </a:solidFill>
                <a:latin typeface="Arial" charset="0"/>
              </a:rPr>
              <a:t>(Recreational Vessels Only)</a:t>
            </a:r>
          </a:p>
        </p:txBody>
      </p:sp>
    </p:spTree>
    <p:extLst>
      <p:ext uri="{BB962C8B-B14F-4D97-AF65-F5344CB8AC3E}">
        <p14:creationId xmlns:p14="http://schemas.microsoft.com/office/powerpoint/2010/main" val="1686110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0" y="1600199"/>
            <a:ext cx="9143999" cy="685800"/>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3600" b="1" dirty="0">
                <a:solidFill>
                  <a:schemeClr val="tx1"/>
                </a:solidFill>
                <a:latin typeface="Arial" panose="020B0604020202020204" pitchFamily="34" charset="0"/>
                <a:cs typeface="Arial" panose="020B0604020202020204" pitchFamily="34" charset="0"/>
              </a:rPr>
              <a:t>§ 181.25 Current HIN Format</a:t>
            </a:r>
          </a:p>
        </p:txBody>
      </p:sp>
      <p:sp>
        <p:nvSpPr>
          <p:cNvPr id="8" name="Text Box 2"/>
          <p:cNvSpPr txBox="1">
            <a:spLocks noChangeArrowheads="1"/>
          </p:cNvSpPr>
          <p:nvPr/>
        </p:nvSpPr>
        <p:spPr bwMode="auto">
          <a:xfrm>
            <a:off x="201168" y="2331720"/>
            <a:ext cx="8741664" cy="2531462"/>
          </a:xfrm>
          <a:prstGeom prst="rect">
            <a:avLst/>
          </a:prstGeom>
          <a:noFill/>
          <a:ln w="9525">
            <a:noFill/>
            <a:miter lim="800000"/>
            <a:headEnd/>
            <a:tailEnd/>
          </a:ln>
        </p:spPr>
        <p:txBody>
          <a:bodyPr wrap="square">
            <a:spAutoFit/>
          </a:bodyPr>
          <a:lstStyle/>
          <a:p>
            <a:pPr marL="800100" lvl="1" indent="-342900" eaLnBrk="1" hangingPunct="1">
              <a:spcBef>
                <a:spcPct val="50000"/>
              </a:spcBef>
              <a:buFont typeface="Wingdings" charset="2"/>
              <a:buChar char="Ø"/>
            </a:pPr>
            <a:r>
              <a:rPr lang="en-US" altLang="en-US" sz="2000" b="1" dirty="0">
                <a:solidFill>
                  <a:schemeClr val="tx1"/>
                </a:solidFill>
                <a:latin typeface="Arial" panose="020B0604020202020204" pitchFamily="34" charset="0"/>
                <a:cs typeface="Arial" panose="020B0604020202020204" pitchFamily="34" charset="0"/>
              </a:rPr>
              <a:t>Characters 1-3: </a:t>
            </a:r>
          </a:p>
          <a:p>
            <a:pPr marL="1257300" lvl="2" indent="-342900" eaLnBrk="1" hangingPunct="1">
              <a:spcBef>
                <a:spcPts val="500"/>
              </a:spcBef>
              <a:buFont typeface="Wingdings" charset="2"/>
              <a:buChar char="§"/>
            </a:pPr>
            <a:r>
              <a:rPr lang="en-US" altLang="en-US" sz="1800" dirty="0">
                <a:solidFill>
                  <a:schemeClr val="tx1"/>
                </a:solidFill>
                <a:latin typeface="Arial" panose="020B0604020202020204" pitchFamily="34" charset="0"/>
                <a:cs typeface="Arial" panose="020B0604020202020204" pitchFamily="34" charset="0"/>
              </a:rPr>
              <a:t>Manufacturer(s) Identification Code (MIC), assigned by the U.S. Coast Guard and may consist of letters and/or numbers.  Use of numbers was discontinued in mid-1990s.</a:t>
            </a:r>
          </a:p>
          <a:p>
            <a:pPr marL="1257300" lvl="2" indent="-342900" eaLnBrk="1" hangingPunct="1">
              <a:spcBef>
                <a:spcPts val="500"/>
              </a:spcBef>
              <a:buFont typeface="Wingdings" charset="2"/>
              <a:buChar char="§"/>
            </a:pPr>
            <a:r>
              <a:rPr lang="en-US" altLang="en-US" sz="1800" dirty="0">
                <a:solidFill>
                  <a:schemeClr val="tx1"/>
                </a:solidFill>
                <a:latin typeface="Arial" panose="020B0604020202020204" pitchFamily="34" charset="0"/>
                <a:cs typeface="Arial" panose="020B0604020202020204" pitchFamily="34" charset="0"/>
              </a:rPr>
              <a:t>An MIC may be reassigned if the manufacturer assigned to it has been out of business for 10 or more years.</a:t>
            </a:r>
          </a:p>
          <a:p>
            <a:pPr marL="1257300" lvl="2" indent="-342900" eaLnBrk="1" hangingPunct="1">
              <a:spcBef>
                <a:spcPts val="500"/>
              </a:spcBef>
              <a:buFont typeface="Wingdings" charset="2"/>
              <a:buChar char="§"/>
            </a:pPr>
            <a:r>
              <a:rPr lang="en-US" altLang="en-US" sz="1800" dirty="0">
                <a:solidFill>
                  <a:schemeClr val="tx1"/>
                </a:solidFill>
                <a:latin typeface="Arial" panose="020B0604020202020204" pitchFamily="34" charset="0"/>
                <a:cs typeface="Arial" panose="020B0604020202020204" pitchFamily="34" charset="0"/>
              </a:rPr>
              <a:t>Visit the USCG MIC Website here: </a:t>
            </a:r>
            <a:r>
              <a:rPr lang="en-US" sz="1800" u="sng" dirty="0">
                <a:hlinkClick r:id="rId2"/>
              </a:rPr>
              <a:t>http://uscgboating.org/content/manufacturers-identification.php</a:t>
            </a:r>
            <a:endParaRPr lang="en-US" altLang="en-US" sz="1800" dirty="0">
              <a:solidFill>
                <a:schemeClr val="tx1"/>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1678167" y="5238581"/>
            <a:ext cx="2743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dirty="0">
                <a:solidFill>
                  <a:schemeClr val="accent5">
                    <a:lumMod val="25000"/>
                  </a:schemeClr>
                </a:solidFill>
                <a:latin typeface="Arial Black" panose="020B0A04020102020204" pitchFamily="34" charset="0"/>
                <a:cs typeface="Tahoma" pitchFamily="34" charset="0"/>
              </a:rPr>
              <a:t>EXAMPLE:</a:t>
            </a:r>
          </a:p>
        </p:txBody>
      </p:sp>
      <p:sp>
        <p:nvSpPr>
          <p:cNvPr id="11" name="TextBox 3"/>
          <p:cNvSpPr txBox="1">
            <a:spLocks noChangeArrowheads="1"/>
          </p:cNvSpPr>
          <p:nvPr/>
        </p:nvSpPr>
        <p:spPr bwMode="auto">
          <a:xfrm>
            <a:off x="4396736" y="5022850"/>
            <a:ext cx="1851664" cy="1015663"/>
          </a:xfrm>
          <a:prstGeom prst="rect">
            <a:avLst/>
          </a:prstGeom>
          <a:noFill/>
          <a:ln w="9525">
            <a:noFill/>
            <a:miter lim="800000"/>
            <a:headEnd/>
            <a:tailEnd/>
          </a:ln>
        </p:spPr>
        <p:txBody>
          <a:bodyPr wrap="none">
            <a:spAutoFit/>
          </a:bodyPr>
          <a:lstStyle/>
          <a:p>
            <a:pPr eaLnBrk="1" hangingPunct="1">
              <a:defRPr/>
            </a:pPr>
            <a:r>
              <a:rPr lang="en-US" b="1" dirty="0">
                <a:latin typeface="Arial" panose="020B0604020202020204" pitchFamily="34" charset="0"/>
                <a:ea typeface="Tahoma" panose="020B0604030504040204" pitchFamily="34" charset="0"/>
                <a:cs typeface="Arial" panose="020B0604020202020204" pitchFamily="34" charset="0"/>
              </a:rPr>
              <a:t>ABC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
          <p:cNvSpPr txBox="1">
            <a:spLocks noChangeArrowheads="1"/>
          </p:cNvSpPr>
          <p:nvPr/>
        </p:nvSpPr>
        <p:spPr bwMode="auto">
          <a:xfrm>
            <a:off x="201168" y="2331720"/>
            <a:ext cx="8741664" cy="1646605"/>
          </a:xfrm>
          <a:prstGeom prst="rect">
            <a:avLst/>
          </a:prstGeom>
          <a:noFill/>
          <a:ln w="9525">
            <a:noFill/>
            <a:miter lim="800000"/>
            <a:headEnd/>
            <a:tailEnd/>
          </a:ln>
        </p:spPr>
        <p:txBody>
          <a:bodyPr wrap="square">
            <a:spAutoFit/>
          </a:bodyPr>
          <a:lstStyle/>
          <a:p>
            <a:pPr marL="800100" lvl="1" indent="-342900" eaLnBrk="1" hangingPunct="1">
              <a:spcBef>
                <a:spcPct val="50000"/>
              </a:spcBef>
              <a:buFont typeface="Wingdings" charset="2"/>
              <a:buChar char="Ø"/>
            </a:pPr>
            <a:r>
              <a:rPr lang="en-US" altLang="en-US" sz="2000" b="1" dirty="0">
                <a:solidFill>
                  <a:schemeClr val="tx1"/>
                </a:solidFill>
                <a:latin typeface="Arial" panose="020B0604020202020204" pitchFamily="34" charset="0"/>
                <a:cs typeface="Arial" panose="020B0604020202020204" pitchFamily="34" charset="0"/>
              </a:rPr>
              <a:t>Characters 4-8: </a:t>
            </a:r>
          </a:p>
          <a:p>
            <a:pPr marL="1257300" lvl="2" indent="-342900" eaLnBrk="1" hangingPunct="1">
              <a:spcBef>
                <a:spcPct val="50000"/>
              </a:spcBef>
              <a:buFont typeface="Wingdings" charset="2"/>
              <a:buChar char="§"/>
            </a:pPr>
            <a:r>
              <a:rPr lang="en-US" altLang="en-US" sz="1800" dirty="0">
                <a:solidFill>
                  <a:schemeClr val="tx1"/>
                </a:solidFill>
                <a:latin typeface="Arial" panose="020B0604020202020204" pitchFamily="34" charset="0"/>
                <a:cs typeface="Arial" panose="020B0604020202020204" pitchFamily="34" charset="0"/>
              </a:rPr>
              <a:t>Must be a serial number assigned by the manufacturer and may include letters and/or numbers, with the exception of the letters I, O, and Q, which </a:t>
            </a:r>
            <a:r>
              <a:rPr lang="en-US" altLang="en-US" sz="1800" u="sng" dirty="0">
                <a:solidFill>
                  <a:schemeClr val="tx1"/>
                </a:solidFill>
                <a:latin typeface="Arial" panose="020B0604020202020204" pitchFamily="34" charset="0"/>
                <a:cs typeface="Arial" panose="020B0604020202020204" pitchFamily="34" charset="0"/>
              </a:rPr>
              <a:t>cannot</a:t>
            </a:r>
            <a:r>
              <a:rPr lang="en-US" altLang="en-US" sz="1800" dirty="0">
                <a:solidFill>
                  <a:schemeClr val="tx1"/>
                </a:solidFill>
                <a:latin typeface="Arial" panose="020B0604020202020204" pitchFamily="34" charset="0"/>
                <a:cs typeface="Arial" panose="020B0604020202020204" pitchFamily="34" charset="0"/>
              </a:rPr>
              <a:t> be used in this portion of the HIN due to similarities to numbers.</a:t>
            </a:r>
            <a:endParaRPr lang="en-US" altLang="en-US" sz="1800" dirty="0">
              <a:latin typeface="Arial" panose="020B0604020202020204" pitchFamily="34" charset="0"/>
              <a:cs typeface="Arial" panose="020B0604020202020204" pitchFamily="34" charset="0"/>
            </a:endParaRPr>
          </a:p>
        </p:txBody>
      </p:sp>
      <p:sp>
        <p:nvSpPr>
          <p:cNvPr id="6" name="TextBox 1"/>
          <p:cNvSpPr txBox="1">
            <a:spLocks noChangeArrowheads="1"/>
          </p:cNvSpPr>
          <p:nvPr/>
        </p:nvSpPr>
        <p:spPr bwMode="auto">
          <a:xfrm>
            <a:off x="864093" y="5239512"/>
            <a:ext cx="2743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dirty="0">
                <a:solidFill>
                  <a:schemeClr val="accent5">
                    <a:lumMod val="25000"/>
                  </a:schemeClr>
                </a:solidFill>
                <a:latin typeface="Arial Black" panose="020B0A04020102020204" pitchFamily="34" charset="0"/>
                <a:cs typeface="Tahoma" pitchFamily="34" charset="0"/>
              </a:rPr>
              <a:t>EXAMPLE:</a:t>
            </a:r>
          </a:p>
        </p:txBody>
      </p:sp>
      <p:sp>
        <p:nvSpPr>
          <p:cNvPr id="7" name="Text Box 5"/>
          <p:cNvSpPr txBox="1">
            <a:spLocks noChangeArrowheads="1"/>
          </p:cNvSpPr>
          <p:nvPr/>
        </p:nvSpPr>
        <p:spPr bwMode="auto">
          <a:xfrm>
            <a:off x="3581400" y="5020056"/>
            <a:ext cx="4114800" cy="1015663"/>
          </a:xfrm>
          <a:prstGeom prst="rect">
            <a:avLst/>
          </a:prstGeom>
          <a:noFill/>
          <a:ln w="9525">
            <a:noFill/>
            <a:miter lim="800000"/>
            <a:headEnd/>
            <a:tailEnd/>
          </a:ln>
        </p:spPr>
        <p:txBody>
          <a:bodyPr wrap="square">
            <a:spAutoFit/>
          </a:bodyPr>
          <a:lstStyle/>
          <a:p>
            <a:pPr eaLnBrk="1" hangingPunct="1">
              <a:spcBef>
                <a:spcPct val="50000"/>
              </a:spcBef>
              <a:defRPr/>
            </a:pPr>
            <a:r>
              <a:rPr lang="en-US" altLang="en-US" b="1" dirty="0">
                <a:solidFill>
                  <a:schemeClr val="tx1"/>
                </a:solidFill>
                <a:latin typeface="Arial" panose="020B0604020202020204" pitchFamily="34" charset="0"/>
                <a:ea typeface="Tahoma" panose="020B0604030504040204" pitchFamily="34" charset="0"/>
                <a:cs typeface="Arial" panose="020B0604020202020204" pitchFamily="34" charset="0"/>
              </a:rPr>
              <a:t>ABC</a:t>
            </a:r>
            <a:r>
              <a:rPr lang="en-US" altLang="en-US" b="1" dirty="0">
                <a:latin typeface="Arial" panose="020B0604020202020204" pitchFamily="34" charset="0"/>
                <a:ea typeface="Tahoma" panose="020B0604030504040204" pitchFamily="34" charset="0"/>
                <a:cs typeface="Arial" panose="020B0604020202020204" pitchFamily="34" charset="0"/>
              </a:rPr>
              <a:t>25A67</a:t>
            </a:r>
          </a:p>
        </p:txBody>
      </p:sp>
      <p:sp>
        <p:nvSpPr>
          <p:cNvPr id="9" name="Text Box 4"/>
          <p:cNvSpPr txBox="1">
            <a:spLocks noChangeArrowheads="1"/>
          </p:cNvSpPr>
          <p:nvPr/>
        </p:nvSpPr>
        <p:spPr bwMode="auto">
          <a:xfrm>
            <a:off x="0" y="1600199"/>
            <a:ext cx="9143999" cy="685800"/>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3600" b="1" dirty="0">
                <a:solidFill>
                  <a:schemeClr val="tx1"/>
                </a:solidFill>
                <a:latin typeface="Arial" panose="020B0604020202020204" pitchFamily="34" charset="0"/>
                <a:cs typeface="Arial" panose="020B0604020202020204" pitchFamily="34" charset="0"/>
              </a:rPr>
              <a:t>§ 181.25 Current HIN Format</a:t>
            </a:r>
          </a:p>
        </p:txBody>
      </p:sp>
    </p:spTree>
    <p:extLst>
      <p:ext uri="{BB962C8B-B14F-4D97-AF65-F5344CB8AC3E}">
        <p14:creationId xmlns:p14="http://schemas.microsoft.com/office/powerpoint/2010/main" val="66515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201168" y="2331720"/>
            <a:ext cx="8741664" cy="3262432"/>
          </a:xfrm>
          <a:prstGeom prst="rect">
            <a:avLst/>
          </a:prstGeom>
          <a:noFill/>
          <a:ln w="9525">
            <a:noFill/>
            <a:miter lim="800000"/>
            <a:headEnd/>
            <a:tailEnd/>
          </a:ln>
        </p:spPr>
        <p:txBody>
          <a:bodyPr wrap="square">
            <a:spAutoFit/>
          </a:bodyPr>
          <a:lstStyle/>
          <a:p>
            <a:pPr marL="800100" lvl="2" indent="-342900" eaLnBrk="1" hangingPunct="1">
              <a:spcBef>
                <a:spcPts val="600"/>
              </a:spcBef>
              <a:buFont typeface="Wingdings" pitchFamily="2" charset="2"/>
              <a:buChar char="Ø"/>
            </a:pPr>
            <a:r>
              <a:rPr lang="en-US" altLang="en-US" sz="2000" b="1" dirty="0">
                <a:solidFill>
                  <a:schemeClr val="tx1"/>
                </a:solidFill>
                <a:latin typeface="Arial" panose="020B0604020202020204" pitchFamily="34" charset="0"/>
                <a:cs typeface="Arial" panose="020B0604020202020204" pitchFamily="34" charset="0"/>
              </a:rPr>
              <a:t>Characters 9-12: </a:t>
            </a:r>
            <a:r>
              <a:rPr lang="en-US" altLang="en-US" sz="1800" dirty="0">
                <a:solidFill>
                  <a:schemeClr val="tx1"/>
                </a:solidFill>
                <a:latin typeface="Arial" panose="020B0604020202020204" pitchFamily="34" charset="0"/>
                <a:cs typeface="Arial" panose="020B0604020202020204" pitchFamily="34" charset="0"/>
              </a:rPr>
              <a:t>contain the certification/manufacture date and model year of vessel.</a:t>
            </a:r>
          </a:p>
          <a:p>
            <a:pPr marL="1257300" lvl="3" indent="-342900" eaLnBrk="1" hangingPunct="1">
              <a:spcBef>
                <a:spcPts val="600"/>
              </a:spcBef>
              <a:buFont typeface="Wingdings" charset="2"/>
              <a:buChar char="§"/>
            </a:pPr>
            <a:r>
              <a:rPr lang="en-US" altLang="en-US" sz="1800" b="1" dirty="0">
                <a:solidFill>
                  <a:schemeClr val="tx1"/>
                </a:solidFill>
                <a:latin typeface="Arial" panose="020B0604020202020204" pitchFamily="34" charset="0"/>
                <a:cs typeface="Arial" panose="020B0604020202020204" pitchFamily="34" charset="0"/>
              </a:rPr>
              <a:t>9:</a:t>
            </a:r>
            <a:r>
              <a:rPr lang="en-US" altLang="en-US" sz="1800" dirty="0">
                <a:solidFill>
                  <a:schemeClr val="tx1"/>
                </a:solidFill>
                <a:latin typeface="Arial" panose="020B0604020202020204" pitchFamily="34" charset="0"/>
                <a:cs typeface="Arial" panose="020B0604020202020204" pitchFamily="34" charset="0"/>
              </a:rPr>
              <a:t> Must be a letter value to represent month hull was built:  </a:t>
            </a:r>
            <a:br>
              <a:rPr lang="en-US" altLang="en-US" sz="1800" dirty="0">
                <a:solidFill>
                  <a:schemeClr val="tx1"/>
                </a:solidFill>
                <a:latin typeface="Arial" panose="020B0604020202020204" pitchFamily="34" charset="0"/>
                <a:cs typeface="Arial" panose="020B0604020202020204" pitchFamily="34" charset="0"/>
              </a:rPr>
            </a:br>
            <a:r>
              <a:rPr lang="en-US" altLang="en-US" sz="1800" dirty="0">
                <a:solidFill>
                  <a:schemeClr val="tx1"/>
                </a:solidFill>
                <a:latin typeface="Arial" panose="020B0604020202020204" pitchFamily="34" charset="0"/>
                <a:cs typeface="Arial" panose="020B0604020202020204" pitchFamily="34" charset="0"/>
              </a:rPr>
              <a:t>     A = January, B = February, etc….  </a:t>
            </a:r>
          </a:p>
          <a:p>
            <a:pPr marL="1257300" lvl="3" indent="-342900" eaLnBrk="1" hangingPunct="1">
              <a:spcBef>
                <a:spcPts val="600"/>
              </a:spcBef>
              <a:buFont typeface="Wingdings" charset="2"/>
              <a:buChar char="§"/>
            </a:pPr>
            <a:r>
              <a:rPr lang="en-US" altLang="en-US" sz="1800" b="1" dirty="0">
                <a:solidFill>
                  <a:schemeClr val="tx1"/>
                </a:solidFill>
                <a:latin typeface="Arial" panose="020B0604020202020204" pitchFamily="34" charset="0"/>
                <a:cs typeface="Arial" panose="020B0604020202020204" pitchFamily="34" charset="0"/>
              </a:rPr>
              <a:t>10:</a:t>
            </a:r>
            <a:r>
              <a:rPr lang="en-US" altLang="en-US" sz="1800" dirty="0">
                <a:solidFill>
                  <a:schemeClr val="tx1"/>
                </a:solidFill>
                <a:latin typeface="Arial" panose="020B0604020202020204" pitchFamily="34" charset="0"/>
                <a:cs typeface="Arial" panose="020B0604020202020204" pitchFamily="34" charset="0"/>
              </a:rPr>
              <a:t> A number value indicating the last digit of the year of manufacture/certification, i.e. 8 represents 2008</a:t>
            </a:r>
            <a:br>
              <a:rPr lang="en-US" altLang="en-US" sz="1800" dirty="0">
                <a:solidFill>
                  <a:schemeClr val="tx1"/>
                </a:solidFill>
                <a:latin typeface="Arial" panose="020B0604020202020204" pitchFamily="34" charset="0"/>
                <a:cs typeface="Arial" panose="020B0604020202020204" pitchFamily="34" charset="0"/>
              </a:rPr>
            </a:br>
            <a:r>
              <a:rPr lang="en-US" sz="1500" i="1" dirty="0">
                <a:solidFill>
                  <a:schemeClr val="tx1"/>
                </a:solidFill>
                <a:latin typeface="Arial" panose="020B0604020202020204" pitchFamily="34" charset="0"/>
                <a:cs typeface="Arial" panose="020B0604020202020204" pitchFamily="34" charset="0"/>
              </a:rPr>
              <a:t>(33 CFR 181.25(c) - The date indicated can be no earlier than the date the construction or assembly began and no later than the date the boat leaves the place of manufacture or assembly, or is imported into the US for sale.)</a:t>
            </a:r>
          </a:p>
          <a:p>
            <a:pPr marL="1257300" lvl="3" indent="-342900" eaLnBrk="1" hangingPunct="1">
              <a:spcBef>
                <a:spcPts val="600"/>
              </a:spcBef>
              <a:buFont typeface="Wingdings" charset="2"/>
              <a:buChar char="§"/>
            </a:pPr>
            <a:r>
              <a:rPr lang="en-US" altLang="en-US" sz="1800" b="1" dirty="0">
                <a:solidFill>
                  <a:schemeClr val="tx1"/>
                </a:solidFill>
                <a:latin typeface="Arial" panose="020B0604020202020204" pitchFamily="34" charset="0"/>
                <a:cs typeface="Arial" panose="020B0604020202020204" pitchFamily="34" charset="0"/>
              </a:rPr>
              <a:t>11-12:</a:t>
            </a:r>
            <a:r>
              <a:rPr lang="en-US" altLang="en-US" sz="1800" dirty="0">
                <a:solidFill>
                  <a:schemeClr val="tx1"/>
                </a:solidFill>
                <a:latin typeface="Arial" panose="020B0604020202020204" pitchFamily="34" charset="0"/>
                <a:cs typeface="Arial" panose="020B0604020202020204" pitchFamily="34" charset="0"/>
              </a:rPr>
              <a:t> Indicate the last two digits of the model year or year it was offered for sale by the manufacturer</a:t>
            </a:r>
          </a:p>
        </p:txBody>
      </p:sp>
      <p:sp>
        <p:nvSpPr>
          <p:cNvPr id="6" name="TextBox 1"/>
          <p:cNvSpPr txBox="1">
            <a:spLocks noChangeArrowheads="1"/>
          </p:cNvSpPr>
          <p:nvPr/>
        </p:nvSpPr>
        <p:spPr bwMode="auto">
          <a:xfrm>
            <a:off x="304800" y="6146800"/>
            <a:ext cx="2743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dirty="0">
                <a:solidFill>
                  <a:schemeClr val="accent5">
                    <a:lumMod val="25000"/>
                  </a:schemeClr>
                </a:solidFill>
                <a:latin typeface="Arial Black" panose="020B0A04020102020204" pitchFamily="34" charset="0"/>
                <a:cs typeface="Tahoma" pitchFamily="34" charset="0"/>
              </a:rPr>
              <a:t>EXAMPLE:</a:t>
            </a:r>
          </a:p>
        </p:txBody>
      </p:sp>
      <p:sp>
        <p:nvSpPr>
          <p:cNvPr id="19461" name="Text Box 3"/>
          <p:cNvSpPr txBox="1">
            <a:spLocks noChangeArrowheads="1"/>
          </p:cNvSpPr>
          <p:nvPr/>
        </p:nvSpPr>
        <p:spPr bwMode="auto">
          <a:xfrm>
            <a:off x="2895600" y="5842000"/>
            <a:ext cx="6096000" cy="1015663"/>
          </a:xfrm>
          <a:prstGeom prst="rect">
            <a:avLst/>
          </a:prstGeom>
          <a:noFill/>
          <a:ln w="9525">
            <a:noFill/>
            <a:miter lim="800000"/>
            <a:headEnd/>
            <a:tailEnd/>
          </a:ln>
        </p:spPr>
        <p:txBody>
          <a:bodyPr wrap="square">
            <a:spAutoFit/>
          </a:bodyPr>
          <a:lstStyle/>
          <a:p>
            <a:pPr eaLnBrk="1" hangingPunct="1"/>
            <a:r>
              <a:rPr lang="en-US" altLang="en-US" b="1" dirty="0">
                <a:solidFill>
                  <a:schemeClr val="tx1"/>
                </a:solidFill>
                <a:latin typeface="Arial" panose="020B0604020202020204" pitchFamily="34" charset="0"/>
                <a:cs typeface="Arial" panose="020B0604020202020204" pitchFamily="34" charset="0"/>
              </a:rPr>
              <a:t>ABC25A67</a:t>
            </a:r>
            <a:r>
              <a:rPr lang="en-US" altLang="en-US" b="1" dirty="0">
                <a:latin typeface="Arial" panose="020B0604020202020204" pitchFamily="34" charset="0"/>
                <a:cs typeface="Arial" panose="020B0604020202020204" pitchFamily="34" charset="0"/>
              </a:rPr>
              <a:t>H809</a:t>
            </a:r>
          </a:p>
        </p:txBody>
      </p:sp>
      <p:sp>
        <p:nvSpPr>
          <p:cNvPr id="9" name="Text Box 4"/>
          <p:cNvSpPr txBox="1">
            <a:spLocks noChangeArrowheads="1"/>
          </p:cNvSpPr>
          <p:nvPr/>
        </p:nvSpPr>
        <p:spPr bwMode="auto">
          <a:xfrm>
            <a:off x="0" y="1600199"/>
            <a:ext cx="9143999" cy="685800"/>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3600" b="1" dirty="0">
                <a:solidFill>
                  <a:schemeClr val="tx1"/>
                </a:solidFill>
                <a:latin typeface="Arial" panose="020B0604020202020204" pitchFamily="34" charset="0"/>
                <a:cs typeface="Arial" panose="020B0604020202020204" pitchFamily="34" charset="0"/>
              </a:rPr>
              <a:t>§ 181.25 Current HIN Format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201168" y="2331720"/>
            <a:ext cx="8741664" cy="4493537"/>
          </a:xfrm>
          <a:prstGeom prst="rect">
            <a:avLst/>
          </a:prstGeom>
          <a:noFill/>
          <a:ln w="9525">
            <a:noFill/>
            <a:miter lim="800000"/>
            <a:headEnd/>
            <a:tailEnd/>
          </a:ln>
        </p:spPr>
        <p:txBody>
          <a:bodyPr wrap="square">
            <a:spAutoFit/>
          </a:bodyPr>
          <a:lstStyle/>
          <a:p>
            <a:pPr marL="342900" indent="-342900" eaLnBrk="1" hangingPunct="1">
              <a:spcBef>
                <a:spcPct val="50000"/>
              </a:spcBef>
              <a:buFont typeface="Wingdings" charset="2"/>
              <a:buChar char="Ø"/>
            </a:pPr>
            <a:r>
              <a:rPr lang="en-US" altLang="en-US" sz="2200" dirty="0">
                <a:solidFill>
                  <a:schemeClr val="tx1"/>
                </a:solidFill>
                <a:latin typeface="Arial" panose="020B0604020202020204" pitchFamily="34" charset="0"/>
                <a:cs typeface="Arial" panose="020B0604020202020204" pitchFamily="34" charset="0"/>
              </a:rPr>
              <a:t>The HIN must consist of 12 characters uninterrupted by slashes, hyphens, or spaces.</a:t>
            </a:r>
          </a:p>
          <a:p>
            <a:pPr marL="342900" indent="-342900" eaLnBrk="1" hangingPunct="1">
              <a:spcBef>
                <a:spcPct val="50000"/>
              </a:spcBef>
              <a:buFont typeface="Wingdings" charset="2"/>
              <a:buChar char="Ø"/>
            </a:pPr>
            <a:r>
              <a:rPr lang="en-US" altLang="en-US" sz="2200" dirty="0">
                <a:solidFill>
                  <a:schemeClr val="tx1"/>
                </a:solidFill>
                <a:latin typeface="Arial" panose="020B0604020202020204" pitchFamily="34" charset="0"/>
                <a:cs typeface="Arial" panose="020B0604020202020204" pitchFamily="34" charset="0"/>
              </a:rPr>
              <a:t>Occasionally the USCG has allowed a 12 character HIN with an incorrect format as long as the manufacturer and year of the vessel can be identified. </a:t>
            </a:r>
          </a:p>
          <a:p>
            <a:pPr marL="342900" indent="-342900" eaLnBrk="1" hangingPunct="1">
              <a:spcBef>
                <a:spcPct val="50000"/>
              </a:spcBef>
              <a:buFont typeface="Wingdings" charset="2"/>
              <a:buChar char="Ø"/>
            </a:pPr>
            <a:r>
              <a:rPr lang="en-US" altLang="en-US" sz="2200" dirty="0">
                <a:solidFill>
                  <a:schemeClr val="tx1"/>
                </a:solidFill>
                <a:latin typeface="Arial" panose="020B0604020202020204" pitchFamily="34" charset="0"/>
                <a:cs typeface="Arial" panose="020B0604020202020204" pitchFamily="34" charset="0"/>
              </a:rPr>
              <a:t>Occasionally the USCG will verify a HIN as valid even though it has 11 or 13 characters. The Manufacturer(s) Identification Code, certification date, and model year will be correct with either one digit missing or one extra digit in the production serial number portion of the HIN.  This is done when a manufacturer produces a high number of boats with invalid HIN’s, and is permitted by the USCG, not at a state level.</a:t>
            </a:r>
            <a:endParaRPr lang="en-US" altLang="en-US" sz="2200" dirty="0">
              <a:latin typeface="Arial" panose="020B0604020202020204" pitchFamily="34" charset="0"/>
              <a:cs typeface="Arial" panose="020B0604020202020204" pitchFamily="34" charset="0"/>
            </a:endParaRPr>
          </a:p>
        </p:txBody>
      </p:sp>
      <p:sp>
        <p:nvSpPr>
          <p:cNvPr id="9" name="Text Box 4"/>
          <p:cNvSpPr txBox="1">
            <a:spLocks noChangeArrowheads="1"/>
          </p:cNvSpPr>
          <p:nvPr/>
        </p:nvSpPr>
        <p:spPr bwMode="auto">
          <a:xfrm>
            <a:off x="0" y="1600199"/>
            <a:ext cx="9143999" cy="685800"/>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3600" b="1" dirty="0">
                <a:solidFill>
                  <a:schemeClr val="tx1"/>
                </a:solidFill>
                <a:latin typeface="Arial" panose="020B0604020202020204" pitchFamily="34" charset="0"/>
                <a:cs typeface="Arial" panose="020B0604020202020204" pitchFamily="34" charset="0"/>
              </a:rPr>
              <a:t>§ 181.25 Current HIN Format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01168" y="2331720"/>
            <a:ext cx="8741664" cy="2970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50000"/>
              </a:spcBef>
              <a:buFont typeface="Wingdings" panose="05000000000000000000" pitchFamily="2" charset="2"/>
              <a:buChar char="Ø"/>
              <a:defRPr/>
            </a:pPr>
            <a:r>
              <a:rPr lang="en-US" altLang="en-US" sz="2200" dirty="0">
                <a:latin typeface="Arial" panose="020B0604020202020204" pitchFamily="34" charset="0"/>
                <a:cs typeface="Arial" panose="020B0604020202020204" pitchFamily="34" charset="0"/>
              </a:rPr>
              <a:t>Homemade Boats</a:t>
            </a:r>
          </a:p>
          <a:p>
            <a:pPr marL="342900" indent="-342900" eaLnBrk="1" hangingPunct="1">
              <a:spcBef>
                <a:spcPct val="50000"/>
              </a:spcBef>
              <a:buFont typeface="Wingdings" panose="05000000000000000000" pitchFamily="2" charset="2"/>
              <a:buChar char="Ø"/>
              <a:defRPr/>
            </a:pPr>
            <a:r>
              <a:rPr lang="en-US" altLang="en-US" sz="2200" dirty="0">
                <a:latin typeface="Arial" panose="020B0604020202020204" pitchFamily="34" charset="0"/>
                <a:cs typeface="Arial" panose="020B0604020202020204" pitchFamily="34" charset="0"/>
              </a:rPr>
              <a:t>Kit Boats</a:t>
            </a:r>
          </a:p>
          <a:p>
            <a:pPr marL="342900" indent="-342900" eaLnBrk="1" hangingPunct="1">
              <a:spcBef>
                <a:spcPct val="50000"/>
              </a:spcBef>
              <a:buFont typeface="Wingdings" panose="05000000000000000000" pitchFamily="2" charset="2"/>
              <a:buChar char="Ø"/>
              <a:defRPr/>
            </a:pPr>
            <a:r>
              <a:rPr lang="en-US" altLang="en-US" sz="2200" dirty="0">
                <a:latin typeface="Arial" panose="020B0604020202020204" pitchFamily="34" charset="0"/>
                <a:cs typeface="Arial" panose="020B0604020202020204" pitchFamily="34" charset="0"/>
              </a:rPr>
              <a:t>All vessels imported or manufactured after November 1,</a:t>
            </a:r>
            <a:r>
              <a:rPr lang="en-US" altLang="en-US" sz="2200" u="sng" dirty="0">
                <a:latin typeface="Arial" panose="020B0604020202020204" pitchFamily="34" charset="0"/>
                <a:cs typeface="Arial" panose="020B0604020202020204" pitchFamily="34" charset="0"/>
              </a:rPr>
              <a:t> </a:t>
            </a:r>
            <a:br>
              <a:rPr lang="en-US" altLang="en-US" sz="2200" u="sng" dirty="0">
                <a:latin typeface="Arial" panose="020B0604020202020204" pitchFamily="34" charset="0"/>
                <a:cs typeface="Arial" panose="020B0604020202020204" pitchFamily="34" charset="0"/>
              </a:rPr>
            </a:br>
            <a:r>
              <a:rPr lang="en-US" altLang="en-US" sz="2200" dirty="0">
                <a:latin typeface="Arial" panose="020B0604020202020204" pitchFamily="34" charset="0"/>
                <a:cs typeface="Arial" panose="020B0604020202020204" pitchFamily="34" charset="0"/>
              </a:rPr>
              <a:t>1972 without a correct HIN format. (Vessels imported or manufactured prior to November 1,1972 do not fall within the regulations, but may be treated as such by the states)</a:t>
            </a:r>
          </a:p>
          <a:p>
            <a:pPr eaLnBrk="1" hangingPunct="1">
              <a:spcBef>
                <a:spcPct val="50000"/>
              </a:spcBef>
              <a:defRPr/>
            </a:pPr>
            <a:endParaRPr lang="en-US" altLang="en-US" sz="2200" dirty="0">
              <a:latin typeface="Tahoma" panose="020B0604030504040204" pitchFamily="34" charset="0"/>
              <a:cs typeface="Tahoma" panose="020B0604030504040204" pitchFamily="34" charset="0"/>
            </a:endParaRPr>
          </a:p>
        </p:txBody>
      </p:sp>
      <p:sp>
        <p:nvSpPr>
          <p:cNvPr id="4" name="Rectangle 2"/>
          <p:cNvSpPr txBox="1">
            <a:spLocks noChangeArrowheads="1"/>
          </p:cNvSpPr>
          <p:nvPr/>
        </p:nvSpPr>
        <p:spPr bwMode="auto">
          <a:xfrm>
            <a:off x="0" y="1600200"/>
            <a:ext cx="9144000" cy="685799"/>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Boats Affected by Federal Regulations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201168" y="2331720"/>
            <a:ext cx="8741664" cy="3754874"/>
          </a:xfrm>
          <a:prstGeom prst="rect">
            <a:avLst/>
          </a:prstGeom>
          <a:noFill/>
          <a:ln w="9525">
            <a:noFill/>
            <a:miter lim="800000"/>
            <a:headEnd/>
            <a:tailEnd/>
          </a:ln>
        </p:spPr>
        <p:txBody>
          <a:bodyPr wrap="square">
            <a:spAutoFit/>
          </a:bodyPr>
          <a:lstStyle/>
          <a:p>
            <a:pPr marL="342900" indent="-342900" eaLnBrk="1" hangingPunct="1">
              <a:spcBef>
                <a:spcPct val="50000"/>
              </a:spcBef>
              <a:buFont typeface="Wingdings" charset="2"/>
              <a:buChar char="Ø"/>
            </a:pPr>
            <a:r>
              <a:rPr lang="en-US" altLang="en-US" sz="2200" b="1" dirty="0">
                <a:solidFill>
                  <a:schemeClr val="tx1"/>
                </a:solidFill>
                <a:latin typeface="Arial" panose="020B0604020202020204" pitchFamily="34" charset="0"/>
                <a:cs typeface="Arial" panose="020B0604020202020204" pitchFamily="34" charset="0"/>
              </a:rPr>
              <a:t>Homemade/Backyard Built Boat</a:t>
            </a:r>
          </a:p>
          <a:p>
            <a:pPr marL="800100" lvl="1" indent="-342900" eaLnBrk="1" hangingPunct="1">
              <a:spcBef>
                <a:spcPct val="5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A single boat built with raw materials by a person or persons for personal use and not made for the purpose of building multiple boats for sale. (Not more than 1 vessel per year)</a:t>
            </a:r>
          </a:p>
          <a:p>
            <a:pPr marL="800100" lvl="1" indent="-342900" eaLnBrk="1" hangingPunct="1">
              <a:spcBef>
                <a:spcPct val="50000"/>
              </a:spcBef>
              <a:buFont typeface="Wingdings" charset="2"/>
              <a:buChar char="§"/>
            </a:pPr>
            <a:r>
              <a:rPr lang="en-US" altLang="en-US" sz="1600" dirty="0">
                <a:solidFill>
                  <a:srgbClr val="C00000"/>
                </a:solidFill>
                <a:latin typeface="Arial" panose="020B0604020202020204" pitchFamily="34" charset="0"/>
                <a:cs typeface="Arial" panose="020B0604020202020204" pitchFamily="34" charset="0"/>
              </a:rPr>
              <a:t>This boat requires a state issued HIN in the New (Current) Format</a:t>
            </a:r>
          </a:p>
          <a:p>
            <a:pPr marL="285750" indent="-285750" eaLnBrk="1" hangingPunct="1">
              <a:spcBef>
                <a:spcPct val="50000"/>
              </a:spcBef>
              <a:buFont typeface="Wingdings" charset="2"/>
              <a:buChar char="Ø"/>
            </a:pPr>
            <a:endParaRPr lang="en-US" altLang="en-US" sz="1000" b="1" dirty="0">
              <a:solidFill>
                <a:srgbClr val="C00000"/>
              </a:solidFill>
              <a:latin typeface="Arial" panose="020B0604020202020204" pitchFamily="34" charset="0"/>
              <a:cs typeface="Arial" panose="020B0604020202020204" pitchFamily="34" charset="0"/>
            </a:endParaRPr>
          </a:p>
          <a:p>
            <a:pPr marL="285750" indent="-285750" eaLnBrk="1" hangingPunct="1">
              <a:spcBef>
                <a:spcPct val="50000"/>
              </a:spcBef>
              <a:buFont typeface="Wingdings" charset="2"/>
              <a:buChar char="Ø"/>
            </a:pPr>
            <a:r>
              <a:rPr lang="en-US" altLang="en-US" sz="2200" b="1" dirty="0">
                <a:solidFill>
                  <a:srgbClr val="C00000"/>
                </a:solidFill>
                <a:latin typeface="Arial" panose="020B0604020202020204" pitchFamily="34" charset="0"/>
                <a:cs typeface="Arial" panose="020B0604020202020204" pitchFamily="34" charset="0"/>
              </a:rPr>
              <a:t>SPECIAL NOTE</a:t>
            </a:r>
            <a:r>
              <a:rPr lang="en-US" altLang="en-US" sz="2200" dirty="0">
                <a:solidFill>
                  <a:schemeClr val="tx1"/>
                </a:solidFill>
                <a:latin typeface="Arial" panose="020B0604020202020204" pitchFamily="34" charset="0"/>
                <a:cs typeface="Arial" panose="020B0604020202020204" pitchFamily="34" charset="0"/>
              </a:rPr>
              <a:t>: </a:t>
            </a:r>
          </a:p>
          <a:p>
            <a:pPr marL="742950" lvl="1" indent="-285750" eaLnBrk="1" hangingPunct="1">
              <a:spcBef>
                <a:spcPct val="5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Some manufacturers are in the practice of selling non-compliant recreational boats to persons and calling them “homemade” by giving the new owner a materials list.  Be aware of these practices.  These boats will NOT have Certification Labels nor will they have USCG Maximum Capacities established!  </a:t>
            </a:r>
            <a:r>
              <a:rPr lang="en-US" altLang="en-US" sz="1600" b="1" dirty="0">
                <a:solidFill>
                  <a:srgbClr val="C00000"/>
                </a:solidFill>
                <a:latin typeface="Arial" panose="020B0604020202020204" pitchFamily="34" charset="0"/>
                <a:cs typeface="Arial" panose="020B0604020202020204" pitchFamily="34" charset="0"/>
              </a:rPr>
              <a:t>THESE BOATS ARE UNSAFE AND SHOULD NOT BE ALLOWED IN RECREATIONAL SERVICE!</a:t>
            </a:r>
            <a:endParaRPr lang="en-US" altLang="en-US" sz="1600" dirty="0">
              <a:solidFill>
                <a:srgbClr val="C00000"/>
              </a:solidFill>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0" y="1600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What is a Homemade Boat?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01168" y="2331720"/>
            <a:ext cx="8741664"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ct val="50000"/>
              </a:spcBef>
              <a:buFont typeface="Wingdings" panose="05000000000000000000" pitchFamily="2" charset="2"/>
              <a:buChar char="Ø"/>
              <a:defRPr/>
            </a:pPr>
            <a:r>
              <a:rPr lang="en-US" altLang="en-US" sz="2200" b="1" kern="0" dirty="0">
                <a:latin typeface="Arial" panose="020B0604020202020204" pitchFamily="34" charset="0"/>
                <a:cs typeface="Arial" panose="020B0604020202020204" pitchFamily="34" charset="0"/>
              </a:rPr>
              <a:t>Kit Boat</a:t>
            </a:r>
          </a:p>
          <a:p>
            <a:pPr lvl="1" eaLnBrk="1" hangingPunct="1">
              <a:spcBef>
                <a:spcPts val="600"/>
              </a:spcBef>
              <a:buFont typeface="Wingdings" charset="2"/>
              <a:buChar char="§"/>
              <a:defRPr/>
            </a:pPr>
            <a:r>
              <a:rPr lang="en-US" altLang="en-US" sz="1600" dirty="0">
                <a:latin typeface="Arial" charset="0"/>
                <a:ea typeface="Arial" charset="0"/>
              </a:rPr>
              <a:t>A kit boat is a boat in which the buyer purchases plans to build the boat and the materials to complete the boat are supplied by the manufacturer/seller. </a:t>
            </a:r>
            <a:r>
              <a:rPr lang="en-US" altLang="en-US" sz="1600" dirty="0">
                <a:solidFill>
                  <a:srgbClr val="C00000"/>
                </a:solidFill>
                <a:latin typeface="Arial" charset="0"/>
                <a:ea typeface="Arial" charset="0"/>
              </a:rPr>
              <a:t>IT IS NOT A HOMEMADE BOAT!</a:t>
            </a:r>
          </a:p>
          <a:p>
            <a:pPr lvl="1" eaLnBrk="1" hangingPunct="1">
              <a:spcBef>
                <a:spcPts val="600"/>
              </a:spcBef>
              <a:buFont typeface="Wingdings" charset="2"/>
              <a:buChar char="§"/>
              <a:defRPr/>
            </a:pPr>
            <a:r>
              <a:rPr lang="en-US" altLang="en-US" sz="1600" dirty="0">
                <a:latin typeface="Arial" charset="0"/>
                <a:ea typeface="Arial" charset="0"/>
              </a:rPr>
              <a:t>This boat requires a HIN to be provided by the manufacturer/seller. </a:t>
            </a:r>
            <a:endParaRPr lang="en-US" altLang="en-US" sz="1600" b="1" kern="0" dirty="0">
              <a:latin typeface="Arial" charset="0"/>
              <a:ea typeface="Arial" charset="0"/>
            </a:endParaRPr>
          </a:p>
          <a:p>
            <a:pPr lvl="1">
              <a:spcBef>
                <a:spcPct val="50000"/>
              </a:spcBef>
              <a:buFont typeface="Wingdings" charset="2"/>
              <a:buChar char="§"/>
              <a:defRPr/>
            </a:pPr>
            <a:r>
              <a:rPr lang="en-US" altLang="en-US" sz="1600" kern="0" dirty="0">
                <a:latin typeface="Arial" charset="0"/>
                <a:ea typeface="Arial" charset="0"/>
              </a:rPr>
              <a:t>All kit boats imported or manufactured after Nov. 1, 1972 must comply with all U.S. Coast Guard Minimum Safety Standards (33 CFR Part 183) where applicable.</a:t>
            </a:r>
          </a:p>
        </p:txBody>
      </p:sp>
      <p:sp>
        <p:nvSpPr>
          <p:cNvPr id="3" name="Rectangle 2"/>
          <p:cNvSpPr txBox="1">
            <a:spLocks noChangeArrowheads="1"/>
          </p:cNvSpPr>
          <p:nvPr/>
        </p:nvSpPr>
        <p:spPr bwMode="auto">
          <a:xfrm>
            <a:off x="0" y="1600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What is a Kit Boat?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0"/>
          <p:cNvSpPr txBox="1">
            <a:spLocks noChangeArrowheads="1"/>
          </p:cNvSpPr>
          <p:nvPr/>
        </p:nvSpPr>
        <p:spPr bwMode="auto">
          <a:xfrm>
            <a:off x="976313" y="3814763"/>
            <a:ext cx="6873875" cy="457200"/>
          </a:xfrm>
          <a:prstGeom prst="rect">
            <a:avLst/>
          </a:prstGeom>
          <a:noFill/>
          <a:ln w="9525">
            <a:noFill/>
            <a:miter lim="800000"/>
            <a:headEnd/>
            <a:tailEnd/>
          </a:ln>
        </p:spPr>
        <p:txBody>
          <a:bodyPr>
            <a:spAutoFit/>
          </a:bodyPr>
          <a:lstStyle/>
          <a:p>
            <a:pPr eaLnBrk="1" hangingPunct="1"/>
            <a:endParaRPr lang="en-US" altLang="en-US" sz="2400" dirty="0"/>
          </a:p>
        </p:txBody>
      </p:sp>
      <p:sp>
        <p:nvSpPr>
          <p:cNvPr id="6" name="Text Box 11"/>
          <p:cNvSpPr txBox="1">
            <a:spLocks noChangeArrowheads="1"/>
          </p:cNvSpPr>
          <p:nvPr/>
        </p:nvSpPr>
        <p:spPr bwMode="auto">
          <a:xfrm>
            <a:off x="200025" y="2332516"/>
            <a:ext cx="8743950" cy="4382738"/>
          </a:xfrm>
          <a:prstGeom prst="rect">
            <a:avLst/>
          </a:prstGeom>
          <a:noFill/>
          <a:ln w="9525">
            <a:noFill/>
            <a:miter lim="800000"/>
            <a:headEnd/>
            <a:tailEnd/>
          </a:ln>
        </p:spPr>
        <p:txBody>
          <a:bodyPr wrap="square">
            <a:spAutoFit/>
          </a:bodyPr>
          <a:lstStyle/>
          <a:p>
            <a:pPr eaLnBrk="1" hangingPunct="1">
              <a:spcBef>
                <a:spcPct val="20000"/>
              </a:spcBef>
            </a:pPr>
            <a:r>
              <a:rPr lang="en-US" altLang="en-US" sz="2200" b="1" dirty="0">
                <a:solidFill>
                  <a:schemeClr val="tx1"/>
                </a:solidFill>
                <a:latin typeface="Arial" charset="0"/>
              </a:rPr>
              <a:t>Background:</a:t>
            </a:r>
          </a:p>
          <a:p>
            <a:pPr marL="742950" lvl="1" indent="-285750" eaLnBrk="1" hangingPunct="1">
              <a:spcBef>
                <a:spcPct val="2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Prior to Nov. 1,1972 there were no requirements for a HIN to be assigned to recreational boats.  Manufacturers used mostly serial numbers that were unique to that manufacturer, but had no prescribed format beyond that specific manufacturer.</a:t>
            </a:r>
          </a:p>
          <a:p>
            <a:pPr marL="742950" lvl="1" indent="-285750" eaLnBrk="1" hangingPunct="1">
              <a:spcBef>
                <a:spcPct val="2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Nov. 1,1972 The U.S. Coast Guard in CFR Title 33 §181 required all manufacturers to affix a 12 character HIN on all domestic and imported recreational boats.</a:t>
            </a:r>
          </a:p>
          <a:p>
            <a:pPr marL="742950" lvl="1" indent="-285750" eaLnBrk="1" hangingPunct="1">
              <a:spcBef>
                <a:spcPct val="20000"/>
              </a:spcBef>
              <a:buFont typeface="Arial" charset="0"/>
              <a:buChar char="•"/>
            </a:pPr>
            <a:endParaRPr lang="en-US" altLang="en-US" sz="1600" dirty="0">
              <a:solidFill>
                <a:schemeClr val="tx1"/>
              </a:solidFill>
              <a:latin typeface="Arial" panose="020B0604020202020204" pitchFamily="34" charset="0"/>
              <a:cs typeface="Arial" panose="020B0604020202020204" pitchFamily="34" charset="0"/>
            </a:endParaRPr>
          </a:p>
          <a:p>
            <a:pPr eaLnBrk="1" hangingPunct="1">
              <a:spcBef>
                <a:spcPct val="20000"/>
              </a:spcBef>
            </a:pPr>
            <a:r>
              <a:rPr lang="en-US" altLang="en-US" sz="2200" b="1" dirty="0">
                <a:solidFill>
                  <a:schemeClr val="tx1"/>
                </a:solidFill>
                <a:latin typeface="Arial" panose="020B0604020202020204" pitchFamily="34" charset="0"/>
                <a:cs typeface="Arial" panose="020B0604020202020204" pitchFamily="34" charset="0"/>
              </a:rPr>
              <a:t>Purpose/Use:	</a:t>
            </a:r>
          </a:p>
          <a:p>
            <a:pPr marL="742950" lvl="1" indent="-285750" eaLnBrk="1" hangingPunct="1">
              <a:spcBef>
                <a:spcPct val="2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The HIN is the primary means for performing recreational boat recalls</a:t>
            </a:r>
          </a:p>
          <a:p>
            <a:pPr marL="742950" lvl="1" indent="-285750" eaLnBrk="1" hangingPunct="1">
              <a:spcBef>
                <a:spcPct val="2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Used by States for registration and titling</a:t>
            </a:r>
          </a:p>
          <a:p>
            <a:pPr marL="742950" lvl="1" indent="-285750" eaLnBrk="1" hangingPunct="1">
              <a:spcBef>
                <a:spcPct val="2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Used by USCG for documentation</a:t>
            </a:r>
          </a:p>
          <a:p>
            <a:pPr marL="742950" lvl="1" indent="-285750" eaLnBrk="1" hangingPunct="1">
              <a:spcBef>
                <a:spcPct val="2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Used by Law Enforcement to identify and recover stolen vessels</a:t>
            </a:r>
          </a:p>
          <a:p>
            <a:pPr marL="742950" lvl="1" indent="-285750" eaLnBrk="1" hangingPunct="1">
              <a:spcBef>
                <a:spcPct val="200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Used by the Dept. of Homeland Security for a host of National Security reasons	</a:t>
            </a:r>
          </a:p>
          <a:p>
            <a:pPr marL="742950" lvl="1" indent="-285750" eaLnBrk="1" hangingPunct="1">
              <a:spcBef>
                <a:spcPct val="20000"/>
              </a:spcBef>
              <a:buFont typeface="Arial" charset="0"/>
              <a:buChar char="•"/>
            </a:pPr>
            <a:endParaRPr lang="en-US" altLang="en-US" sz="1600" dirty="0">
              <a:solidFill>
                <a:schemeClr val="tx1"/>
              </a:solidFill>
              <a:latin typeface="Arial" panose="020B0604020202020204" pitchFamily="34" charset="0"/>
              <a:cs typeface="Arial" panose="020B0604020202020204" pitchFamily="34" charset="0"/>
            </a:endParaRPr>
          </a:p>
          <a:p>
            <a:pPr marL="171450" indent="-171450" eaLnBrk="1" hangingPunct="1">
              <a:spcBef>
                <a:spcPct val="20000"/>
              </a:spcBef>
              <a:buFont typeface="Arial" charset="0"/>
              <a:buChar char="•"/>
            </a:pPr>
            <a:endParaRPr lang="en-US" altLang="en-US" sz="800" dirty="0">
              <a:latin typeface="Tahoma" pitchFamily="34" charset="0"/>
              <a:cs typeface="Tahoma" pitchFamily="34" charset="0"/>
            </a:endParaRPr>
          </a:p>
        </p:txBody>
      </p:sp>
      <p:sp>
        <p:nvSpPr>
          <p:cNvPr id="7" name="Rectangle 2"/>
          <p:cNvSpPr txBox="1">
            <a:spLocks noChangeArrowheads="1"/>
          </p:cNvSpPr>
          <p:nvPr/>
        </p:nvSpPr>
        <p:spPr bwMode="auto">
          <a:xfrm>
            <a:off x="0" y="1600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The Hull Identification Number (HIN)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01168" y="2331720"/>
            <a:ext cx="8741664" cy="2298065"/>
          </a:xfrm>
          <a:prstGeom prst="rect">
            <a:avLst/>
          </a:prstGeom>
          <a:noFill/>
          <a:ln w="9525">
            <a:noFill/>
            <a:miter lim="800000"/>
            <a:headEnd/>
            <a:tailEnd/>
          </a:ln>
        </p:spPr>
        <p:txBody>
          <a:bodyPr wrap="square">
            <a:spAutoFit/>
          </a:bodyPr>
          <a:lstStyle/>
          <a:p>
            <a:pPr marL="342900" indent="-342900" eaLnBrk="1" hangingPunct="1">
              <a:spcBef>
                <a:spcPts val="1440"/>
              </a:spcBef>
              <a:buFont typeface="Wingdings" panose="05000000000000000000" pitchFamily="2" charset="2"/>
              <a:buChar char="Ø"/>
              <a:defRPr/>
            </a:pPr>
            <a:r>
              <a:rPr lang="en-US"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sz="2200" b="1" dirty="0">
                <a:solidFill>
                  <a:schemeClr val="tx1"/>
                </a:solidFill>
                <a:latin typeface="Arial" panose="020B0604020202020204" pitchFamily="34" charset="0"/>
                <a:ea typeface="Tahoma" panose="020B0604030504040204" pitchFamily="34" charset="0"/>
                <a:cs typeface="Arial" panose="020B0604020202020204" pitchFamily="34" charset="0"/>
              </a:rPr>
              <a:t>Imported boats fall into two categories:</a:t>
            </a:r>
          </a:p>
          <a:p>
            <a:pPr marL="804672" lvl="1" indent="-347472" eaLnBrk="1" hangingPunct="1">
              <a:spcBef>
                <a:spcPts val="1440"/>
              </a:spcBef>
              <a:buFont typeface="Wingdings" charset="2"/>
              <a:buChar char="§"/>
              <a:defRPr/>
            </a:pPr>
            <a:r>
              <a:rPr lang="en-US" altLang="en-US" sz="1600" dirty="0">
                <a:solidFill>
                  <a:schemeClr val="tx1"/>
                </a:solidFill>
                <a:latin typeface="Arial" panose="020B0604020202020204" pitchFamily="34" charset="0"/>
                <a:ea typeface="Tahoma" panose="020B0604030504040204" pitchFamily="34" charset="0"/>
                <a:cs typeface="Arial" panose="020B0604020202020204" pitchFamily="34" charset="0"/>
              </a:rPr>
              <a:t>Boats imported for resale are done so by an importer or U.S. subsidiary that has been issued a MIC from the U.S. Coast Guard.  The importer is responsible for all recall issues on these boats as well as ensuring the HIN is placed on the boat correctly.</a:t>
            </a:r>
          </a:p>
          <a:p>
            <a:pPr marL="804672" lvl="1" indent="-347472" eaLnBrk="1" hangingPunct="1">
              <a:spcBef>
                <a:spcPts val="1440"/>
              </a:spcBef>
              <a:buFont typeface="Wingdings" charset="2"/>
              <a:buChar char="§"/>
              <a:defRPr/>
            </a:pPr>
            <a:r>
              <a:rPr lang="en-US" altLang="en-US" sz="1600" dirty="0">
                <a:solidFill>
                  <a:schemeClr val="tx1"/>
                </a:solidFill>
                <a:latin typeface="Arial" panose="020B0604020202020204" pitchFamily="34" charset="0"/>
                <a:ea typeface="Tahoma" panose="020B0604030504040204" pitchFamily="34" charset="0"/>
                <a:cs typeface="Arial" panose="020B0604020202020204" pitchFamily="34" charset="0"/>
              </a:rPr>
              <a:t>A single boat imported by an individual for their own personal use</a:t>
            </a:r>
            <a:r>
              <a:rPr lang="en-US" altLang="en-US" sz="1600" dirty="0">
                <a:solidFill>
                  <a:srgbClr val="C00000"/>
                </a:solidFill>
                <a:latin typeface="Arial" panose="020B0604020202020204" pitchFamily="34" charset="0"/>
                <a:ea typeface="Tahoma" panose="020B0604030504040204" pitchFamily="34" charset="0"/>
                <a:cs typeface="Arial" panose="020B0604020202020204" pitchFamily="34" charset="0"/>
              </a:rPr>
              <a:t>.  This boat requires a state issued HIN in the New (Current) Format from the State in which the boat will be principally operated.</a:t>
            </a:r>
          </a:p>
        </p:txBody>
      </p:sp>
      <p:sp>
        <p:nvSpPr>
          <p:cNvPr id="3" name="Rectangle 2"/>
          <p:cNvSpPr txBox="1">
            <a:spLocks noChangeArrowheads="1"/>
          </p:cNvSpPr>
          <p:nvPr/>
        </p:nvSpPr>
        <p:spPr bwMode="auto">
          <a:xfrm>
            <a:off x="-3544" y="1600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Imported Boats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1168" y="2331720"/>
            <a:ext cx="8741664" cy="3825507"/>
          </a:xfrm>
          <a:prstGeom prst="rect">
            <a:avLst/>
          </a:prstGeom>
        </p:spPr>
        <p:txBody>
          <a:bodyPr tIns="0" bIns="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342900" indent="-342900" algn="l">
              <a:spcBef>
                <a:spcPts val="800"/>
              </a:spcBef>
              <a:buFont typeface="Wingdings" charset="2"/>
              <a:buChar char="Ø"/>
              <a:defRPr/>
            </a:pPr>
            <a:r>
              <a:rPr lang="en-US" altLang="en-US" sz="1600" kern="0" dirty="0">
                <a:latin typeface="Arial" panose="020B0604020202020204" pitchFamily="34" charset="0"/>
                <a:cs typeface="Arial" panose="020B0604020202020204" pitchFamily="34" charset="0"/>
              </a:rPr>
              <a:t>All persons engaged in the registration of boats and validation/issuance of HINs should be aware that the U.S. Coast Guard does not issue MICs to manufacturers of non-recreational boats.  </a:t>
            </a:r>
          </a:p>
          <a:p>
            <a:pPr marL="342900" indent="-342900" algn="l">
              <a:spcBef>
                <a:spcPts val="800"/>
              </a:spcBef>
              <a:buFont typeface="Wingdings" charset="2"/>
              <a:buChar char="Ø"/>
              <a:defRPr/>
            </a:pPr>
            <a:r>
              <a:rPr lang="en-US" altLang="en-US" sz="1600" kern="0" dirty="0">
                <a:latin typeface="Arial" panose="020B0604020202020204" pitchFamily="34" charset="0"/>
                <a:cs typeface="Arial" panose="020B0604020202020204" pitchFamily="34" charset="0"/>
              </a:rPr>
              <a:t>There are manufacturers with commercial/Government divisions that have MICs; however, these manufacturers build their products to all U.S. Coast Guard Standards in 33 CFR Part 183.</a:t>
            </a:r>
          </a:p>
          <a:p>
            <a:pPr marL="342900" indent="-342900" algn="l">
              <a:spcBef>
                <a:spcPts val="800"/>
              </a:spcBef>
              <a:buFont typeface="Wingdings" charset="2"/>
              <a:buChar char="Ø"/>
              <a:defRPr/>
            </a:pPr>
            <a:r>
              <a:rPr lang="en-US" altLang="en-US" sz="1600" kern="0" dirty="0">
                <a:latin typeface="Arial" panose="020B0604020202020204" pitchFamily="34" charset="0"/>
                <a:cs typeface="Arial" panose="020B0604020202020204" pitchFamily="34" charset="0"/>
              </a:rPr>
              <a:t>In the past, some manufacturers have gained State-issued HIN’s en masse, labeled their products as “Commercial Use Only” and sold them to the public via a network of dealers.  </a:t>
            </a:r>
            <a:r>
              <a:rPr lang="en-US" altLang="en-US" sz="1600" kern="0" dirty="0">
                <a:solidFill>
                  <a:schemeClr val="tx1"/>
                </a:solidFill>
                <a:latin typeface="Arial" panose="020B0604020202020204" pitchFamily="34" charset="0"/>
                <a:cs typeface="Arial" panose="020B0604020202020204" pitchFamily="34" charset="0"/>
              </a:rPr>
              <a:t>This is a deceptive practice</a:t>
            </a:r>
            <a:r>
              <a:rPr lang="en-US" altLang="en-US" sz="1600" kern="0" dirty="0">
                <a:solidFill>
                  <a:srgbClr val="C00000"/>
                </a:solidFill>
                <a:latin typeface="Arial" panose="020B0604020202020204" pitchFamily="34" charset="0"/>
                <a:cs typeface="Arial" panose="020B0604020202020204" pitchFamily="34" charset="0"/>
              </a:rPr>
              <a:t>.  States are PROHIBITED from issuing State HIN’s en masse to manufacturers.</a:t>
            </a:r>
          </a:p>
          <a:p>
            <a:pPr marL="342900" indent="-342900" algn="l">
              <a:spcBef>
                <a:spcPts val="800"/>
              </a:spcBef>
              <a:buFont typeface="Wingdings" charset="2"/>
              <a:buChar char="Ø"/>
              <a:defRPr/>
            </a:pPr>
            <a:r>
              <a:rPr lang="en-US" altLang="en-US" sz="1600" kern="0" dirty="0">
                <a:solidFill>
                  <a:srgbClr val="C00000"/>
                </a:solidFill>
                <a:latin typeface="Arial" panose="020B0604020202020204" pitchFamily="34" charset="0"/>
                <a:cs typeface="Arial" panose="020B0604020202020204" pitchFamily="34" charset="0"/>
              </a:rPr>
              <a:t>UNDER NO CIRCUMSTANCES CAN A STATE ISSUE A STATE-ASSIGNED HIN TO A VESSEL NOT BUILT TO RECREATIONAL VESSEL CONSTRUCTION STANDARDS</a:t>
            </a:r>
          </a:p>
        </p:txBody>
      </p:sp>
      <p:sp>
        <p:nvSpPr>
          <p:cNvPr id="5" name="Rectangle 2"/>
          <p:cNvSpPr txBox="1">
            <a:spLocks noChangeArrowheads="1"/>
          </p:cNvSpPr>
          <p:nvPr/>
        </p:nvSpPr>
        <p:spPr bwMode="auto">
          <a:xfrm>
            <a:off x="0" y="1600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Commercial Boats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201168" y="2331720"/>
            <a:ext cx="8741664" cy="375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en-US" altLang="en-US" sz="1600" dirty="0">
                <a:latin typeface="Arial" panose="020B0604020202020204" pitchFamily="34" charset="0"/>
                <a:cs typeface="Arial" panose="020B0604020202020204" pitchFamily="34" charset="0"/>
              </a:rPr>
              <a:t>There are a number of manufacturers that produce a line of boats that they label as </a:t>
            </a:r>
            <a:r>
              <a:rPr lang="en-US" altLang="en-US" sz="1600" b="1" dirty="0">
                <a:latin typeface="Arial" panose="020B0604020202020204" pitchFamily="34" charset="0"/>
                <a:cs typeface="Arial" panose="020B0604020202020204" pitchFamily="34" charset="0"/>
              </a:rPr>
              <a:t>“Commercial Use Only”.  </a:t>
            </a:r>
            <a:r>
              <a:rPr lang="en-US" altLang="en-US" sz="1600" dirty="0">
                <a:latin typeface="Arial" panose="020B0604020202020204" pitchFamily="34" charset="0"/>
                <a:cs typeface="Arial" panose="020B0604020202020204" pitchFamily="34" charset="0"/>
              </a:rPr>
              <a:t>In reality, there is usually no practical </a:t>
            </a:r>
            <a:r>
              <a:rPr lang="en-US" altLang="en-US" sz="1600" b="1" dirty="0">
                <a:solidFill>
                  <a:schemeClr val="accent5">
                    <a:lumMod val="25000"/>
                  </a:schemeClr>
                </a:solidFill>
                <a:latin typeface="Arial" panose="020B0604020202020204" pitchFamily="34" charset="0"/>
                <a:cs typeface="Arial" panose="020B0604020202020204" pitchFamily="34" charset="0"/>
              </a:rPr>
              <a:t>commercial</a:t>
            </a:r>
            <a:r>
              <a:rPr lang="en-US" altLang="en-US" sz="1600" dirty="0">
                <a:latin typeface="Arial" panose="020B0604020202020204" pitchFamily="34" charset="0"/>
                <a:cs typeface="Arial" panose="020B0604020202020204" pitchFamily="34" charset="0"/>
              </a:rPr>
              <a:t> use for these boats.  The majority are rigged for hunting/fishing and all fail to meet certification, maximum capacities, and flotation requirements.  Some will come with a HIN that has a USCG issued MIC as the first three characters.  The Coast Guard views these as non-compliant recreational boats and will revoke the USCG issued MIC of any manufacturer engaging in this practice.</a:t>
            </a:r>
          </a:p>
          <a:p>
            <a:pPr algn="ctr" eaLnBrk="1" hangingPunct="1">
              <a:spcBef>
                <a:spcPct val="50000"/>
              </a:spcBef>
              <a:buFontTx/>
              <a:buNone/>
              <a:defRPr/>
            </a:pPr>
            <a:r>
              <a:rPr lang="en-US" altLang="en-US" sz="1600" b="1" dirty="0">
                <a:solidFill>
                  <a:srgbClr val="C00000"/>
                </a:solidFill>
                <a:latin typeface="Arial" panose="020B0604020202020204" pitchFamily="34" charset="0"/>
                <a:cs typeface="Arial" panose="020B0604020202020204" pitchFamily="34" charset="0"/>
              </a:rPr>
              <a:t>These boats are prohibited by law for use in commercial fishing or carrying passengers for hire on the navigable waters subject to the jurisdiction of the United States!</a:t>
            </a:r>
          </a:p>
          <a:p>
            <a:pPr algn="ctr" eaLnBrk="1" hangingPunct="1">
              <a:spcBef>
                <a:spcPct val="50000"/>
              </a:spcBef>
              <a:buFontTx/>
              <a:buNone/>
              <a:defRPr/>
            </a:pPr>
            <a:endParaRPr lang="en-US" altLang="en-US" sz="1600" b="1" dirty="0">
              <a:solidFill>
                <a:srgbClr val="C00000"/>
              </a:solidFill>
              <a:latin typeface="Arial" panose="020B0604020202020204" pitchFamily="34" charset="0"/>
              <a:cs typeface="Arial" panose="020B0604020202020204" pitchFamily="34" charset="0"/>
            </a:endParaRPr>
          </a:p>
          <a:p>
            <a:pPr algn="ctr" eaLnBrk="1" hangingPunct="1">
              <a:spcBef>
                <a:spcPct val="50000"/>
              </a:spcBef>
              <a:buNone/>
              <a:defRPr/>
            </a:pPr>
            <a:r>
              <a:rPr lang="en-US" altLang="en-US" sz="1600" b="1" dirty="0">
                <a:solidFill>
                  <a:srgbClr val="C00000"/>
                </a:solidFill>
                <a:latin typeface="Arial" panose="020B0604020202020204" pitchFamily="34" charset="0"/>
                <a:cs typeface="Arial" panose="020B0604020202020204" pitchFamily="34" charset="0"/>
              </a:rPr>
              <a:t>For any questions relating to Commercial vessels, email the USCG at </a:t>
            </a:r>
            <a:r>
              <a:rPr lang="en-US" altLang="en-US" sz="1600" dirty="0">
                <a:latin typeface="Arial" panose="020B0604020202020204" pitchFamily="34" charset="0"/>
                <a:cs typeface="Arial" panose="020B0604020202020204" pitchFamily="34" charset="0"/>
                <a:hlinkClick r:id="rId2"/>
              </a:rPr>
              <a:t>HINissue@uscg.mil</a:t>
            </a:r>
            <a:endParaRPr lang="en-US" altLang="en-US" sz="1600" dirty="0">
              <a:latin typeface="Tahoma" pitchFamily="34" charset="0"/>
              <a:cs typeface="Tahoma" pitchFamily="34" charset="0"/>
            </a:endParaRPr>
          </a:p>
          <a:p>
            <a:pPr algn="ctr" eaLnBrk="1" hangingPunct="1">
              <a:spcBef>
                <a:spcPct val="50000"/>
              </a:spcBef>
              <a:buFontTx/>
              <a:buNone/>
              <a:defRPr/>
            </a:pPr>
            <a:endParaRPr lang="en-US" altLang="en-US" sz="1600" b="1" dirty="0">
              <a:solidFill>
                <a:srgbClr val="C00000"/>
              </a:solidFill>
              <a:latin typeface="Arial" panose="020B0604020202020204" pitchFamily="34" charset="0"/>
              <a:cs typeface="Arial" panose="020B0604020202020204" pitchFamily="34" charset="0"/>
            </a:endParaRPr>
          </a:p>
          <a:p>
            <a:pPr algn="ctr" eaLnBrk="1" hangingPunct="1">
              <a:spcBef>
                <a:spcPct val="50000"/>
              </a:spcBef>
              <a:buFontTx/>
              <a:buNone/>
              <a:defRPr/>
            </a:pPr>
            <a:endParaRPr lang="en-US" altLang="en-US" sz="2000" b="1" dirty="0">
              <a:solidFill>
                <a:srgbClr val="FF0000"/>
              </a:solidFill>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0" y="1600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Commercial Boats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01168" y="2331720"/>
            <a:ext cx="8741664" cy="4316566"/>
          </a:xfrm>
          <a:prstGeom prst="rect">
            <a:avLst/>
          </a:prstGeom>
          <a:noFill/>
          <a:ln w="9525">
            <a:noFill/>
            <a:miter lim="800000"/>
            <a:headEnd/>
            <a:tailEnd/>
          </a:ln>
        </p:spPr>
        <p:txBody>
          <a:bodyPr wrap="square">
            <a:spAutoFit/>
          </a:bodyPr>
          <a:lstStyle/>
          <a:p>
            <a:pPr marL="342900" indent="-342900" eaLnBrk="1" hangingPunct="1">
              <a:spcBef>
                <a:spcPct val="50000"/>
              </a:spcBef>
              <a:buFont typeface="Wingdings" panose="05000000000000000000" pitchFamily="2" charset="2"/>
              <a:buChar char="Ø"/>
            </a:pPr>
            <a:r>
              <a:rPr lang="en-US" altLang="en-US" sz="1700" b="1" dirty="0">
                <a:solidFill>
                  <a:schemeClr val="tx1"/>
                </a:solidFill>
                <a:latin typeface="Arial" panose="020B0604020202020204" pitchFamily="34" charset="0"/>
                <a:cs typeface="Arial" panose="020B0604020202020204" pitchFamily="34" charset="0"/>
              </a:rPr>
              <a:t>33 CFR 174.16 </a:t>
            </a:r>
            <a:r>
              <a:rPr lang="mr-IN" altLang="en-US" sz="1700" dirty="0">
                <a:solidFill>
                  <a:schemeClr val="tx1"/>
                </a:solidFill>
                <a:latin typeface="Arial" panose="020B0604020202020204" pitchFamily="34" charset="0"/>
                <a:cs typeface="Arial" panose="020B0604020202020204" pitchFamily="34" charset="0"/>
              </a:rPr>
              <a:t>–</a:t>
            </a:r>
            <a:r>
              <a:rPr lang="en-US" altLang="en-US" sz="1700" dirty="0">
                <a:solidFill>
                  <a:schemeClr val="tx1"/>
                </a:solidFill>
                <a:latin typeface="Arial" panose="020B0604020202020204" pitchFamily="34" charset="0"/>
                <a:cs typeface="Arial" panose="020B0604020202020204" pitchFamily="34" charset="0"/>
              </a:rPr>
              <a:t> </a:t>
            </a:r>
            <a:r>
              <a:rPr lang="en-US" altLang="en-US" sz="1700" b="1" dirty="0">
                <a:solidFill>
                  <a:srgbClr val="C00000"/>
                </a:solidFill>
                <a:latin typeface="Arial" panose="020B0604020202020204" pitchFamily="34" charset="0"/>
                <a:cs typeface="Arial" panose="020B0604020202020204" pitchFamily="34" charset="0"/>
              </a:rPr>
              <a:t>As of Jan 1, 2017- before taking any action to issue, renew, or update ownership information for a certificate of number relating to a vessel imported or manufactured on or after November 1, 1972, the issuing authority must determine whether the vessel has a primary HIN meeting the requirements of 33 CFR Part 181, subpart C. </a:t>
            </a:r>
          </a:p>
          <a:p>
            <a:pPr marL="342900" indent="-342900" eaLnBrk="1" hangingPunct="1">
              <a:spcBef>
                <a:spcPts val="300"/>
              </a:spcBef>
              <a:buFont typeface="Wingdings" panose="05000000000000000000" pitchFamily="2" charset="2"/>
              <a:buChar char="Ø"/>
            </a:pPr>
            <a:r>
              <a:rPr lang="en-US" altLang="en-US" sz="1600" b="1" dirty="0">
                <a:solidFill>
                  <a:schemeClr val="tx1"/>
                </a:solidFill>
                <a:latin typeface="Arial" panose="020B0604020202020204" pitchFamily="34" charset="0"/>
                <a:cs typeface="Arial" panose="020B0604020202020204" pitchFamily="34" charset="0"/>
              </a:rPr>
              <a:t>The following methods can be used to verify the HIN</a:t>
            </a:r>
            <a:r>
              <a:rPr lang="en-US" altLang="en-US" sz="1600" dirty="0">
                <a:solidFill>
                  <a:schemeClr val="tx1"/>
                </a:solidFill>
                <a:latin typeface="Arial" panose="020B0604020202020204" pitchFamily="34" charset="0"/>
                <a:cs typeface="Arial" panose="020B0604020202020204" pitchFamily="34" charset="0"/>
              </a:rPr>
              <a:t>:</a:t>
            </a:r>
          </a:p>
          <a:p>
            <a:pPr marL="914400" lvl="1" indent="-457200" eaLnBrk="1" hangingPunct="1">
              <a:spcBef>
                <a:spcPts val="300"/>
              </a:spcBef>
              <a:buFont typeface="Wingdings" charset="2"/>
              <a:buChar char="§"/>
            </a:pPr>
            <a:r>
              <a:rPr lang="en-US" altLang="en-US" sz="1400" dirty="0">
                <a:solidFill>
                  <a:schemeClr val="tx1"/>
                </a:solidFill>
                <a:latin typeface="Arial" charset="0"/>
              </a:rPr>
              <a:t>Pencil Tracing</a:t>
            </a:r>
          </a:p>
          <a:p>
            <a:pPr marL="914400" lvl="1" indent="-457200" eaLnBrk="1" hangingPunct="1">
              <a:spcBef>
                <a:spcPts val="300"/>
              </a:spcBef>
              <a:buFont typeface="Wingdings" charset="2"/>
              <a:buChar char="§"/>
            </a:pPr>
            <a:r>
              <a:rPr lang="en-US" altLang="en-US" sz="1400" dirty="0">
                <a:solidFill>
                  <a:schemeClr val="tx1"/>
                </a:solidFill>
                <a:latin typeface="Arial" charset="0"/>
              </a:rPr>
              <a:t>Digital Picture/Photo</a:t>
            </a:r>
          </a:p>
          <a:p>
            <a:pPr marL="914400" lvl="1" indent="-457200" eaLnBrk="1" hangingPunct="1">
              <a:spcBef>
                <a:spcPts val="300"/>
              </a:spcBef>
              <a:buFont typeface="Wingdings" charset="2"/>
              <a:buChar char="§"/>
            </a:pPr>
            <a:r>
              <a:rPr lang="en-US" altLang="en-US" sz="1400" dirty="0">
                <a:solidFill>
                  <a:schemeClr val="tx1"/>
                </a:solidFill>
                <a:latin typeface="Arial" charset="0"/>
              </a:rPr>
              <a:t>A Physical Inspection by a State Official (includes HIN, make, model, year, hull material, propulsion, length, and boat registration number)</a:t>
            </a:r>
          </a:p>
          <a:p>
            <a:pPr marL="914400" lvl="1" indent="-457200" eaLnBrk="1" hangingPunct="1">
              <a:spcBef>
                <a:spcPts val="300"/>
              </a:spcBef>
              <a:buFont typeface="Wingdings" charset="2"/>
              <a:buChar char="§"/>
            </a:pPr>
            <a:r>
              <a:rPr lang="en-US" altLang="en-US" sz="1400" dirty="0">
                <a:solidFill>
                  <a:schemeClr val="tx1"/>
                </a:solidFill>
                <a:latin typeface="Arial" charset="0"/>
              </a:rPr>
              <a:t>Signed Affidavit by customer swearing HIN was applied</a:t>
            </a:r>
          </a:p>
          <a:p>
            <a:pPr marL="914400" lvl="1" indent="-457200" eaLnBrk="1" hangingPunct="1">
              <a:spcBef>
                <a:spcPts val="300"/>
              </a:spcBef>
              <a:buFont typeface="Wingdings" charset="2"/>
              <a:buChar char="§"/>
            </a:pPr>
            <a:r>
              <a:rPr lang="en-US" altLang="en-US" sz="1400" dirty="0">
                <a:solidFill>
                  <a:schemeClr val="tx1"/>
                </a:solidFill>
                <a:latin typeface="Arial" charset="0"/>
              </a:rPr>
              <a:t>Contact the manufacturer (if in business to verify HIN)</a:t>
            </a:r>
          </a:p>
          <a:p>
            <a:pPr marL="914400" lvl="1" indent="-457200" eaLnBrk="1" hangingPunct="1">
              <a:spcBef>
                <a:spcPts val="300"/>
              </a:spcBef>
              <a:buFont typeface="Wingdings" charset="2"/>
              <a:buChar char="§"/>
            </a:pPr>
            <a:r>
              <a:rPr lang="en-US" altLang="en-US" sz="1400" dirty="0">
                <a:solidFill>
                  <a:schemeClr val="tx1"/>
                </a:solidFill>
                <a:latin typeface="Arial" charset="0"/>
              </a:rPr>
              <a:t>NICB: National Insurance Crime Bureau database (used to locate secondary HIN’s)</a:t>
            </a:r>
            <a:endParaRPr lang="en-US" altLang="en-US" sz="1600" dirty="0">
              <a:solidFill>
                <a:schemeClr val="tx1"/>
              </a:solidFill>
              <a:latin typeface="Arial" panose="020B0604020202020204" pitchFamily="34" charset="0"/>
              <a:cs typeface="Arial" panose="020B0604020202020204" pitchFamily="34" charset="0"/>
            </a:endParaRPr>
          </a:p>
          <a:p>
            <a:pPr marL="342900" indent="-342900" eaLnBrk="1" hangingPunct="1">
              <a:spcBef>
                <a:spcPts val="600"/>
              </a:spcBef>
              <a:buFont typeface="Wingdings" panose="05000000000000000000" pitchFamily="2" charset="2"/>
              <a:buChar char="Ø"/>
            </a:pPr>
            <a:r>
              <a:rPr lang="en-US" altLang="en-US" sz="1600" dirty="0">
                <a:solidFill>
                  <a:schemeClr val="tx1"/>
                </a:solidFill>
                <a:latin typeface="Arial" panose="020B0604020202020204" pitchFamily="34" charset="0"/>
                <a:cs typeface="Arial" panose="020B0604020202020204" pitchFamily="34" charset="0"/>
              </a:rPr>
              <a:t>NASBLA recommends all vessels be inspected to verify the Hull Identification Number if the vessel has an apparent improperly formatted HIN.</a:t>
            </a:r>
          </a:p>
          <a:p>
            <a:pPr marL="342900" indent="-342900" eaLnBrk="1" hangingPunct="1">
              <a:spcBef>
                <a:spcPts val="600"/>
              </a:spcBef>
              <a:buFont typeface="Wingdings" panose="05000000000000000000" pitchFamily="2" charset="2"/>
              <a:buChar char="Ø"/>
            </a:pPr>
            <a:r>
              <a:rPr lang="en-US" altLang="en-US" sz="1600" dirty="0">
                <a:solidFill>
                  <a:srgbClr val="C00000"/>
                </a:solidFill>
                <a:latin typeface="Arial" panose="020B0604020202020204" pitchFamily="34" charset="0"/>
                <a:cs typeface="Arial" panose="020B0604020202020204" pitchFamily="34" charset="0"/>
              </a:rPr>
              <a:t>NOTE: </a:t>
            </a:r>
            <a:r>
              <a:rPr lang="en-US" altLang="en-US" sz="1600" dirty="0">
                <a:solidFill>
                  <a:schemeClr val="tx1"/>
                </a:solidFill>
                <a:latin typeface="Arial" panose="020B0604020202020204" pitchFamily="34" charset="0"/>
                <a:cs typeface="Arial" panose="020B0604020202020204" pitchFamily="34" charset="0"/>
              </a:rPr>
              <a:t>This inspection is to verify vessel information, </a:t>
            </a:r>
            <a:r>
              <a:rPr lang="en-US" altLang="en-US" sz="1600" dirty="0">
                <a:solidFill>
                  <a:srgbClr val="C00000"/>
                </a:solidFill>
                <a:latin typeface="Arial" panose="020B0604020202020204" pitchFamily="34" charset="0"/>
                <a:cs typeface="Arial" panose="020B0604020202020204" pitchFamily="34" charset="0"/>
              </a:rPr>
              <a:t>NOT </a:t>
            </a:r>
            <a:r>
              <a:rPr lang="en-US" altLang="en-US" sz="1600" dirty="0">
                <a:solidFill>
                  <a:schemeClr val="tx1"/>
                </a:solidFill>
                <a:latin typeface="Arial" panose="020B0604020202020204" pitchFamily="34" charset="0"/>
                <a:cs typeface="Arial" panose="020B0604020202020204" pitchFamily="34" charset="0"/>
              </a:rPr>
              <a:t>to determine seaworthiness.</a:t>
            </a:r>
          </a:p>
        </p:txBody>
      </p:sp>
      <p:sp>
        <p:nvSpPr>
          <p:cNvPr id="4" name="Rectangle 2"/>
          <p:cNvSpPr txBox="1">
            <a:spLocks noChangeArrowheads="1"/>
          </p:cNvSpPr>
          <p:nvPr/>
        </p:nvSpPr>
        <p:spPr bwMode="auto">
          <a:xfrm>
            <a:off x="0" y="1600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Vessel Inspections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201168" y="2331720"/>
            <a:ext cx="8741664" cy="4201150"/>
          </a:xfrm>
          <a:prstGeom prst="rect">
            <a:avLst/>
          </a:prstGeom>
          <a:noFill/>
          <a:ln w="9525">
            <a:noFill/>
            <a:miter lim="800000"/>
            <a:headEnd/>
            <a:tailEnd/>
          </a:ln>
        </p:spPr>
        <p:txBody>
          <a:bodyPr wrap="square">
            <a:spAutoFit/>
          </a:bodyPr>
          <a:lstStyle/>
          <a:p>
            <a:pPr marL="342900" indent="-342900" eaLnBrk="1" hangingPunct="1">
              <a:spcBef>
                <a:spcPct val="50000"/>
              </a:spcBef>
              <a:buFont typeface="Wingdings" charset="2"/>
              <a:buChar char="Ø"/>
            </a:pPr>
            <a:r>
              <a:rPr lang="en-US" altLang="en-US" sz="2000" dirty="0">
                <a:solidFill>
                  <a:schemeClr val="tx1"/>
                </a:solidFill>
                <a:latin typeface="Arial" panose="020B0604020202020204" pitchFamily="34" charset="0"/>
                <a:cs typeface="Arial" panose="020B0604020202020204" pitchFamily="34" charset="0"/>
              </a:rPr>
              <a:t>When the State encounters a discrepancy within a 12 Character HIN on a boat </a:t>
            </a:r>
            <a:r>
              <a:rPr lang="en-US" altLang="en-US" sz="2000" b="1" dirty="0">
                <a:solidFill>
                  <a:schemeClr val="tx1"/>
                </a:solidFill>
                <a:latin typeface="Arial" panose="020B0604020202020204" pitchFamily="34" charset="0"/>
                <a:cs typeface="Arial" panose="020B0604020202020204" pitchFamily="34" charset="0"/>
              </a:rPr>
              <a:t>within</a:t>
            </a:r>
            <a:r>
              <a:rPr lang="en-US" altLang="en-US" sz="2000" dirty="0">
                <a:solidFill>
                  <a:schemeClr val="tx1"/>
                </a:solidFill>
                <a:latin typeface="Arial" panose="020B0604020202020204" pitchFamily="34" charset="0"/>
                <a:cs typeface="Arial" panose="020B0604020202020204" pitchFamily="34" charset="0"/>
              </a:rPr>
              <a:t> </a:t>
            </a:r>
            <a:r>
              <a:rPr lang="en-US" altLang="en-US" sz="2000" b="1" dirty="0">
                <a:solidFill>
                  <a:schemeClr val="tx1"/>
                </a:solidFill>
                <a:latin typeface="Arial" panose="020B0604020202020204" pitchFamily="34" charset="0"/>
                <a:cs typeface="Arial" panose="020B0604020202020204" pitchFamily="34" charset="0"/>
              </a:rPr>
              <a:t>10 years </a:t>
            </a:r>
            <a:r>
              <a:rPr lang="en-US" altLang="en-US" sz="2000" dirty="0">
                <a:solidFill>
                  <a:schemeClr val="tx1"/>
                </a:solidFill>
                <a:latin typeface="Arial" panose="020B0604020202020204" pitchFamily="34" charset="0"/>
                <a:cs typeface="Arial" panose="020B0604020202020204" pitchFamily="34" charset="0"/>
              </a:rPr>
              <a:t>from the date of manufacture: </a:t>
            </a:r>
          </a:p>
          <a:p>
            <a:pPr marL="800100" lvl="1" indent="-342900" eaLnBrk="1" hangingPunct="1">
              <a:spcBef>
                <a:spcPts val="720"/>
              </a:spcBef>
              <a:buFont typeface="Wingdings" charset="2"/>
              <a:buChar char="Ø"/>
            </a:pPr>
            <a:r>
              <a:rPr lang="en-US" altLang="en-US" sz="1600" b="1" dirty="0">
                <a:solidFill>
                  <a:schemeClr val="tx1"/>
                </a:solidFill>
                <a:latin typeface="Arial" panose="020B0604020202020204" pitchFamily="34" charset="0"/>
                <a:cs typeface="Arial" panose="020B0604020202020204" pitchFamily="34" charset="0"/>
              </a:rPr>
              <a:t>If the manufacturer is still in business:</a:t>
            </a:r>
          </a:p>
          <a:p>
            <a:pPr marL="1257300" lvl="2" indent="-342900" eaLnBrk="1" hangingPunct="1">
              <a:spcBef>
                <a:spcPts val="72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The State issuing office should send an email to the USCG at </a:t>
            </a:r>
            <a:r>
              <a:rPr lang="en-US" altLang="en-US" sz="1600" dirty="0">
                <a:solidFill>
                  <a:schemeClr val="tx1"/>
                </a:solidFill>
                <a:latin typeface="Arial" panose="020B0604020202020204" pitchFamily="34" charset="0"/>
                <a:cs typeface="Arial" panose="020B0604020202020204" pitchFamily="34" charset="0"/>
                <a:hlinkClick r:id="rId2"/>
              </a:rPr>
              <a:t>HINissue@uscg.mil</a:t>
            </a:r>
            <a:r>
              <a:rPr lang="en-US" altLang="en-US" sz="1600" dirty="0">
                <a:solidFill>
                  <a:schemeClr val="tx1"/>
                </a:solidFill>
                <a:latin typeface="Arial" panose="020B0604020202020204" pitchFamily="34" charset="0"/>
                <a:cs typeface="Arial" panose="020B0604020202020204" pitchFamily="34" charset="0"/>
              </a:rPr>
              <a:t> with the owner and vessel information and the USCG will contact the manufacturer and authorize the manufacturer to correct the HIN discrepancy.</a:t>
            </a:r>
          </a:p>
          <a:p>
            <a:pPr marL="1257300" lvl="2" indent="-342900" eaLnBrk="1" hangingPunct="1">
              <a:spcBef>
                <a:spcPts val="720"/>
              </a:spcBef>
              <a:buFont typeface="Wingdings" charset="2"/>
              <a:buChar char="§"/>
            </a:pPr>
            <a:r>
              <a:rPr lang="en-US" sz="1600" dirty="0">
                <a:solidFill>
                  <a:schemeClr val="tx1"/>
                </a:solidFill>
                <a:latin typeface="Arial" panose="020B0604020202020204" pitchFamily="34" charset="0"/>
                <a:cs typeface="Arial" panose="020B0604020202020204" pitchFamily="34" charset="0"/>
              </a:rPr>
              <a:t>The USCG will provide the State with a confirmation of the manufacturer’s actions.</a:t>
            </a:r>
            <a:r>
              <a:rPr lang="en-US" altLang="en-US" sz="1600" dirty="0">
                <a:solidFill>
                  <a:schemeClr val="tx1"/>
                </a:solidFill>
                <a:latin typeface="Arial" panose="020B0604020202020204" pitchFamily="34" charset="0"/>
                <a:cs typeface="Arial" panose="020B0604020202020204" pitchFamily="34" charset="0"/>
              </a:rPr>
              <a:t>  </a:t>
            </a:r>
          </a:p>
          <a:p>
            <a:pPr marL="800100" lvl="1" indent="-342900" eaLnBrk="1" hangingPunct="1">
              <a:spcBef>
                <a:spcPts val="720"/>
              </a:spcBef>
              <a:buFont typeface="Wingdings" charset="2"/>
              <a:buChar char="Ø"/>
            </a:pPr>
            <a:r>
              <a:rPr lang="en-US" altLang="en-US" sz="1600" b="1" dirty="0">
                <a:solidFill>
                  <a:schemeClr val="tx1"/>
                </a:solidFill>
                <a:latin typeface="Arial" panose="020B0604020202020204" pitchFamily="34" charset="0"/>
                <a:cs typeface="Arial" panose="020B0604020202020204" pitchFamily="34" charset="0"/>
              </a:rPr>
              <a:t>If the manufacturer is out of business:</a:t>
            </a:r>
          </a:p>
          <a:p>
            <a:pPr marL="1257300" lvl="2" indent="-342900" eaLnBrk="1" hangingPunct="1">
              <a:spcBef>
                <a:spcPts val="72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The State should issue a State HIN using the New (Current) Format</a:t>
            </a:r>
          </a:p>
          <a:p>
            <a:pPr marL="1257300" lvl="2" indent="-342900" eaLnBrk="1" hangingPunct="1">
              <a:spcBef>
                <a:spcPts val="7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When the State issues a new HIN, the Legacy (aka original) HIN must be made a part of the boat’s record, the owner should retain a copy for their records, and a copy should be kept on the boat.</a:t>
            </a:r>
          </a:p>
        </p:txBody>
      </p:sp>
      <p:sp>
        <p:nvSpPr>
          <p:cNvPr id="4" name="Rectangle 2"/>
          <p:cNvSpPr txBox="1">
            <a:spLocks noChangeArrowheads="1"/>
          </p:cNvSpPr>
          <p:nvPr/>
        </p:nvSpPr>
        <p:spPr bwMode="auto">
          <a:xfrm>
            <a:off x="1" y="1600200"/>
            <a:ext cx="9143999"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12 Character HIN with Incorrect Format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201168" y="2331720"/>
            <a:ext cx="8741664" cy="3711272"/>
          </a:xfrm>
          <a:prstGeom prst="rect">
            <a:avLst/>
          </a:prstGeom>
          <a:noFill/>
          <a:ln w="9525">
            <a:noFill/>
            <a:miter lim="800000"/>
            <a:headEnd/>
            <a:tailEnd/>
          </a:ln>
        </p:spPr>
        <p:txBody>
          <a:bodyPr wrap="square">
            <a:spAutoFit/>
          </a:bodyPr>
          <a:lstStyle/>
          <a:p>
            <a:pPr marL="342900" indent="-342900" eaLnBrk="1" hangingPunct="1">
              <a:spcBef>
                <a:spcPct val="50000"/>
              </a:spcBef>
              <a:buFont typeface="Wingdings" charset="2"/>
              <a:buChar char="Ø"/>
            </a:pPr>
            <a:r>
              <a:rPr lang="en-US" altLang="en-US" sz="2000" dirty="0">
                <a:solidFill>
                  <a:schemeClr val="tx1"/>
                </a:solidFill>
                <a:latin typeface="Arial" panose="020B0604020202020204" pitchFamily="34" charset="0"/>
                <a:cs typeface="Arial" panose="020B0604020202020204" pitchFamily="34" charset="0"/>
              </a:rPr>
              <a:t>When the State encounters a discrepancy within a 12 Character HIN on a boat </a:t>
            </a:r>
            <a:r>
              <a:rPr lang="en-US" altLang="en-US" sz="2000" b="1" dirty="0">
                <a:solidFill>
                  <a:schemeClr val="tx1"/>
                </a:solidFill>
                <a:latin typeface="Arial" panose="020B0604020202020204" pitchFamily="34" charset="0"/>
                <a:cs typeface="Arial" panose="020B0604020202020204" pitchFamily="34" charset="0"/>
              </a:rPr>
              <a:t>older than 10 years </a:t>
            </a:r>
            <a:r>
              <a:rPr lang="en-US" altLang="en-US" sz="2000" dirty="0">
                <a:solidFill>
                  <a:schemeClr val="tx1"/>
                </a:solidFill>
                <a:latin typeface="Arial" panose="020B0604020202020204" pitchFamily="34" charset="0"/>
                <a:cs typeface="Arial" panose="020B0604020202020204" pitchFamily="34" charset="0"/>
              </a:rPr>
              <a:t>from the date of manufacture: </a:t>
            </a:r>
          </a:p>
          <a:p>
            <a:pPr marL="800100" lvl="1" indent="-342900" eaLnBrk="1" hangingPunct="1">
              <a:spcBef>
                <a:spcPts val="700"/>
              </a:spcBef>
              <a:buFont typeface="Wingdings" charset="2"/>
              <a:buChar char="Ø"/>
            </a:pPr>
            <a:r>
              <a:rPr lang="en-US" altLang="en-US" sz="1600" b="1" dirty="0">
                <a:solidFill>
                  <a:schemeClr val="tx1"/>
                </a:solidFill>
                <a:latin typeface="Arial" panose="020B0604020202020204" pitchFamily="34" charset="0"/>
                <a:cs typeface="Arial" panose="020B0604020202020204" pitchFamily="34" charset="0"/>
              </a:rPr>
              <a:t>And the discrepancy is within the serial number (Characters 4 - 8):</a:t>
            </a:r>
            <a:r>
              <a:rPr lang="en-US" altLang="en-US" sz="1600" dirty="0">
                <a:solidFill>
                  <a:schemeClr val="tx1"/>
                </a:solidFill>
                <a:latin typeface="Arial" panose="020B0604020202020204" pitchFamily="34" charset="0"/>
                <a:cs typeface="Arial" panose="020B0604020202020204" pitchFamily="34" charset="0"/>
              </a:rPr>
              <a:t>	</a:t>
            </a:r>
          </a:p>
          <a:p>
            <a:pPr marL="1257300" lvl="2" indent="-342900" eaLnBrk="1" hangingPunct="1">
              <a:spcBef>
                <a:spcPts val="7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The State should document the discrepancy in the boat’s record, the owner should retain a copy for their records, and a copy should be kept on the boat.</a:t>
            </a:r>
          </a:p>
          <a:p>
            <a:pPr marL="800100" lvl="1" indent="-342900" eaLnBrk="1" hangingPunct="1">
              <a:spcBef>
                <a:spcPts val="700"/>
              </a:spcBef>
              <a:buFont typeface="Wingdings" charset="2"/>
              <a:buChar char="Ø"/>
            </a:pPr>
            <a:r>
              <a:rPr lang="en-US" altLang="en-US" sz="1600" b="1" dirty="0">
                <a:solidFill>
                  <a:schemeClr val="tx1"/>
                </a:solidFill>
                <a:latin typeface="Arial" panose="020B0604020202020204" pitchFamily="34" charset="0"/>
                <a:cs typeface="Arial" panose="020B0604020202020204" pitchFamily="34" charset="0"/>
              </a:rPr>
              <a:t>And the discrepancy is within the MIC or the last four characters of the HIN:</a:t>
            </a:r>
          </a:p>
          <a:p>
            <a:pPr marL="1257300" lvl="2" indent="-342900" eaLnBrk="1" hangingPunct="1">
              <a:spcBef>
                <a:spcPts val="7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The State should issue a State HIN using the New (Current) Format.</a:t>
            </a:r>
          </a:p>
          <a:p>
            <a:pPr marL="1257300" lvl="2" indent="-342900" eaLnBrk="1" hangingPunct="1">
              <a:spcBef>
                <a:spcPts val="700"/>
              </a:spcBef>
              <a:buFont typeface="Wingdings" charset="2"/>
              <a:buChar char="§"/>
            </a:pPr>
            <a:r>
              <a:rPr lang="en-US" altLang="en-US" sz="1600" dirty="0">
                <a:solidFill>
                  <a:schemeClr val="tx1"/>
                </a:solidFill>
                <a:latin typeface="Arial" panose="020B0604020202020204" pitchFamily="34" charset="0"/>
                <a:cs typeface="Arial" panose="020B0604020202020204" pitchFamily="34" charset="0"/>
              </a:rPr>
              <a:t>When the State issues a new HIN, the Legacy (aka original) HIN must be made a part of the boat’s record, the owner should retain a copy for their records, and a copy should be kept on the boat.</a:t>
            </a:r>
          </a:p>
          <a:p>
            <a:pPr marL="1257300" lvl="2" indent="-342900" eaLnBrk="1" hangingPunct="1">
              <a:spcBef>
                <a:spcPts val="700"/>
              </a:spcBef>
              <a:buFont typeface="Wingdings" charset="2"/>
              <a:buChar char="§"/>
            </a:pPr>
            <a:r>
              <a:rPr lang="en-US" altLang="en-US" sz="1600" dirty="0">
                <a:solidFill>
                  <a:srgbClr val="C00000"/>
                </a:solidFill>
                <a:latin typeface="Arial" panose="020B0604020202020204" pitchFamily="34" charset="0"/>
                <a:cs typeface="Arial" panose="020B0604020202020204" pitchFamily="34" charset="0"/>
              </a:rPr>
              <a:t>NOTE</a:t>
            </a:r>
            <a:r>
              <a:rPr lang="en-US" altLang="en-US" sz="1600" dirty="0">
                <a:solidFill>
                  <a:srgbClr val="FF3300"/>
                </a:solidFill>
                <a:latin typeface="Arial" panose="020B0604020202020204" pitchFamily="34" charset="0"/>
                <a:cs typeface="Arial" panose="020B0604020202020204" pitchFamily="34" charset="0"/>
              </a:rPr>
              <a:t>:</a:t>
            </a:r>
            <a:r>
              <a:rPr lang="en-US" altLang="en-US" sz="1600" dirty="0">
                <a:solidFill>
                  <a:schemeClr val="tx1"/>
                </a:solidFill>
                <a:latin typeface="Arial" panose="020B0604020202020204" pitchFamily="34" charset="0"/>
                <a:cs typeface="Arial" panose="020B0604020202020204" pitchFamily="34" charset="0"/>
              </a:rPr>
              <a:t> On boats built prior to November 1, 1972, States are not required to issue a State HIN but may choose to do so.</a:t>
            </a:r>
          </a:p>
        </p:txBody>
      </p:sp>
      <p:sp>
        <p:nvSpPr>
          <p:cNvPr id="5" name="Rectangle 2"/>
          <p:cNvSpPr txBox="1">
            <a:spLocks noChangeArrowheads="1"/>
          </p:cNvSpPr>
          <p:nvPr/>
        </p:nvSpPr>
        <p:spPr bwMode="auto">
          <a:xfrm>
            <a:off x="1" y="1600200"/>
            <a:ext cx="9143999"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12-Character HIN with Incorrect Format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01168" y="2331720"/>
            <a:ext cx="8741664" cy="3826689"/>
          </a:xfrm>
          <a:prstGeom prst="rect">
            <a:avLst/>
          </a:prstGeom>
          <a:noFill/>
          <a:ln w="9525">
            <a:noFill/>
            <a:miter lim="800000"/>
            <a:headEnd/>
            <a:tailEnd/>
          </a:ln>
        </p:spPr>
        <p:txBody>
          <a:bodyPr wrap="square">
            <a:spAutoFit/>
          </a:bodyPr>
          <a:lstStyle/>
          <a:p>
            <a:pPr marL="342900" indent="-342900" eaLnBrk="1" hangingPunct="1">
              <a:spcBef>
                <a:spcPct val="50000"/>
              </a:spcBef>
              <a:buFont typeface="Wingdings" charset="2"/>
              <a:buChar char="Ø"/>
            </a:pPr>
            <a:r>
              <a:rPr lang="en-US" altLang="en-US" sz="2000" dirty="0">
                <a:solidFill>
                  <a:schemeClr val="tx1"/>
                </a:solidFill>
                <a:latin typeface="Arial" panose="020B0604020202020204" pitchFamily="34" charset="0"/>
                <a:cs typeface="Arial" panose="020B0604020202020204" pitchFamily="34" charset="0"/>
              </a:rPr>
              <a:t>When the State encounters HINs on boats </a:t>
            </a:r>
            <a:r>
              <a:rPr lang="en-US" altLang="en-US" sz="2000" b="1" dirty="0">
                <a:solidFill>
                  <a:schemeClr val="tx1"/>
                </a:solidFill>
                <a:latin typeface="Arial" panose="020B0604020202020204" pitchFamily="34" charset="0"/>
                <a:cs typeface="Arial" panose="020B0604020202020204" pitchFamily="34" charset="0"/>
              </a:rPr>
              <a:t>within 10 years </a:t>
            </a:r>
            <a:r>
              <a:rPr lang="en-US" altLang="en-US" sz="2000" dirty="0">
                <a:solidFill>
                  <a:schemeClr val="tx1"/>
                </a:solidFill>
                <a:latin typeface="Arial" panose="020B0604020202020204" pitchFamily="34" charset="0"/>
                <a:cs typeface="Arial" panose="020B0604020202020204" pitchFamily="34" charset="0"/>
              </a:rPr>
              <a:t>from the date of manufacture that contain any number of characters other than 12: </a:t>
            </a:r>
          </a:p>
          <a:p>
            <a:pPr marL="800100" lvl="1" indent="-342900" eaLnBrk="1" hangingPunct="1">
              <a:spcBef>
                <a:spcPts val="700"/>
              </a:spcBef>
              <a:buFont typeface="Wingdings" charset="2"/>
              <a:buChar char="Ø"/>
            </a:pPr>
            <a:r>
              <a:rPr lang="en-US" altLang="en-US" sz="1600" b="1" dirty="0">
                <a:solidFill>
                  <a:schemeClr val="tx1"/>
                </a:solidFill>
                <a:latin typeface="Arial" charset="0"/>
                <a:ea typeface="Arial" charset="0"/>
              </a:rPr>
              <a:t>If the manufacturer is still in business:</a:t>
            </a:r>
            <a:r>
              <a:rPr lang="en-US" altLang="en-US" sz="1600" dirty="0">
                <a:solidFill>
                  <a:schemeClr val="tx1"/>
                </a:solidFill>
                <a:latin typeface="Arial" charset="0"/>
                <a:ea typeface="Arial" charset="0"/>
              </a:rPr>
              <a:t>	</a:t>
            </a:r>
          </a:p>
          <a:p>
            <a:pPr marL="1257300" lvl="2" indent="-342900" eaLnBrk="1" hangingPunct="1">
              <a:spcBef>
                <a:spcPts val="500"/>
              </a:spcBef>
              <a:buFont typeface="Wingdings" charset="2"/>
              <a:buChar char="§"/>
            </a:pPr>
            <a:r>
              <a:rPr lang="en-US" altLang="en-US" sz="1600" dirty="0">
                <a:solidFill>
                  <a:schemeClr val="tx1"/>
                </a:solidFill>
                <a:latin typeface="Arial" charset="0"/>
                <a:ea typeface="Arial" charset="0"/>
              </a:rPr>
              <a:t>The State issuing office should send an email to the USCG at </a:t>
            </a:r>
            <a:r>
              <a:rPr lang="en-US" altLang="en-US" sz="1600" dirty="0">
                <a:solidFill>
                  <a:schemeClr val="tx1"/>
                </a:solidFill>
                <a:latin typeface="Arial" charset="0"/>
                <a:ea typeface="Arial" charset="0"/>
                <a:hlinkClick r:id="rId3"/>
              </a:rPr>
              <a:t>HINissue@uscg.mil</a:t>
            </a:r>
            <a:r>
              <a:rPr lang="en-US" altLang="en-US" sz="1600" dirty="0">
                <a:solidFill>
                  <a:schemeClr val="tx1"/>
                </a:solidFill>
                <a:latin typeface="Arial" charset="0"/>
                <a:ea typeface="Arial" charset="0"/>
              </a:rPr>
              <a:t> with the owner and vessel information and the USCG will contact the manufacturer and authorize the manufacturer to correct the HIN discrepancy.</a:t>
            </a:r>
          </a:p>
          <a:p>
            <a:pPr marL="1257300" lvl="2" indent="-342900" eaLnBrk="1" hangingPunct="1">
              <a:spcBef>
                <a:spcPts val="500"/>
              </a:spcBef>
              <a:buFont typeface="Wingdings" charset="2"/>
              <a:buChar char="§"/>
            </a:pPr>
            <a:r>
              <a:rPr lang="en-US" sz="1600" dirty="0">
                <a:solidFill>
                  <a:schemeClr val="tx1"/>
                </a:solidFill>
                <a:latin typeface="Arial" charset="0"/>
                <a:ea typeface="Arial" charset="0"/>
              </a:rPr>
              <a:t>The USCG will provide the State with a confirmation of the manufacturer’s actions.</a:t>
            </a:r>
            <a:r>
              <a:rPr lang="en-US" altLang="en-US" sz="1600" dirty="0">
                <a:solidFill>
                  <a:schemeClr val="tx1"/>
                </a:solidFill>
                <a:latin typeface="Arial" charset="0"/>
                <a:ea typeface="Arial" charset="0"/>
              </a:rPr>
              <a:t>  </a:t>
            </a:r>
          </a:p>
          <a:p>
            <a:pPr marL="800100" lvl="1" indent="-342900" eaLnBrk="1" hangingPunct="1">
              <a:spcBef>
                <a:spcPts val="500"/>
              </a:spcBef>
              <a:buFont typeface="Wingdings" charset="2"/>
              <a:buChar char="Ø"/>
            </a:pPr>
            <a:r>
              <a:rPr lang="en-US" altLang="en-US" sz="1600" b="1" dirty="0">
                <a:solidFill>
                  <a:schemeClr val="tx1"/>
                </a:solidFill>
                <a:latin typeface="Arial" charset="0"/>
                <a:ea typeface="Arial" charset="0"/>
              </a:rPr>
              <a:t>If the manufacturer is out of business:</a:t>
            </a:r>
          </a:p>
          <a:p>
            <a:pPr marL="1257300" lvl="2" indent="-342900" eaLnBrk="1" hangingPunct="1">
              <a:spcBef>
                <a:spcPts val="500"/>
              </a:spcBef>
              <a:buFont typeface="Wingdings" charset="2"/>
              <a:buChar char="§"/>
            </a:pPr>
            <a:r>
              <a:rPr lang="en-US" altLang="en-US" sz="1600" dirty="0">
                <a:solidFill>
                  <a:schemeClr val="tx1"/>
                </a:solidFill>
                <a:latin typeface="Arial" charset="0"/>
                <a:ea typeface="Arial" charset="0"/>
              </a:rPr>
              <a:t>The State should issue a State HIN using the New (Current) Format</a:t>
            </a:r>
          </a:p>
          <a:p>
            <a:pPr marL="1257300" lvl="2" indent="-342900" eaLnBrk="1" hangingPunct="1">
              <a:spcBef>
                <a:spcPts val="500"/>
              </a:spcBef>
              <a:buFont typeface="Wingdings" charset="2"/>
              <a:buChar char="§"/>
            </a:pPr>
            <a:r>
              <a:rPr lang="en-US" altLang="en-US" sz="1600" dirty="0">
                <a:solidFill>
                  <a:schemeClr val="tx1"/>
                </a:solidFill>
                <a:latin typeface="Arial" charset="0"/>
                <a:ea typeface="Arial" charset="0"/>
              </a:rPr>
              <a:t>A record of the original HIN must be made a part of the boat’s record</a:t>
            </a:r>
            <a:r>
              <a:rPr lang="en-US" altLang="en-US" sz="1600" dirty="0">
                <a:solidFill>
                  <a:schemeClr val="tx1"/>
                </a:solidFill>
                <a:latin typeface="Arial" panose="020B0604020202020204" pitchFamily="34" charset="0"/>
                <a:cs typeface="Arial" panose="020B0604020202020204" pitchFamily="34" charset="0"/>
              </a:rPr>
              <a:t>, the owner should retain a copy for their records, and a copy should be kept on the boat.</a:t>
            </a:r>
          </a:p>
        </p:txBody>
      </p:sp>
      <p:sp>
        <p:nvSpPr>
          <p:cNvPr id="3" name="Rectangle 2"/>
          <p:cNvSpPr txBox="1">
            <a:spLocks noChangeArrowheads="1"/>
          </p:cNvSpPr>
          <p:nvPr/>
        </p:nvSpPr>
        <p:spPr bwMode="auto">
          <a:xfrm>
            <a:off x="0" y="1600200"/>
            <a:ext cx="9143999"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HIN with other than 12 Characters</a:t>
            </a:r>
          </a:p>
        </p:txBody>
      </p:sp>
    </p:spTree>
    <p:extLst>
      <p:ext uri="{BB962C8B-B14F-4D97-AF65-F5344CB8AC3E}">
        <p14:creationId xmlns:p14="http://schemas.microsoft.com/office/powerpoint/2010/main" val="1281020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01168" y="2331720"/>
            <a:ext cx="8741664" cy="4054956"/>
          </a:xfrm>
          <a:prstGeom prst="rect">
            <a:avLst/>
          </a:prstGeom>
          <a:noFill/>
          <a:ln w="9525">
            <a:noFill/>
            <a:miter lim="800000"/>
            <a:headEnd/>
            <a:tailEnd/>
          </a:ln>
        </p:spPr>
        <p:txBody>
          <a:bodyPr>
            <a:spAutoFit/>
          </a:bodyPr>
          <a:lstStyle/>
          <a:p>
            <a:pPr marL="342900" indent="-342900" eaLnBrk="1" hangingPunct="1">
              <a:spcBef>
                <a:spcPct val="50000"/>
              </a:spcBef>
              <a:buFont typeface="Wingdings" charset="2"/>
              <a:buChar char="Ø"/>
            </a:pPr>
            <a:r>
              <a:rPr lang="en-US" altLang="en-US" sz="2000" b="1" dirty="0">
                <a:solidFill>
                  <a:schemeClr val="tx1"/>
                </a:solidFill>
                <a:latin typeface="Arial" charset="0"/>
                <a:ea typeface="Arial" charset="0"/>
              </a:rPr>
              <a:t>Format</a:t>
            </a:r>
            <a:r>
              <a:rPr lang="en-US" altLang="en-US" sz="2000" b="1" dirty="0">
                <a:solidFill>
                  <a:schemeClr val="tx1"/>
                </a:solidFill>
                <a:latin typeface="Tahoma" pitchFamily="34" charset="0"/>
                <a:cs typeface="Tahoma" pitchFamily="34" charset="0"/>
              </a:rPr>
              <a:t>: </a:t>
            </a:r>
          </a:p>
          <a:p>
            <a:pPr marL="800100" lvl="1" indent="-342900" eaLnBrk="1" hangingPunct="1">
              <a:spcBef>
                <a:spcPts val="500"/>
              </a:spcBef>
              <a:buFont typeface="Wingdings" charset="2"/>
              <a:buChar char="§"/>
            </a:pPr>
            <a:r>
              <a:rPr lang="en-US" sz="1500" dirty="0">
                <a:solidFill>
                  <a:schemeClr val="tx1"/>
                </a:solidFill>
                <a:latin typeface="Arial" charset="0"/>
                <a:ea typeface="Arial" charset="0"/>
              </a:rPr>
              <a:t>State HIN’s issued before 2017 may be accepted if they are 12 characters, using any format, and verified on the vessel. </a:t>
            </a:r>
          </a:p>
          <a:p>
            <a:pPr marL="800100" lvl="1" indent="-342900" eaLnBrk="1" hangingPunct="1">
              <a:spcBef>
                <a:spcPts val="500"/>
              </a:spcBef>
              <a:buFont typeface="Wingdings" charset="2"/>
              <a:buChar char="§"/>
            </a:pPr>
            <a:r>
              <a:rPr lang="en-US" altLang="en-US" sz="1500" dirty="0">
                <a:solidFill>
                  <a:schemeClr val="tx1"/>
                </a:solidFill>
                <a:latin typeface="Arial" charset="0"/>
                <a:ea typeface="Arial" charset="0"/>
              </a:rPr>
              <a:t>All State Issued HIN’s issued after January 1, 2017 must use the New (Current) Format</a:t>
            </a:r>
          </a:p>
          <a:p>
            <a:pPr marL="800100" lvl="1" indent="-342900" eaLnBrk="1" hangingPunct="1">
              <a:spcBef>
                <a:spcPts val="500"/>
              </a:spcBef>
              <a:buFont typeface="Wingdings" charset="2"/>
              <a:buChar char="§"/>
            </a:pPr>
            <a:r>
              <a:rPr lang="en-US" altLang="en-US" sz="1500" dirty="0">
                <a:solidFill>
                  <a:schemeClr val="tx1"/>
                </a:solidFill>
                <a:latin typeface="Arial" charset="0"/>
                <a:ea typeface="Arial" charset="0"/>
              </a:rPr>
              <a:t>The last four characters must be the month and year the State HIN is issued in the following format: </a:t>
            </a:r>
          </a:p>
          <a:p>
            <a:pPr marL="1257300" lvl="2" indent="-342900" eaLnBrk="1" hangingPunct="1">
              <a:spcBef>
                <a:spcPts val="500"/>
              </a:spcBef>
              <a:buFont typeface="Wingdings" charset="2"/>
              <a:buChar char="§"/>
            </a:pPr>
            <a:r>
              <a:rPr lang="en-US" altLang="en-US" sz="1500" dirty="0">
                <a:solidFill>
                  <a:schemeClr val="tx1"/>
                </a:solidFill>
                <a:latin typeface="Arial" charset="0"/>
                <a:ea typeface="Arial" charset="0"/>
              </a:rPr>
              <a:t>The 9</a:t>
            </a:r>
            <a:r>
              <a:rPr lang="en-US" altLang="en-US" sz="1500" baseline="30000" dirty="0">
                <a:solidFill>
                  <a:schemeClr val="tx1"/>
                </a:solidFill>
                <a:latin typeface="Arial" charset="0"/>
                <a:ea typeface="Arial" charset="0"/>
              </a:rPr>
              <a:t>th</a:t>
            </a:r>
            <a:r>
              <a:rPr lang="en-US" altLang="en-US" sz="1500" dirty="0">
                <a:solidFill>
                  <a:schemeClr val="tx1"/>
                </a:solidFill>
                <a:latin typeface="Arial" charset="0"/>
                <a:ea typeface="Arial" charset="0"/>
              </a:rPr>
              <a:t> character should be the letter denotation A-L that corresponds to the month the State HIN is being issued (see Slide 10)</a:t>
            </a:r>
          </a:p>
          <a:p>
            <a:pPr marL="1257300" lvl="2" indent="-342900" eaLnBrk="1" hangingPunct="1">
              <a:spcBef>
                <a:spcPts val="500"/>
              </a:spcBef>
              <a:buFont typeface="Wingdings" charset="2"/>
              <a:buChar char="§"/>
            </a:pPr>
            <a:r>
              <a:rPr lang="en-US" altLang="en-US" sz="1500" dirty="0">
                <a:solidFill>
                  <a:schemeClr val="tx1"/>
                </a:solidFill>
                <a:latin typeface="Arial" charset="0"/>
                <a:ea typeface="Arial" charset="0"/>
              </a:rPr>
              <a:t>The 10</a:t>
            </a:r>
            <a:r>
              <a:rPr lang="en-US" altLang="en-US" sz="1500" baseline="30000" dirty="0">
                <a:solidFill>
                  <a:schemeClr val="tx1"/>
                </a:solidFill>
                <a:latin typeface="Arial" charset="0"/>
                <a:ea typeface="Arial" charset="0"/>
              </a:rPr>
              <a:t>th</a:t>
            </a:r>
            <a:r>
              <a:rPr lang="en-US" altLang="en-US" sz="1500" dirty="0">
                <a:solidFill>
                  <a:schemeClr val="tx1"/>
                </a:solidFill>
                <a:latin typeface="Arial" charset="0"/>
                <a:ea typeface="Arial" charset="0"/>
              </a:rPr>
              <a:t>-12</a:t>
            </a:r>
            <a:r>
              <a:rPr lang="en-US" altLang="en-US" sz="1500" baseline="30000" dirty="0">
                <a:solidFill>
                  <a:schemeClr val="tx1"/>
                </a:solidFill>
                <a:latin typeface="Arial" charset="0"/>
                <a:ea typeface="Arial" charset="0"/>
              </a:rPr>
              <a:t>th</a:t>
            </a:r>
            <a:r>
              <a:rPr lang="en-US" altLang="en-US" sz="1500" dirty="0">
                <a:solidFill>
                  <a:schemeClr val="tx1"/>
                </a:solidFill>
                <a:latin typeface="Arial" charset="0"/>
                <a:ea typeface="Arial" charset="0"/>
              </a:rPr>
              <a:t> characters should be the year the State HIN is issued.  For example- if the state assigned HIN is issued in 2018, characters 10-12 would be 818</a:t>
            </a:r>
          </a:p>
          <a:p>
            <a:pPr marL="342900" indent="-342900" eaLnBrk="1" hangingPunct="1">
              <a:spcBef>
                <a:spcPts val="500"/>
              </a:spcBef>
              <a:buFont typeface="Wingdings" charset="2"/>
              <a:buChar char="Ø"/>
            </a:pPr>
            <a:r>
              <a:rPr lang="en-US" altLang="en-US" sz="2000" b="1" dirty="0">
                <a:solidFill>
                  <a:schemeClr val="tx1"/>
                </a:solidFill>
                <a:latin typeface="Arial" charset="0"/>
                <a:ea typeface="Arial" charset="0"/>
              </a:rPr>
              <a:t>Examples: </a:t>
            </a:r>
          </a:p>
          <a:p>
            <a:pPr marL="800100" lvl="1" indent="-342900" eaLnBrk="1" hangingPunct="1">
              <a:spcBef>
                <a:spcPts val="500"/>
              </a:spcBef>
              <a:buFont typeface="Wingdings" charset="2"/>
              <a:buChar char="§"/>
            </a:pPr>
            <a:r>
              <a:rPr lang="en-US" altLang="en-US" sz="1500" dirty="0">
                <a:solidFill>
                  <a:schemeClr val="tx1"/>
                </a:solidFill>
                <a:latin typeface="Arial" charset="0"/>
                <a:ea typeface="Arial" charset="0"/>
              </a:rPr>
              <a:t>2012 Year Built Vessel inspected July 2017 = </a:t>
            </a:r>
            <a:r>
              <a:rPr lang="en-US" altLang="en-US" sz="1500" b="1" dirty="0">
                <a:solidFill>
                  <a:schemeClr val="tx1"/>
                </a:solidFill>
                <a:latin typeface="Arial" charset="0"/>
                <a:ea typeface="Arial" charset="0"/>
              </a:rPr>
              <a:t>GAZ12345G717</a:t>
            </a:r>
          </a:p>
          <a:p>
            <a:pPr marL="800100" lvl="1" indent="-342900" eaLnBrk="1" hangingPunct="1">
              <a:spcBef>
                <a:spcPts val="500"/>
              </a:spcBef>
              <a:buFont typeface="Wingdings" charset="2"/>
              <a:buChar char="§"/>
            </a:pPr>
            <a:r>
              <a:rPr lang="en-US" altLang="en-US" sz="1500" dirty="0">
                <a:solidFill>
                  <a:schemeClr val="tx1"/>
                </a:solidFill>
                <a:latin typeface="Arial" charset="0"/>
                <a:ea typeface="Arial" charset="0"/>
              </a:rPr>
              <a:t>2016 Year Built Vessel inspected November 2017 = </a:t>
            </a:r>
            <a:r>
              <a:rPr lang="en-US" altLang="en-US" sz="1500" b="1" dirty="0">
                <a:solidFill>
                  <a:schemeClr val="tx1"/>
                </a:solidFill>
                <a:latin typeface="Arial" charset="0"/>
                <a:ea typeface="Arial" charset="0"/>
              </a:rPr>
              <a:t>GAZ23456K717</a:t>
            </a:r>
          </a:p>
          <a:p>
            <a:pPr marL="800100" lvl="1" indent="-342900" eaLnBrk="1" hangingPunct="1">
              <a:spcBef>
                <a:spcPts val="500"/>
              </a:spcBef>
              <a:buFont typeface="Wingdings" charset="2"/>
              <a:buChar char="§"/>
            </a:pPr>
            <a:r>
              <a:rPr lang="en-US" altLang="en-US" sz="1500" dirty="0">
                <a:solidFill>
                  <a:schemeClr val="tx1"/>
                </a:solidFill>
                <a:latin typeface="Arial" charset="0"/>
                <a:ea typeface="Arial" charset="0"/>
              </a:rPr>
              <a:t>1979 Year Built Vessel inspected January 2018 = </a:t>
            </a:r>
            <a:r>
              <a:rPr lang="en-US" altLang="en-US" sz="1500" b="1" dirty="0">
                <a:solidFill>
                  <a:schemeClr val="tx1"/>
                </a:solidFill>
                <a:latin typeface="Arial" charset="0"/>
                <a:ea typeface="Arial" charset="0"/>
              </a:rPr>
              <a:t>GAZ34567A818</a:t>
            </a:r>
          </a:p>
        </p:txBody>
      </p:sp>
      <p:sp>
        <p:nvSpPr>
          <p:cNvPr id="5" name="Rectangle 2"/>
          <p:cNvSpPr txBox="1">
            <a:spLocks noChangeArrowheads="1"/>
          </p:cNvSpPr>
          <p:nvPr/>
        </p:nvSpPr>
        <p:spPr bwMode="auto">
          <a:xfrm>
            <a:off x="1" y="1631504"/>
            <a:ext cx="9143999"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State Issued HIN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2438400"/>
            <a:ext cx="8990013" cy="3539430"/>
          </a:xfrm>
          <a:prstGeom prst="rect">
            <a:avLst/>
          </a:prstGeom>
          <a:noFill/>
          <a:ln w="9525">
            <a:noFill/>
            <a:miter lim="800000"/>
            <a:headEnd/>
            <a:tailEnd/>
          </a:ln>
        </p:spPr>
        <p:txBody>
          <a:bodyPr>
            <a:spAutoFit/>
          </a:bodyPr>
          <a:lstStyle/>
          <a:p>
            <a:pPr algn="ctr" eaLnBrk="1" hangingPunct="1"/>
            <a:r>
              <a:rPr lang="en-US" altLang="en-US" sz="2800" b="1" dirty="0">
                <a:solidFill>
                  <a:schemeClr val="tx1"/>
                </a:solidFill>
                <a:latin typeface="Arial" panose="020B0604020202020204" pitchFamily="34" charset="0"/>
                <a:cs typeface="Arial" panose="020B0604020202020204" pitchFamily="34" charset="0"/>
              </a:rPr>
              <a:t>The following three slides can be used as a quick reference guide on issuing HIN’s.  </a:t>
            </a:r>
          </a:p>
          <a:p>
            <a:pPr algn="ctr" eaLnBrk="1" hangingPunct="1"/>
            <a:endParaRPr lang="en-US" altLang="en-US" sz="2800" b="1" dirty="0">
              <a:solidFill>
                <a:schemeClr val="tx1"/>
              </a:solidFill>
              <a:latin typeface="Arial" panose="020B0604020202020204" pitchFamily="34" charset="0"/>
              <a:cs typeface="Arial" panose="020B0604020202020204" pitchFamily="34" charset="0"/>
            </a:endParaRPr>
          </a:p>
          <a:p>
            <a:pPr algn="ctr" eaLnBrk="1" hangingPunct="1"/>
            <a:r>
              <a:rPr lang="en-US" altLang="en-US" sz="2800" b="1" dirty="0">
                <a:solidFill>
                  <a:schemeClr val="tx1"/>
                </a:solidFill>
                <a:latin typeface="Arial" panose="020B0604020202020204" pitchFamily="34" charset="0"/>
                <a:cs typeface="Arial" panose="020B0604020202020204" pitchFamily="34" charset="0"/>
              </a:rPr>
              <a:t>You can find originals on the NASBLA Website</a:t>
            </a:r>
          </a:p>
          <a:p>
            <a:pPr algn="ctr" eaLnBrk="1" hangingPunct="1"/>
            <a:r>
              <a:rPr lang="en-US" altLang="en-US" sz="2800" b="1" dirty="0" err="1">
                <a:solidFill>
                  <a:schemeClr val="tx1"/>
                </a:solidFill>
                <a:latin typeface="Arial" panose="020B0604020202020204" pitchFamily="34" charset="0"/>
                <a:cs typeface="Arial" panose="020B0604020202020204" pitchFamily="34" charset="0"/>
              </a:rPr>
              <a:t>Nasbla.org</a:t>
            </a:r>
            <a:endParaRPr lang="en-US" altLang="en-US" sz="2800" b="1" dirty="0">
              <a:solidFill>
                <a:schemeClr val="tx1"/>
              </a:solidFill>
              <a:latin typeface="Arial" panose="020B0604020202020204" pitchFamily="34" charset="0"/>
              <a:cs typeface="Arial" panose="020B0604020202020204" pitchFamily="34" charset="0"/>
            </a:endParaRPr>
          </a:p>
          <a:p>
            <a:pPr algn="ctr" eaLnBrk="1" hangingPunct="1"/>
            <a:endParaRPr lang="en-US" altLang="en-US" sz="2800" b="1" dirty="0">
              <a:solidFill>
                <a:schemeClr val="tx1"/>
              </a:solidFill>
              <a:latin typeface="Arial" panose="020B0604020202020204" pitchFamily="34" charset="0"/>
              <a:cs typeface="Arial" panose="020B0604020202020204" pitchFamily="34" charset="0"/>
            </a:endParaRPr>
          </a:p>
          <a:p>
            <a:pPr algn="ctr" eaLnBrk="1" hangingPunct="1"/>
            <a:r>
              <a:rPr lang="en-US" altLang="en-US" sz="2800" b="1" dirty="0">
                <a:solidFill>
                  <a:schemeClr val="tx1"/>
                </a:solidFill>
                <a:latin typeface="Arial" panose="020B0604020202020204" pitchFamily="34" charset="0"/>
                <a:cs typeface="Arial" panose="020B0604020202020204" pitchFamily="34" charset="0"/>
              </a:rPr>
              <a:t>For all HIN related questions, please email </a:t>
            </a:r>
            <a:r>
              <a:rPr lang="en-US" altLang="en-US" sz="2800" dirty="0">
                <a:solidFill>
                  <a:schemeClr val="tx1"/>
                </a:solidFill>
                <a:latin typeface="Arial" panose="020B0604020202020204" pitchFamily="34" charset="0"/>
                <a:cs typeface="Arial" panose="020B0604020202020204" pitchFamily="34" charset="0"/>
                <a:hlinkClick r:id="rId2"/>
              </a:rPr>
              <a:t>HINissue@uscg.mil</a:t>
            </a:r>
            <a:endParaRPr lang="en-US" altLang="en-US" sz="2800" dirty="0">
              <a:solidFill>
                <a:schemeClr val="tx1"/>
              </a:solidFill>
              <a:latin typeface="Tahoma" pitchFamily="34" charset="0"/>
              <a:cs typeface="Tahoma" pitchFamily="34" charset="0"/>
            </a:endParaRPr>
          </a:p>
        </p:txBody>
      </p:sp>
      <p:sp>
        <p:nvSpPr>
          <p:cNvPr id="4" name="Rectangle 2"/>
          <p:cNvSpPr txBox="1">
            <a:spLocks noChangeArrowheads="1"/>
          </p:cNvSpPr>
          <p:nvPr/>
        </p:nvSpPr>
        <p:spPr bwMode="auto">
          <a:xfrm>
            <a:off x="0" y="1600200"/>
            <a:ext cx="9143999"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HIN Assignment Flow Charts</a:t>
            </a:r>
          </a:p>
        </p:txBody>
      </p:sp>
    </p:spTree>
    <p:extLst>
      <p:ext uri="{BB962C8B-B14F-4D97-AF65-F5344CB8AC3E}">
        <p14:creationId xmlns:p14="http://schemas.microsoft.com/office/powerpoint/2010/main" val="109204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9B0C35-0692-D345-A0FD-7C5BE048F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23999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01168" y="2331720"/>
            <a:ext cx="8741664" cy="4524316"/>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200" b="1" dirty="0">
                <a:solidFill>
                  <a:schemeClr val="tx1"/>
                </a:solidFill>
                <a:latin typeface="Arial" charset="0"/>
              </a:rPr>
              <a:t>§181.23 Hull identification number required</a:t>
            </a:r>
          </a:p>
          <a:p>
            <a:pPr marL="742950" lvl="1" indent="-285750" eaLnBrk="1" hangingPunct="1">
              <a:spcBef>
                <a:spcPct val="50000"/>
              </a:spcBef>
              <a:buFont typeface="Wingdings" charset="2"/>
              <a:buChar char="§"/>
            </a:pPr>
            <a:r>
              <a:rPr lang="en-US" altLang="en-US" sz="1600" dirty="0">
                <a:solidFill>
                  <a:schemeClr val="tx1"/>
                </a:solidFill>
                <a:latin typeface="Arial" charset="0"/>
              </a:rPr>
              <a:t>A manufacturer must identify each boat produced or imported with a primary and duplicate hull identification number permanently affixed in accordance with §181.29.</a:t>
            </a:r>
          </a:p>
          <a:p>
            <a:pPr marL="742950" lvl="1" indent="-285750" eaLnBrk="1" hangingPunct="1">
              <a:spcBef>
                <a:spcPct val="50000"/>
              </a:spcBef>
              <a:buFont typeface="Wingdings" charset="2"/>
              <a:buChar char="§"/>
            </a:pPr>
            <a:r>
              <a:rPr lang="en-US" altLang="en-US" sz="1600" dirty="0">
                <a:solidFill>
                  <a:schemeClr val="tx1"/>
                </a:solidFill>
                <a:latin typeface="Arial" charset="0"/>
              </a:rPr>
              <a:t>A person who builds or imports a boat for his or her own use and not for the purposes of sale must obtain the required hull identification number in accordance with the requirements of the issuing authority listed in 33 CFR part 173, Appendix A for that boat’s State of principal operation and permanently affix the HIN to the boat in accordance with §181.29 of this subpart.</a:t>
            </a:r>
          </a:p>
          <a:p>
            <a:pPr marL="742950" lvl="1" indent="-285750" eaLnBrk="1" hangingPunct="1">
              <a:spcBef>
                <a:spcPct val="50000"/>
              </a:spcBef>
              <a:buFont typeface="Wingdings" charset="2"/>
              <a:buChar char="§"/>
            </a:pPr>
            <a:r>
              <a:rPr lang="en-US" altLang="en-US" sz="1600" dirty="0">
                <a:solidFill>
                  <a:schemeClr val="tx1"/>
                </a:solidFill>
                <a:latin typeface="Arial" charset="0"/>
              </a:rPr>
              <a:t>No person may assign the same HIN to more than one boat.</a:t>
            </a:r>
          </a:p>
          <a:p>
            <a:pPr eaLnBrk="1" hangingPunct="1">
              <a:spcBef>
                <a:spcPct val="50000"/>
              </a:spcBef>
            </a:pPr>
            <a:r>
              <a:rPr lang="en-US" altLang="en-US" sz="2200" b="1" dirty="0">
                <a:solidFill>
                  <a:schemeClr val="tx1"/>
                </a:solidFill>
                <a:latin typeface="Arial" charset="0"/>
              </a:rPr>
              <a:t>§181.27 Information displayed near HIN:</a:t>
            </a:r>
            <a:endParaRPr lang="en-US" altLang="en-US" sz="1600" b="1" dirty="0">
              <a:solidFill>
                <a:schemeClr val="tx1"/>
              </a:solidFill>
              <a:latin typeface="Arial" charset="0"/>
            </a:endParaRPr>
          </a:p>
          <a:p>
            <a:pPr marL="742950" lvl="1" indent="-285750" eaLnBrk="1" hangingPunct="1">
              <a:spcBef>
                <a:spcPct val="50000"/>
              </a:spcBef>
              <a:buFont typeface="Wingdings" charset="2"/>
              <a:buChar char="§"/>
            </a:pPr>
            <a:r>
              <a:rPr lang="en-US" altLang="en-US" sz="1600" dirty="0">
                <a:solidFill>
                  <a:schemeClr val="tx1"/>
                </a:solidFill>
                <a:latin typeface="Arial" charset="0"/>
              </a:rPr>
              <a:t>With the exception of the characters “US-”, which constitute the country of origin code for the United States, if information is displayed within 2 inches of the HIN, that information must be separated from the HIN by means of borders or must be on a separate label so that it will not be interpreted as part of the HIN</a:t>
            </a:r>
          </a:p>
        </p:txBody>
      </p:sp>
      <p:sp>
        <p:nvSpPr>
          <p:cNvPr id="5" name="Text Box 4"/>
          <p:cNvSpPr txBox="1">
            <a:spLocks noChangeArrowheads="1"/>
          </p:cNvSpPr>
          <p:nvPr/>
        </p:nvSpPr>
        <p:spPr bwMode="auto">
          <a:xfrm>
            <a:off x="0" y="1600199"/>
            <a:ext cx="9144000" cy="685800"/>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3600" b="1" dirty="0">
                <a:solidFill>
                  <a:schemeClr val="tx1"/>
                </a:solidFill>
                <a:latin typeface="Arial" charset="0"/>
              </a:rPr>
              <a:t>33 CFR Part 181…</a:t>
            </a:r>
            <a:r>
              <a:rPr lang="en-US" altLang="en-US" sz="2400" b="1" dirty="0">
                <a:solidFill>
                  <a:schemeClr val="tx1"/>
                </a:solidFill>
                <a:latin typeface="Arial" charset="0"/>
              </a:rPr>
              <a:t>(Recreational Vessels Only)</a:t>
            </a:r>
          </a:p>
        </p:txBody>
      </p:sp>
    </p:spTree>
    <p:extLst>
      <p:ext uri="{BB962C8B-B14F-4D97-AF65-F5344CB8AC3E}">
        <p14:creationId xmlns:p14="http://schemas.microsoft.com/office/powerpoint/2010/main" val="1213845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0"/>
            <a:ext cx="5299364" cy="6858000"/>
          </a:xfrm>
          <a:prstGeom prst="rect">
            <a:avLst/>
          </a:prstGeom>
        </p:spPr>
      </p:pic>
    </p:spTree>
    <p:extLst>
      <p:ext uri="{BB962C8B-B14F-4D97-AF65-F5344CB8AC3E}">
        <p14:creationId xmlns:p14="http://schemas.microsoft.com/office/powerpoint/2010/main" val="796187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558271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600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Examples of Good and Bad HIN Formats</a:t>
            </a:r>
          </a:p>
        </p:txBody>
      </p:sp>
      <p:sp>
        <p:nvSpPr>
          <p:cNvPr id="4" name="TextBox 3"/>
          <p:cNvSpPr txBox="1"/>
          <p:nvPr/>
        </p:nvSpPr>
        <p:spPr>
          <a:xfrm>
            <a:off x="1143000" y="2331720"/>
            <a:ext cx="2895600" cy="3170099"/>
          </a:xfrm>
          <a:prstGeom prst="rect">
            <a:avLst/>
          </a:prstGeom>
          <a:noFill/>
        </p:spPr>
        <p:txBody>
          <a:bodyPr wrap="square" rtlCol="0">
            <a:spAutoFit/>
          </a:bodyPr>
          <a:lstStyle/>
          <a:p>
            <a:r>
              <a:rPr lang="en-US" sz="2000" dirty="0">
                <a:solidFill>
                  <a:schemeClr val="tx1"/>
                </a:solidFill>
                <a:latin typeface="Arial" charset="0"/>
                <a:ea typeface="Arial" charset="0"/>
              </a:rPr>
              <a:t>SB2X3461H595</a:t>
            </a:r>
          </a:p>
          <a:p>
            <a:endParaRPr lang="en-US" sz="2000" dirty="0">
              <a:solidFill>
                <a:schemeClr val="tx1"/>
              </a:solidFill>
              <a:latin typeface="Arial" charset="0"/>
              <a:ea typeface="Arial" charset="0"/>
            </a:endParaRPr>
          </a:p>
          <a:p>
            <a:endParaRPr lang="en-US" sz="2000" dirty="0">
              <a:solidFill>
                <a:schemeClr val="tx1"/>
              </a:solidFill>
              <a:latin typeface="Arial" charset="0"/>
              <a:ea typeface="Arial" charset="0"/>
            </a:endParaRPr>
          </a:p>
          <a:p>
            <a:r>
              <a:rPr lang="en-US" sz="2000" dirty="0">
                <a:solidFill>
                  <a:schemeClr val="tx1"/>
                </a:solidFill>
                <a:latin typeface="Arial" charset="0"/>
                <a:ea typeface="Arial" charset="0"/>
              </a:rPr>
              <a:t>YAM43789C010</a:t>
            </a:r>
          </a:p>
          <a:p>
            <a:endParaRPr lang="en-US" sz="2000" dirty="0">
              <a:solidFill>
                <a:schemeClr val="tx1"/>
              </a:solidFill>
              <a:latin typeface="Arial" charset="0"/>
              <a:ea typeface="Arial" charset="0"/>
            </a:endParaRPr>
          </a:p>
          <a:p>
            <a:endParaRPr lang="en-US" sz="2000" dirty="0">
              <a:solidFill>
                <a:schemeClr val="tx1"/>
              </a:solidFill>
              <a:latin typeface="Arial" charset="0"/>
              <a:ea typeface="Arial" charset="0"/>
            </a:endParaRPr>
          </a:p>
          <a:p>
            <a:r>
              <a:rPr lang="en-US" sz="2000" dirty="0">
                <a:solidFill>
                  <a:schemeClr val="tx1"/>
                </a:solidFill>
                <a:latin typeface="Arial" charset="0"/>
                <a:ea typeface="Arial" charset="0"/>
              </a:rPr>
              <a:t>WELC7259A574</a:t>
            </a:r>
          </a:p>
          <a:p>
            <a:endParaRPr lang="en-US" sz="2000" dirty="0">
              <a:solidFill>
                <a:schemeClr val="tx1"/>
              </a:solidFill>
              <a:latin typeface="Arial" charset="0"/>
              <a:ea typeface="Arial" charset="0"/>
            </a:endParaRPr>
          </a:p>
          <a:p>
            <a:endParaRPr lang="en-US" sz="2000" dirty="0">
              <a:solidFill>
                <a:schemeClr val="tx1"/>
              </a:solidFill>
              <a:latin typeface="Arial" charset="0"/>
              <a:ea typeface="Arial" charset="0"/>
            </a:endParaRPr>
          </a:p>
          <a:p>
            <a:r>
              <a:rPr lang="en-US" sz="2000" dirty="0">
                <a:solidFill>
                  <a:schemeClr val="tx1"/>
                </a:solidFill>
                <a:latin typeface="Arial" charset="0"/>
                <a:ea typeface="Arial" charset="0"/>
              </a:rPr>
              <a:t>BAY68240M83E  2987</a:t>
            </a:r>
          </a:p>
        </p:txBody>
      </p:sp>
      <p:sp>
        <p:nvSpPr>
          <p:cNvPr id="5" name="TextBox 4"/>
          <p:cNvSpPr txBox="1"/>
          <p:nvPr/>
        </p:nvSpPr>
        <p:spPr>
          <a:xfrm>
            <a:off x="4343400" y="2331720"/>
            <a:ext cx="4495800" cy="4401205"/>
          </a:xfrm>
          <a:prstGeom prst="rect">
            <a:avLst/>
          </a:prstGeom>
          <a:noFill/>
        </p:spPr>
        <p:txBody>
          <a:bodyPr wrap="square" rtlCol="0">
            <a:spAutoFit/>
          </a:bodyPr>
          <a:lstStyle/>
          <a:p>
            <a:r>
              <a:rPr lang="en-US" sz="2000" b="1" dirty="0">
                <a:solidFill>
                  <a:srgbClr val="00B050"/>
                </a:solidFill>
                <a:latin typeface="Arial" charset="0"/>
                <a:ea typeface="Arial" charset="0"/>
              </a:rPr>
              <a:t>Good</a:t>
            </a:r>
            <a:r>
              <a:rPr lang="en-US" sz="2000" dirty="0">
                <a:solidFill>
                  <a:srgbClr val="00B050"/>
                </a:solidFill>
                <a:latin typeface="Arial" charset="0"/>
                <a:ea typeface="Arial" charset="0"/>
              </a:rPr>
              <a:t> </a:t>
            </a:r>
            <a:r>
              <a:rPr lang="mr-IN" sz="2000" dirty="0">
                <a:solidFill>
                  <a:srgbClr val="00B050"/>
                </a:solidFill>
                <a:latin typeface="Arial" charset="0"/>
                <a:ea typeface="Arial" charset="0"/>
              </a:rPr>
              <a:t>–</a:t>
            </a:r>
            <a:r>
              <a:rPr lang="en-US" sz="2000" dirty="0">
                <a:solidFill>
                  <a:srgbClr val="00B050"/>
                </a:solidFill>
                <a:latin typeface="Arial" charset="0"/>
                <a:ea typeface="Arial" charset="0"/>
              </a:rPr>
              <a:t> New (Current) Format</a:t>
            </a:r>
          </a:p>
          <a:p>
            <a:endParaRPr lang="en-US" sz="2000" dirty="0">
              <a:solidFill>
                <a:srgbClr val="00B050"/>
              </a:solidFill>
              <a:latin typeface="Arial" charset="0"/>
              <a:ea typeface="Arial" charset="0"/>
            </a:endParaRPr>
          </a:p>
          <a:p>
            <a:endParaRPr lang="en-US" sz="2000" dirty="0">
              <a:solidFill>
                <a:srgbClr val="00B050"/>
              </a:solidFill>
              <a:latin typeface="Arial" charset="0"/>
              <a:ea typeface="Arial" charset="0"/>
            </a:endParaRPr>
          </a:p>
          <a:p>
            <a:r>
              <a:rPr lang="en-US" sz="2000" b="1" dirty="0">
                <a:solidFill>
                  <a:srgbClr val="00B050"/>
                </a:solidFill>
                <a:latin typeface="Arial" charset="0"/>
                <a:ea typeface="Arial" charset="0"/>
              </a:rPr>
              <a:t>Good</a:t>
            </a:r>
            <a:r>
              <a:rPr lang="en-US" sz="2000" dirty="0">
                <a:solidFill>
                  <a:srgbClr val="00B050"/>
                </a:solidFill>
                <a:latin typeface="Arial" charset="0"/>
                <a:ea typeface="Arial" charset="0"/>
              </a:rPr>
              <a:t> </a:t>
            </a:r>
            <a:r>
              <a:rPr lang="mr-IN" sz="2000" dirty="0">
                <a:solidFill>
                  <a:srgbClr val="00B050"/>
                </a:solidFill>
                <a:latin typeface="Arial" charset="0"/>
                <a:ea typeface="Arial" charset="0"/>
              </a:rPr>
              <a:t>–</a:t>
            </a:r>
            <a:r>
              <a:rPr lang="en-US" sz="2000" dirty="0">
                <a:solidFill>
                  <a:srgbClr val="00B050"/>
                </a:solidFill>
                <a:latin typeface="Arial" charset="0"/>
                <a:ea typeface="Arial" charset="0"/>
              </a:rPr>
              <a:t> New (Current) Format</a:t>
            </a:r>
          </a:p>
          <a:p>
            <a:endParaRPr lang="en-US" sz="2000" dirty="0">
              <a:latin typeface="Arial" charset="0"/>
              <a:ea typeface="Arial" charset="0"/>
            </a:endParaRPr>
          </a:p>
          <a:p>
            <a:endParaRPr lang="en-US" sz="2000" dirty="0">
              <a:latin typeface="Arial" charset="0"/>
              <a:ea typeface="Arial" charset="0"/>
            </a:endParaRPr>
          </a:p>
          <a:p>
            <a:r>
              <a:rPr lang="en-US" sz="2000" b="1" dirty="0">
                <a:latin typeface="Arial" charset="0"/>
                <a:ea typeface="Arial" charset="0"/>
              </a:rPr>
              <a:t>Bad</a:t>
            </a:r>
            <a:r>
              <a:rPr lang="en-US" sz="2000" dirty="0">
                <a:latin typeface="Arial" charset="0"/>
                <a:ea typeface="Arial" charset="0"/>
              </a:rPr>
              <a:t> </a:t>
            </a:r>
            <a:r>
              <a:rPr lang="mr-IN" sz="2000" dirty="0">
                <a:latin typeface="Arial" charset="0"/>
                <a:ea typeface="Arial" charset="0"/>
              </a:rPr>
              <a:t>–</a:t>
            </a:r>
            <a:r>
              <a:rPr lang="en-US" sz="2000" dirty="0">
                <a:latin typeface="Arial" charset="0"/>
                <a:ea typeface="Arial" charset="0"/>
              </a:rPr>
              <a:t> Cannot be New (Current) Format due to year of vessel</a:t>
            </a:r>
          </a:p>
          <a:p>
            <a:endParaRPr lang="en-US" sz="2000" dirty="0">
              <a:latin typeface="Arial" charset="0"/>
              <a:ea typeface="Arial" charset="0"/>
            </a:endParaRPr>
          </a:p>
          <a:p>
            <a:r>
              <a:rPr lang="en-US" sz="2000" b="1" dirty="0">
                <a:solidFill>
                  <a:srgbClr val="00B050"/>
                </a:solidFill>
                <a:latin typeface="Arial" charset="0"/>
                <a:ea typeface="Arial" charset="0"/>
              </a:rPr>
              <a:t>Good</a:t>
            </a:r>
            <a:r>
              <a:rPr lang="en-US" sz="2000" dirty="0">
                <a:solidFill>
                  <a:srgbClr val="00B050"/>
                </a:solidFill>
                <a:latin typeface="Arial" charset="0"/>
                <a:ea typeface="Arial" charset="0"/>
              </a:rPr>
              <a:t> </a:t>
            </a:r>
            <a:r>
              <a:rPr lang="mr-IN" sz="2000" dirty="0">
                <a:solidFill>
                  <a:srgbClr val="00B050"/>
                </a:solidFill>
                <a:latin typeface="Arial" charset="0"/>
                <a:ea typeface="Arial" charset="0"/>
              </a:rPr>
              <a:t>–</a:t>
            </a:r>
            <a:r>
              <a:rPr lang="en-US" sz="2000" dirty="0">
                <a:solidFill>
                  <a:srgbClr val="00B050"/>
                </a:solidFill>
                <a:latin typeface="Arial" charset="0"/>
                <a:ea typeface="Arial" charset="0"/>
              </a:rPr>
              <a:t> Model Year Format.  Additional characters allowed within 2 inches when separated by a border or separate label</a:t>
            </a:r>
          </a:p>
          <a:p>
            <a:endParaRPr lang="en-US" sz="2000" dirty="0">
              <a:latin typeface="Arial" charset="0"/>
              <a:ea typeface="Arial" charset="0"/>
            </a:endParaRPr>
          </a:p>
        </p:txBody>
      </p:sp>
      <p:sp>
        <p:nvSpPr>
          <p:cNvPr id="6" name="Rectangle 5"/>
          <p:cNvSpPr/>
          <p:nvPr/>
        </p:nvSpPr>
        <p:spPr bwMode="auto">
          <a:xfrm>
            <a:off x="3200400" y="5105400"/>
            <a:ext cx="609600" cy="304800"/>
          </a:xfrm>
          <a:prstGeom prst="rect">
            <a:avLst/>
          </a:prstGeom>
          <a:noFill/>
          <a:ln w="12700"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a:ln>
                <a:noFill/>
              </a:ln>
              <a:solidFill>
                <a:srgbClr val="FF0000"/>
              </a:solidFill>
              <a:effectLst/>
              <a:latin typeface="Times New Roman" pitchFamily="18" charset="0"/>
            </a:endParaRPr>
          </a:p>
        </p:txBody>
      </p:sp>
    </p:spTree>
    <p:extLst>
      <p:ext uri="{BB962C8B-B14F-4D97-AF65-F5344CB8AC3E}">
        <p14:creationId xmlns:p14="http://schemas.microsoft.com/office/powerpoint/2010/main" val="1156892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2331720"/>
            <a:ext cx="2743200" cy="3477875"/>
          </a:xfrm>
          <a:prstGeom prst="rect">
            <a:avLst/>
          </a:prstGeom>
          <a:noFill/>
        </p:spPr>
        <p:txBody>
          <a:bodyPr wrap="square" rtlCol="0">
            <a:spAutoFit/>
          </a:bodyPr>
          <a:lstStyle/>
          <a:p>
            <a:r>
              <a:rPr lang="en-US" sz="2000" dirty="0">
                <a:solidFill>
                  <a:schemeClr val="tx1"/>
                </a:solidFill>
                <a:latin typeface="Arial" charset="0"/>
                <a:ea typeface="Arial" charset="0"/>
              </a:rPr>
              <a:t>WNN6532I0883</a:t>
            </a:r>
          </a:p>
          <a:p>
            <a:endParaRPr lang="en-US" sz="2000" dirty="0">
              <a:solidFill>
                <a:schemeClr val="tx1"/>
              </a:solidFill>
              <a:latin typeface="Arial" charset="0"/>
              <a:ea typeface="Arial" charset="0"/>
            </a:endParaRPr>
          </a:p>
          <a:p>
            <a:endParaRPr lang="en-US" sz="2000" dirty="0">
              <a:solidFill>
                <a:schemeClr val="tx1"/>
              </a:solidFill>
              <a:latin typeface="Arial" charset="0"/>
              <a:ea typeface="Arial" charset="0"/>
            </a:endParaRPr>
          </a:p>
          <a:p>
            <a:r>
              <a:rPr lang="en-US" sz="2000" dirty="0">
                <a:solidFill>
                  <a:schemeClr val="tx1"/>
                </a:solidFill>
                <a:latin typeface="Arial" charset="0"/>
                <a:ea typeface="Arial" charset="0"/>
              </a:rPr>
              <a:t>APB1875CZ888</a:t>
            </a:r>
          </a:p>
          <a:p>
            <a:endParaRPr lang="en-US" sz="2000" dirty="0">
              <a:solidFill>
                <a:schemeClr val="tx1"/>
              </a:solidFill>
              <a:latin typeface="Arial" charset="0"/>
              <a:ea typeface="Arial" charset="0"/>
            </a:endParaRPr>
          </a:p>
          <a:p>
            <a:endParaRPr lang="en-US" sz="2000" dirty="0">
              <a:solidFill>
                <a:schemeClr val="tx1"/>
              </a:solidFill>
              <a:latin typeface="Arial" charset="0"/>
              <a:ea typeface="Arial" charset="0"/>
            </a:endParaRPr>
          </a:p>
          <a:p>
            <a:r>
              <a:rPr lang="en-US" sz="2000" dirty="0">
                <a:solidFill>
                  <a:schemeClr val="tx1"/>
                </a:solidFill>
                <a:latin typeface="Arial" charset="0"/>
                <a:ea typeface="Arial" charset="0"/>
              </a:rPr>
              <a:t>TJD284234567</a:t>
            </a:r>
          </a:p>
          <a:p>
            <a:endParaRPr lang="en-US" sz="2000" dirty="0">
              <a:solidFill>
                <a:schemeClr val="tx1"/>
              </a:solidFill>
              <a:latin typeface="Arial" charset="0"/>
              <a:ea typeface="Arial" charset="0"/>
            </a:endParaRPr>
          </a:p>
          <a:p>
            <a:endParaRPr lang="en-US" sz="2000" dirty="0">
              <a:solidFill>
                <a:schemeClr val="tx1"/>
              </a:solidFill>
              <a:latin typeface="Arial" charset="0"/>
              <a:ea typeface="Arial" charset="0"/>
            </a:endParaRPr>
          </a:p>
          <a:p>
            <a:r>
              <a:rPr lang="en-US" sz="2000" dirty="0">
                <a:solidFill>
                  <a:schemeClr val="tx1"/>
                </a:solidFill>
                <a:latin typeface="Arial" charset="0"/>
                <a:ea typeface="Arial" charset="0"/>
              </a:rPr>
              <a:t>US-NOR17693D797</a:t>
            </a:r>
          </a:p>
          <a:p>
            <a:endParaRPr lang="en-US" sz="2000" dirty="0">
              <a:solidFill>
                <a:schemeClr val="tx1"/>
              </a:solidFill>
              <a:latin typeface="Arial" charset="0"/>
              <a:ea typeface="Arial" charset="0"/>
            </a:endParaRPr>
          </a:p>
        </p:txBody>
      </p:sp>
      <p:sp>
        <p:nvSpPr>
          <p:cNvPr id="4" name="TextBox 3"/>
          <p:cNvSpPr txBox="1"/>
          <p:nvPr/>
        </p:nvSpPr>
        <p:spPr>
          <a:xfrm>
            <a:off x="4343400" y="2331720"/>
            <a:ext cx="4648200" cy="4093428"/>
          </a:xfrm>
          <a:prstGeom prst="rect">
            <a:avLst/>
          </a:prstGeom>
          <a:noFill/>
        </p:spPr>
        <p:txBody>
          <a:bodyPr wrap="square" rtlCol="0">
            <a:spAutoFit/>
          </a:bodyPr>
          <a:lstStyle/>
          <a:p>
            <a:r>
              <a:rPr lang="en-US" sz="2000" b="1" dirty="0">
                <a:latin typeface="Arial" charset="0"/>
                <a:ea typeface="Arial" charset="0"/>
              </a:rPr>
              <a:t>Bad</a:t>
            </a:r>
            <a:r>
              <a:rPr lang="mr-IN" sz="2000" dirty="0">
                <a:latin typeface="Arial" charset="0"/>
                <a:ea typeface="Arial" charset="0"/>
              </a:rPr>
              <a:t>–</a:t>
            </a:r>
            <a:r>
              <a:rPr lang="en-US" sz="2000" dirty="0">
                <a:latin typeface="Arial" charset="0"/>
                <a:ea typeface="Arial" charset="0"/>
              </a:rPr>
              <a:t> There is an I in the serial number</a:t>
            </a:r>
          </a:p>
          <a:p>
            <a:endParaRPr lang="en-US" sz="2000" dirty="0">
              <a:latin typeface="Arial" charset="0"/>
              <a:ea typeface="Arial" charset="0"/>
            </a:endParaRPr>
          </a:p>
          <a:p>
            <a:endParaRPr lang="en-US" sz="2000" dirty="0">
              <a:latin typeface="Arial" charset="0"/>
              <a:ea typeface="Arial" charset="0"/>
            </a:endParaRPr>
          </a:p>
          <a:p>
            <a:r>
              <a:rPr lang="en-US" sz="2000" b="1" dirty="0">
                <a:latin typeface="Arial" charset="0"/>
                <a:ea typeface="Arial" charset="0"/>
              </a:rPr>
              <a:t>Bad</a:t>
            </a:r>
            <a:r>
              <a:rPr lang="en-US" sz="2000" dirty="0">
                <a:latin typeface="Arial" charset="0"/>
                <a:ea typeface="Arial" charset="0"/>
              </a:rPr>
              <a:t> </a:t>
            </a:r>
            <a:r>
              <a:rPr lang="mr-IN" sz="2000" dirty="0">
                <a:latin typeface="Arial" charset="0"/>
                <a:ea typeface="Arial" charset="0"/>
              </a:rPr>
              <a:t>–</a:t>
            </a:r>
            <a:r>
              <a:rPr lang="en-US" sz="2000" dirty="0">
                <a:latin typeface="Arial" charset="0"/>
                <a:ea typeface="Arial" charset="0"/>
              </a:rPr>
              <a:t> The 9</a:t>
            </a:r>
            <a:r>
              <a:rPr lang="en-US" sz="2000" baseline="30000" dirty="0">
                <a:latin typeface="Arial" charset="0"/>
                <a:ea typeface="Arial" charset="0"/>
              </a:rPr>
              <a:t>th</a:t>
            </a:r>
            <a:r>
              <a:rPr lang="en-US" sz="2000" dirty="0">
                <a:latin typeface="Arial" charset="0"/>
                <a:ea typeface="Arial" charset="0"/>
              </a:rPr>
              <a:t> character must be a letter A-L</a:t>
            </a:r>
          </a:p>
          <a:p>
            <a:endParaRPr lang="en-US" sz="2000" dirty="0">
              <a:latin typeface="Arial" charset="0"/>
              <a:ea typeface="Arial" charset="0"/>
            </a:endParaRPr>
          </a:p>
          <a:p>
            <a:r>
              <a:rPr lang="en-US" sz="2000" b="1" dirty="0">
                <a:latin typeface="Arial" charset="0"/>
                <a:ea typeface="Arial" charset="0"/>
              </a:rPr>
              <a:t>Bad</a:t>
            </a:r>
            <a:r>
              <a:rPr lang="en-US" sz="2000" dirty="0">
                <a:latin typeface="Arial" charset="0"/>
                <a:ea typeface="Arial" charset="0"/>
              </a:rPr>
              <a:t> </a:t>
            </a:r>
            <a:r>
              <a:rPr lang="mr-IN" sz="2000" dirty="0">
                <a:latin typeface="Arial" charset="0"/>
                <a:ea typeface="Arial" charset="0"/>
              </a:rPr>
              <a:t>–</a:t>
            </a:r>
            <a:r>
              <a:rPr lang="en-US" sz="2000" dirty="0">
                <a:latin typeface="Arial" charset="0"/>
                <a:ea typeface="Arial" charset="0"/>
              </a:rPr>
              <a:t> Appears a SSN is used along with initials</a:t>
            </a:r>
          </a:p>
          <a:p>
            <a:endParaRPr lang="en-US" sz="2000" dirty="0">
              <a:latin typeface="Arial" charset="0"/>
              <a:ea typeface="Arial" charset="0"/>
            </a:endParaRPr>
          </a:p>
          <a:p>
            <a:r>
              <a:rPr lang="en-US" sz="2000" b="1" dirty="0">
                <a:solidFill>
                  <a:srgbClr val="00B050"/>
                </a:solidFill>
                <a:latin typeface="Arial" charset="0"/>
                <a:ea typeface="Arial" charset="0"/>
              </a:rPr>
              <a:t>Good</a:t>
            </a:r>
            <a:r>
              <a:rPr lang="en-US" sz="2000" dirty="0">
                <a:solidFill>
                  <a:srgbClr val="00B050"/>
                </a:solidFill>
                <a:latin typeface="Arial" charset="0"/>
                <a:ea typeface="Arial" charset="0"/>
              </a:rPr>
              <a:t> </a:t>
            </a:r>
            <a:r>
              <a:rPr lang="mr-IN" sz="2000" dirty="0">
                <a:solidFill>
                  <a:srgbClr val="00B050"/>
                </a:solidFill>
                <a:latin typeface="Arial" charset="0"/>
                <a:ea typeface="Arial" charset="0"/>
              </a:rPr>
              <a:t>–</a:t>
            </a:r>
            <a:r>
              <a:rPr lang="en-US" sz="2000" dirty="0">
                <a:solidFill>
                  <a:srgbClr val="00B050"/>
                </a:solidFill>
                <a:latin typeface="Arial" charset="0"/>
                <a:ea typeface="Arial" charset="0"/>
              </a:rPr>
              <a:t> New (Current) Format. US- designates country of manufacture (no other country code is authorized)</a:t>
            </a:r>
          </a:p>
          <a:p>
            <a:endParaRPr lang="en-US" sz="2000" dirty="0">
              <a:latin typeface="Arial" charset="0"/>
              <a:ea typeface="Arial" charset="0"/>
            </a:endParaRPr>
          </a:p>
        </p:txBody>
      </p:sp>
      <p:sp>
        <p:nvSpPr>
          <p:cNvPr id="5" name="Rectangle 2"/>
          <p:cNvSpPr txBox="1">
            <a:spLocks noChangeArrowheads="1"/>
          </p:cNvSpPr>
          <p:nvPr/>
        </p:nvSpPr>
        <p:spPr bwMode="auto">
          <a:xfrm>
            <a:off x="0" y="1600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Examples of Good and Bad HIN Formats</a:t>
            </a:r>
          </a:p>
        </p:txBody>
      </p:sp>
    </p:spTree>
    <p:extLst>
      <p:ext uri="{BB962C8B-B14F-4D97-AF65-F5344CB8AC3E}">
        <p14:creationId xmlns:p14="http://schemas.microsoft.com/office/powerpoint/2010/main" val="119842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2331720"/>
            <a:ext cx="2743200" cy="3477875"/>
          </a:xfrm>
          <a:prstGeom prst="rect">
            <a:avLst/>
          </a:prstGeom>
          <a:noFill/>
        </p:spPr>
        <p:txBody>
          <a:bodyPr wrap="square" rtlCol="0">
            <a:spAutoFit/>
          </a:bodyPr>
          <a:lstStyle/>
          <a:p>
            <a:r>
              <a:rPr lang="en-US" sz="2000" dirty="0">
                <a:solidFill>
                  <a:schemeClr val="tx1"/>
                </a:solidFill>
                <a:latin typeface="Arial" charset="0"/>
                <a:ea typeface="Arial" charset="0"/>
              </a:rPr>
              <a:t>CCMT23C50379</a:t>
            </a:r>
          </a:p>
          <a:p>
            <a:endParaRPr lang="en-US" sz="2000" dirty="0">
              <a:solidFill>
                <a:schemeClr val="tx1"/>
              </a:solidFill>
              <a:latin typeface="Arial" charset="0"/>
              <a:ea typeface="Arial" charset="0"/>
            </a:endParaRPr>
          </a:p>
          <a:p>
            <a:endParaRPr lang="en-US" sz="2000" dirty="0">
              <a:solidFill>
                <a:schemeClr val="tx1"/>
              </a:solidFill>
              <a:latin typeface="Arial" charset="0"/>
              <a:ea typeface="Arial" charset="0"/>
            </a:endParaRPr>
          </a:p>
          <a:p>
            <a:r>
              <a:rPr lang="en-US" sz="2000" dirty="0">
                <a:solidFill>
                  <a:schemeClr val="tx1"/>
                </a:solidFill>
                <a:latin typeface="Arial" charset="0"/>
                <a:ea typeface="Arial" charset="0"/>
              </a:rPr>
              <a:t>CM279493L213</a:t>
            </a:r>
          </a:p>
          <a:p>
            <a:endParaRPr lang="en-US" sz="2000" dirty="0">
              <a:solidFill>
                <a:schemeClr val="tx1"/>
              </a:solidFill>
              <a:latin typeface="Arial" charset="0"/>
              <a:ea typeface="Arial" charset="0"/>
            </a:endParaRPr>
          </a:p>
          <a:p>
            <a:endParaRPr lang="en-US" sz="2000" dirty="0">
              <a:solidFill>
                <a:schemeClr val="tx1"/>
              </a:solidFill>
              <a:latin typeface="Arial" charset="0"/>
              <a:ea typeface="Arial" charset="0"/>
            </a:endParaRPr>
          </a:p>
          <a:p>
            <a:r>
              <a:rPr lang="en-US" sz="2000" dirty="0">
                <a:solidFill>
                  <a:schemeClr val="tx1"/>
                </a:solidFill>
                <a:latin typeface="Arial" charset="0"/>
                <a:ea typeface="Arial" charset="0"/>
              </a:rPr>
              <a:t>SERM01305F213</a:t>
            </a:r>
          </a:p>
          <a:p>
            <a:endParaRPr lang="en-US" sz="2000" dirty="0">
              <a:solidFill>
                <a:schemeClr val="tx1"/>
              </a:solidFill>
              <a:latin typeface="Arial" charset="0"/>
              <a:ea typeface="Arial" charset="0"/>
            </a:endParaRPr>
          </a:p>
          <a:p>
            <a:endParaRPr lang="en-US" sz="2000" dirty="0">
              <a:solidFill>
                <a:schemeClr val="tx1"/>
              </a:solidFill>
              <a:latin typeface="Arial" charset="0"/>
              <a:ea typeface="Arial" charset="0"/>
            </a:endParaRPr>
          </a:p>
          <a:p>
            <a:r>
              <a:rPr lang="en-US" sz="2000" dirty="0">
                <a:solidFill>
                  <a:schemeClr val="tx1"/>
                </a:solidFill>
                <a:latin typeface="Arial" charset="0"/>
                <a:ea typeface="Arial" charset="0"/>
              </a:rPr>
              <a:t>CFZ28610L717</a:t>
            </a:r>
          </a:p>
          <a:p>
            <a:endParaRPr lang="en-US" sz="2000" dirty="0">
              <a:solidFill>
                <a:schemeClr val="tx1"/>
              </a:solidFill>
              <a:latin typeface="Arial" charset="0"/>
              <a:ea typeface="Arial" charset="0"/>
            </a:endParaRPr>
          </a:p>
        </p:txBody>
      </p:sp>
      <p:sp>
        <p:nvSpPr>
          <p:cNvPr id="4" name="TextBox 3"/>
          <p:cNvSpPr txBox="1"/>
          <p:nvPr/>
        </p:nvSpPr>
        <p:spPr>
          <a:xfrm>
            <a:off x="4343400" y="2331720"/>
            <a:ext cx="4648200" cy="3785652"/>
          </a:xfrm>
          <a:prstGeom prst="rect">
            <a:avLst/>
          </a:prstGeom>
          <a:noFill/>
        </p:spPr>
        <p:txBody>
          <a:bodyPr wrap="square" rtlCol="0">
            <a:spAutoFit/>
          </a:bodyPr>
          <a:lstStyle/>
          <a:p>
            <a:r>
              <a:rPr lang="en-US" sz="2000" b="1" dirty="0">
                <a:solidFill>
                  <a:srgbClr val="00B050"/>
                </a:solidFill>
                <a:latin typeface="Arial" charset="0"/>
                <a:ea typeface="Arial" charset="0"/>
              </a:rPr>
              <a:t>Good </a:t>
            </a:r>
            <a:r>
              <a:rPr lang="mr-IN" sz="2000" dirty="0">
                <a:solidFill>
                  <a:srgbClr val="00B050"/>
                </a:solidFill>
                <a:latin typeface="Arial" charset="0"/>
                <a:ea typeface="Arial" charset="0"/>
              </a:rPr>
              <a:t>–</a:t>
            </a:r>
            <a:r>
              <a:rPr lang="en-US" sz="2000" dirty="0">
                <a:solidFill>
                  <a:srgbClr val="00B050"/>
                </a:solidFill>
                <a:latin typeface="Arial" charset="0"/>
                <a:ea typeface="Arial" charset="0"/>
              </a:rPr>
              <a:t> Straight Year Format</a:t>
            </a:r>
          </a:p>
          <a:p>
            <a:endParaRPr lang="en-US" sz="2000" dirty="0">
              <a:solidFill>
                <a:srgbClr val="00B050"/>
              </a:solidFill>
              <a:latin typeface="Arial" charset="0"/>
              <a:ea typeface="Arial" charset="0"/>
            </a:endParaRPr>
          </a:p>
          <a:p>
            <a:endParaRPr lang="en-US" sz="2000" dirty="0">
              <a:latin typeface="Arial" charset="0"/>
              <a:ea typeface="Arial" charset="0"/>
            </a:endParaRPr>
          </a:p>
          <a:p>
            <a:r>
              <a:rPr lang="en-US" sz="2000" b="1" dirty="0">
                <a:latin typeface="Arial" charset="0"/>
                <a:ea typeface="Arial" charset="0"/>
              </a:rPr>
              <a:t>TRICK HIN</a:t>
            </a:r>
            <a:r>
              <a:rPr lang="en-US" sz="2000" dirty="0">
                <a:latin typeface="Arial" charset="0"/>
                <a:ea typeface="Arial" charset="0"/>
              </a:rPr>
              <a:t> </a:t>
            </a:r>
            <a:r>
              <a:rPr lang="mr-IN" sz="2000" dirty="0">
                <a:latin typeface="Arial" charset="0"/>
                <a:ea typeface="Arial" charset="0"/>
              </a:rPr>
              <a:t>–</a:t>
            </a:r>
            <a:r>
              <a:rPr lang="en-US" sz="2000" dirty="0">
                <a:latin typeface="Arial" charset="0"/>
                <a:ea typeface="Arial" charset="0"/>
              </a:rPr>
              <a:t> CM2 is </a:t>
            </a:r>
            <a:r>
              <a:rPr lang="en-US" sz="2000" u="sng" dirty="0">
                <a:latin typeface="Arial" charset="0"/>
                <a:ea typeface="Arial" charset="0"/>
              </a:rPr>
              <a:t>not</a:t>
            </a:r>
            <a:r>
              <a:rPr lang="en-US" sz="2000" dirty="0">
                <a:latin typeface="Arial" charset="0"/>
                <a:ea typeface="Arial" charset="0"/>
              </a:rPr>
              <a:t> a valid MIC </a:t>
            </a:r>
          </a:p>
          <a:p>
            <a:endParaRPr lang="en-US" sz="2000" dirty="0">
              <a:latin typeface="Arial" charset="0"/>
              <a:ea typeface="Arial" charset="0"/>
            </a:endParaRPr>
          </a:p>
          <a:p>
            <a:endParaRPr lang="en-US" sz="2000" dirty="0">
              <a:latin typeface="Arial" charset="0"/>
              <a:ea typeface="Arial" charset="0"/>
            </a:endParaRPr>
          </a:p>
          <a:p>
            <a:r>
              <a:rPr lang="en-US" sz="2000" b="1" dirty="0">
                <a:latin typeface="Arial" charset="0"/>
                <a:ea typeface="Arial" charset="0"/>
              </a:rPr>
              <a:t>Bad</a:t>
            </a:r>
            <a:r>
              <a:rPr lang="en-US" sz="2000" dirty="0">
                <a:latin typeface="Arial" charset="0"/>
                <a:ea typeface="Arial" charset="0"/>
              </a:rPr>
              <a:t> </a:t>
            </a:r>
            <a:r>
              <a:rPr lang="mr-IN" sz="2000" dirty="0">
                <a:latin typeface="Arial" charset="0"/>
                <a:ea typeface="Arial" charset="0"/>
              </a:rPr>
              <a:t>–</a:t>
            </a:r>
            <a:r>
              <a:rPr lang="en-US" sz="2000" dirty="0">
                <a:latin typeface="Arial" charset="0"/>
                <a:ea typeface="Arial" charset="0"/>
              </a:rPr>
              <a:t> 13 characters within 10 years of manufacture</a:t>
            </a:r>
          </a:p>
          <a:p>
            <a:endParaRPr lang="en-US" sz="2000" dirty="0">
              <a:latin typeface="Arial" charset="0"/>
              <a:ea typeface="Arial" charset="0"/>
            </a:endParaRPr>
          </a:p>
          <a:p>
            <a:r>
              <a:rPr lang="en-US" sz="2000" b="1" dirty="0">
                <a:solidFill>
                  <a:srgbClr val="00B050"/>
                </a:solidFill>
                <a:latin typeface="Arial" charset="0"/>
                <a:ea typeface="Arial" charset="0"/>
              </a:rPr>
              <a:t>Good</a:t>
            </a:r>
            <a:r>
              <a:rPr lang="en-US" sz="2000" dirty="0">
                <a:solidFill>
                  <a:srgbClr val="00B050"/>
                </a:solidFill>
                <a:latin typeface="Arial" charset="0"/>
                <a:ea typeface="Arial" charset="0"/>
              </a:rPr>
              <a:t> </a:t>
            </a:r>
            <a:r>
              <a:rPr lang="mr-IN" sz="2000" dirty="0">
                <a:solidFill>
                  <a:srgbClr val="00B050"/>
                </a:solidFill>
                <a:latin typeface="Arial" charset="0"/>
                <a:ea typeface="Arial" charset="0"/>
              </a:rPr>
              <a:t>–</a:t>
            </a:r>
            <a:r>
              <a:rPr lang="en-US" sz="2000" dirty="0">
                <a:solidFill>
                  <a:srgbClr val="00B050"/>
                </a:solidFill>
                <a:latin typeface="Arial" charset="0"/>
                <a:ea typeface="Arial" charset="0"/>
              </a:rPr>
              <a:t> State issued in December 2017 using New (Current) Format</a:t>
            </a:r>
          </a:p>
          <a:p>
            <a:endParaRPr lang="en-US" sz="2000" dirty="0">
              <a:latin typeface="Arial" charset="0"/>
              <a:ea typeface="Arial" charset="0"/>
            </a:endParaRPr>
          </a:p>
        </p:txBody>
      </p:sp>
      <p:sp>
        <p:nvSpPr>
          <p:cNvPr id="5" name="Rectangle 2"/>
          <p:cNvSpPr txBox="1">
            <a:spLocks noChangeArrowheads="1"/>
          </p:cNvSpPr>
          <p:nvPr/>
        </p:nvSpPr>
        <p:spPr bwMode="auto">
          <a:xfrm>
            <a:off x="0" y="1600200"/>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Examples of Good and Bad HIN Formats</a:t>
            </a:r>
          </a:p>
        </p:txBody>
      </p:sp>
    </p:spTree>
    <p:extLst>
      <p:ext uri="{BB962C8B-B14F-4D97-AF65-F5344CB8AC3E}">
        <p14:creationId xmlns:p14="http://schemas.microsoft.com/office/powerpoint/2010/main" val="467214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2"/>
          <p:cNvSpPr txBox="1">
            <a:spLocks noChangeArrowheads="1"/>
          </p:cNvSpPr>
          <p:nvPr/>
        </p:nvSpPr>
        <p:spPr bwMode="auto">
          <a:xfrm>
            <a:off x="201168" y="2743200"/>
            <a:ext cx="8741664" cy="1554272"/>
          </a:xfrm>
          <a:prstGeom prst="rect">
            <a:avLst/>
          </a:prstGeom>
          <a:noFill/>
          <a:ln w="9525">
            <a:noFill/>
            <a:miter lim="800000"/>
            <a:headEnd/>
            <a:tailEnd/>
          </a:ln>
        </p:spPr>
        <p:txBody>
          <a:bodyPr>
            <a:spAutoFit/>
          </a:bodyPr>
          <a:lstStyle/>
          <a:p>
            <a:pPr eaLnBrk="1" hangingPunct="1">
              <a:spcBef>
                <a:spcPts val="200"/>
              </a:spcBef>
              <a:buFont typeface="Wingdings 3" pitchFamily="18" charset="2"/>
              <a:buNone/>
            </a:pPr>
            <a:endParaRPr lang="en-US" altLang="en-US" sz="2200" dirty="0">
              <a:solidFill>
                <a:schemeClr val="tx1"/>
              </a:solidFill>
              <a:latin typeface="Tahoma" pitchFamily="34" charset="0"/>
              <a:cs typeface="Tahoma" pitchFamily="34" charset="0"/>
            </a:endParaRPr>
          </a:p>
          <a:p>
            <a:pPr eaLnBrk="1" hangingPunct="1">
              <a:spcBef>
                <a:spcPts val="200"/>
              </a:spcBef>
              <a:buFont typeface="Wingdings 3" pitchFamily="18" charset="2"/>
              <a:buNone/>
            </a:pPr>
            <a:r>
              <a:rPr lang="en-US" altLang="en-US" sz="2200" dirty="0">
                <a:solidFill>
                  <a:schemeClr val="tx1"/>
                </a:solidFill>
                <a:latin typeface="Tahoma" pitchFamily="34" charset="0"/>
                <a:cs typeface="Tahoma" pitchFamily="34" charset="0"/>
              </a:rPr>
              <a:t>USCG Boating Safety Division: (202) 372-1062</a:t>
            </a:r>
          </a:p>
          <a:p>
            <a:pPr eaLnBrk="1" hangingPunct="1">
              <a:spcBef>
                <a:spcPts val="200"/>
              </a:spcBef>
              <a:buFont typeface="Wingdings 3" pitchFamily="18" charset="2"/>
              <a:buNone/>
            </a:pPr>
            <a:endParaRPr lang="en-US" altLang="en-US" sz="2200" dirty="0">
              <a:solidFill>
                <a:schemeClr val="tx1"/>
              </a:solidFill>
              <a:latin typeface="Tahoma" pitchFamily="34" charset="0"/>
              <a:cs typeface="Tahoma" pitchFamily="34" charset="0"/>
            </a:endParaRPr>
          </a:p>
          <a:p>
            <a:pPr eaLnBrk="1" hangingPunct="1">
              <a:spcBef>
                <a:spcPts val="200"/>
              </a:spcBef>
              <a:buFont typeface="Wingdings 3" pitchFamily="18" charset="2"/>
              <a:buNone/>
            </a:pPr>
            <a:r>
              <a:rPr lang="en-US" altLang="en-US" sz="2400" dirty="0">
                <a:solidFill>
                  <a:schemeClr val="tx1"/>
                </a:solidFill>
                <a:latin typeface="Tahoma" pitchFamily="34" charset="0"/>
                <a:cs typeface="Tahoma" pitchFamily="34" charset="0"/>
              </a:rPr>
              <a:t>USCG HIN Issues: </a:t>
            </a:r>
            <a:r>
              <a:rPr lang="en-US" altLang="en-US" sz="2400" dirty="0">
                <a:solidFill>
                  <a:schemeClr val="tx1"/>
                </a:solidFill>
                <a:latin typeface="Arial" panose="020B0604020202020204" pitchFamily="34" charset="0"/>
                <a:cs typeface="Arial" panose="020B0604020202020204" pitchFamily="34" charset="0"/>
                <a:hlinkClick r:id="rId3"/>
              </a:rPr>
              <a:t>HINissue@uscg.mil</a:t>
            </a:r>
            <a:endParaRPr lang="en-US" altLang="en-US" sz="2200" dirty="0">
              <a:solidFill>
                <a:schemeClr val="tx1"/>
              </a:solidFill>
              <a:latin typeface="Tahoma" pitchFamily="34" charset="0"/>
              <a:cs typeface="Tahoma" pitchFamily="34" charset="0"/>
            </a:endParaRPr>
          </a:p>
        </p:txBody>
      </p:sp>
      <p:sp>
        <p:nvSpPr>
          <p:cNvPr id="38916" name="TextBox 1"/>
          <p:cNvSpPr txBox="1">
            <a:spLocks noChangeArrowheads="1"/>
          </p:cNvSpPr>
          <p:nvPr/>
        </p:nvSpPr>
        <p:spPr bwMode="auto">
          <a:xfrm>
            <a:off x="0" y="1600200"/>
            <a:ext cx="9144000" cy="1200329"/>
          </a:xfrm>
          <a:prstGeom prst="rect">
            <a:avLst/>
          </a:prstGeom>
          <a:noFill/>
          <a:ln w="9525">
            <a:noFill/>
            <a:miter lim="800000"/>
            <a:headEnd/>
            <a:tailEnd/>
          </a:ln>
        </p:spPr>
        <p:txBody>
          <a:bodyPr wrap="square">
            <a:spAutoFit/>
          </a:bodyPr>
          <a:lstStyle/>
          <a:p>
            <a:pPr algn="ctr" eaLnBrk="1" hangingPunct="1"/>
            <a:r>
              <a:rPr lang="en-US" altLang="en-US" sz="3600" b="1" dirty="0">
                <a:solidFill>
                  <a:schemeClr val="tx1"/>
                </a:solidFill>
                <a:latin typeface="Arial" panose="020B0604020202020204" pitchFamily="34" charset="0"/>
                <a:cs typeface="Arial" panose="020B0604020202020204" pitchFamily="34" charset="0"/>
              </a:rPr>
              <a:t>Contact the US Coast Guard </a:t>
            </a:r>
          </a:p>
          <a:p>
            <a:pPr algn="ctr" eaLnBrk="1" hangingPunct="1"/>
            <a:r>
              <a:rPr lang="en-US" altLang="en-US" sz="3600" b="1" dirty="0">
                <a:solidFill>
                  <a:schemeClr val="tx1"/>
                </a:solidFill>
                <a:latin typeface="Arial" panose="020B0604020202020204" pitchFamily="34" charset="0"/>
                <a:cs typeface="Arial" panose="020B0604020202020204" pitchFamily="34" charset="0"/>
              </a:rPr>
              <a:t>CG-BSX23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01168" y="2331720"/>
            <a:ext cx="8741664" cy="4057521"/>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200" b="1" dirty="0">
                <a:solidFill>
                  <a:schemeClr val="tx1"/>
                </a:solidFill>
                <a:latin typeface="Arial" charset="0"/>
              </a:rPr>
              <a:t>§181.29 Hull Identification Number Display</a:t>
            </a:r>
          </a:p>
          <a:p>
            <a:pPr marL="285750" indent="-285750" eaLnBrk="1" hangingPunct="1">
              <a:spcBef>
                <a:spcPct val="50000"/>
              </a:spcBef>
              <a:buFont typeface="Wingdings" charset="2"/>
              <a:buChar char="Ø"/>
            </a:pPr>
            <a:r>
              <a:rPr lang="en-US" altLang="en-US" sz="1800" b="1" dirty="0">
                <a:solidFill>
                  <a:schemeClr val="tx1"/>
                </a:solidFill>
                <a:latin typeface="Arial" charset="0"/>
              </a:rPr>
              <a:t>Two identical HINs are required to be displayed on each boat hull</a:t>
            </a:r>
          </a:p>
          <a:p>
            <a:pPr marL="800100" lvl="1" indent="-342900" eaLnBrk="1" hangingPunct="1">
              <a:spcBef>
                <a:spcPts val="360"/>
              </a:spcBef>
              <a:buFont typeface="Wingdings" charset="2"/>
              <a:buChar char="§"/>
            </a:pPr>
            <a:r>
              <a:rPr lang="en-US" altLang="en-US" sz="1600" dirty="0">
                <a:solidFill>
                  <a:schemeClr val="tx1"/>
                </a:solidFill>
                <a:latin typeface="Arial" charset="0"/>
              </a:rPr>
              <a:t>The primary HIN must be affixed in accordance with §181.29</a:t>
            </a:r>
          </a:p>
          <a:p>
            <a:pPr marL="800100" lvl="1" indent="-342900" eaLnBrk="1" hangingPunct="1">
              <a:spcBef>
                <a:spcPts val="360"/>
              </a:spcBef>
              <a:buFont typeface="Wingdings" charset="2"/>
              <a:buChar char="§"/>
            </a:pPr>
            <a:r>
              <a:rPr lang="en-US" altLang="en-US" sz="1600" dirty="0">
                <a:solidFill>
                  <a:schemeClr val="tx1"/>
                </a:solidFill>
                <a:latin typeface="Arial" charset="0"/>
              </a:rPr>
              <a:t>The duplicate HIN must be affixed in an unexposed location on the interior of the boat or beneath a fitting or item of hardware</a:t>
            </a:r>
          </a:p>
          <a:p>
            <a:pPr marL="1257300" lvl="2" indent="-342900" eaLnBrk="1" hangingPunct="1">
              <a:spcBef>
                <a:spcPts val="360"/>
              </a:spcBef>
              <a:buFont typeface="Wingdings" charset="2"/>
              <a:buChar char="§"/>
            </a:pPr>
            <a:r>
              <a:rPr lang="en-US" altLang="en-US" sz="1600" dirty="0">
                <a:solidFill>
                  <a:schemeClr val="tx1"/>
                </a:solidFill>
                <a:latin typeface="Arial" charset="0"/>
              </a:rPr>
              <a:t>This duplicate HIN has been required since the 1984 regulatory update to HIN formats, and may be used to replicate the primary HIN in the case that the primary HIN is missing. Contact CG-BSX-23 for more information.</a:t>
            </a:r>
          </a:p>
          <a:p>
            <a:pPr marL="342900" indent="-342900" eaLnBrk="1" hangingPunct="1">
              <a:spcBef>
                <a:spcPts val="360"/>
              </a:spcBef>
              <a:buFont typeface="Wingdings" charset="2"/>
              <a:buChar char="Ø"/>
            </a:pPr>
            <a:r>
              <a:rPr lang="en-US" sz="1600" dirty="0">
                <a:solidFill>
                  <a:schemeClr val="tx1"/>
                </a:solidFill>
                <a:latin typeface="Arial" charset="0"/>
                <a:ea typeface="Arial" charset="0"/>
              </a:rPr>
              <a:t>Each HIN must be carved, burned, stamped, embossed, molded, bonded or otherwise permanently affixed to the hull so that alteration, removal, or replacement would be obvious. If the number is on a separate plate, the plate must be fastened in such a manner that its removal would cause some scarring of or damage to the surrounding hull area.</a:t>
            </a:r>
          </a:p>
          <a:p>
            <a:pPr marL="342900" indent="-342900" eaLnBrk="1" hangingPunct="1">
              <a:spcBef>
                <a:spcPts val="360"/>
              </a:spcBef>
              <a:buFont typeface="Wingdings" charset="2"/>
              <a:buChar char="Ø"/>
            </a:pPr>
            <a:r>
              <a:rPr lang="en-US" sz="1600" dirty="0">
                <a:solidFill>
                  <a:schemeClr val="tx1"/>
                </a:solidFill>
                <a:latin typeface="Arial" charset="0"/>
                <a:ea typeface="Arial" charset="0"/>
              </a:rPr>
              <a:t> A HIN must not be attached to parts of the boat that are removable and the characters must be no less than one-fourth of an inch high</a:t>
            </a:r>
          </a:p>
        </p:txBody>
      </p:sp>
      <p:sp>
        <p:nvSpPr>
          <p:cNvPr id="3" name="Text Box 4"/>
          <p:cNvSpPr txBox="1">
            <a:spLocks noChangeArrowheads="1"/>
          </p:cNvSpPr>
          <p:nvPr/>
        </p:nvSpPr>
        <p:spPr bwMode="auto">
          <a:xfrm>
            <a:off x="0" y="1600199"/>
            <a:ext cx="9144000" cy="685800"/>
          </a:xfrm>
          <a:prstGeom prst="rect">
            <a:avLst/>
          </a:prstGeom>
          <a:noFill/>
          <a:ln w="9525">
            <a:noFill/>
            <a:miter lim="800000"/>
            <a:headEnd/>
            <a:tailEnd/>
          </a:ln>
          <a:effectLst/>
        </p:spPr>
        <p:txBody>
          <a:bodyPr wrap="square">
            <a:spAutoFit/>
          </a:bodyPr>
          <a:lstStyle/>
          <a:p>
            <a:pPr algn="ctr" eaLnBrk="1" hangingPunct="1">
              <a:spcBef>
                <a:spcPct val="50000"/>
              </a:spcBef>
            </a:pPr>
            <a:r>
              <a:rPr lang="en-US" altLang="en-US" sz="3600" b="1" dirty="0">
                <a:solidFill>
                  <a:schemeClr val="tx1"/>
                </a:solidFill>
                <a:latin typeface="Arial" charset="0"/>
              </a:rPr>
              <a:t>33 CFR Part 181…</a:t>
            </a:r>
            <a:r>
              <a:rPr lang="en-US" altLang="en-US" sz="2400" b="1" dirty="0">
                <a:solidFill>
                  <a:schemeClr val="tx1"/>
                </a:solidFill>
                <a:latin typeface="Arial" charset="0"/>
              </a:rPr>
              <a:t>(Recreational Vessels Only)</a:t>
            </a:r>
          </a:p>
        </p:txBody>
      </p:sp>
    </p:spTree>
    <p:extLst>
      <p:ext uri="{BB962C8B-B14F-4D97-AF65-F5344CB8AC3E}">
        <p14:creationId xmlns:p14="http://schemas.microsoft.com/office/powerpoint/2010/main" val="31947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
          <p:cNvSpPr>
            <a:spLocks noChangeArrowheads="1"/>
          </p:cNvSpPr>
          <p:nvPr/>
        </p:nvSpPr>
        <p:spPr bwMode="auto">
          <a:xfrm>
            <a:off x="201168" y="2331720"/>
            <a:ext cx="8741664" cy="3993401"/>
          </a:xfrm>
          <a:prstGeom prst="rect">
            <a:avLst/>
          </a:prstGeom>
          <a:noFill/>
          <a:ln w="9525">
            <a:noFill/>
            <a:miter lim="800000"/>
            <a:headEnd/>
            <a:tailEnd/>
          </a:ln>
        </p:spPr>
        <p:txBody>
          <a:bodyPr wrap="square">
            <a:spAutoFit/>
          </a:bodyPr>
          <a:lstStyle/>
          <a:p>
            <a:pPr marL="342900" indent="-342900" eaLnBrk="1" hangingPunct="1">
              <a:spcBef>
                <a:spcPct val="50000"/>
              </a:spcBef>
              <a:buFont typeface="Wingdings" charset="2"/>
              <a:buChar char="Ø"/>
            </a:pPr>
            <a:r>
              <a:rPr lang="en-US" altLang="en-US" sz="2200" b="1" dirty="0">
                <a:solidFill>
                  <a:schemeClr val="tx1"/>
                </a:solidFill>
                <a:latin typeface="Arial" charset="0"/>
              </a:rPr>
              <a:t>Since November 1, 1972  there have been three HIN formats:</a:t>
            </a:r>
          </a:p>
          <a:p>
            <a:pPr marL="914400" lvl="1" indent="-457200" eaLnBrk="1" hangingPunct="1">
              <a:spcBef>
                <a:spcPct val="50000"/>
              </a:spcBef>
              <a:buFont typeface="Wingdings" charset="2"/>
              <a:buChar char="§"/>
            </a:pPr>
            <a:r>
              <a:rPr lang="en-US" altLang="en-US" sz="1600" dirty="0">
                <a:solidFill>
                  <a:schemeClr val="tx1"/>
                </a:solidFill>
                <a:latin typeface="Arial" charset="0"/>
              </a:rPr>
              <a:t>Straight Year Format (Used November 1, 1972</a:t>
            </a:r>
            <a:r>
              <a:rPr lang="mr-IN" altLang="en-US" sz="1600" dirty="0">
                <a:solidFill>
                  <a:schemeClr val="tx1"/>
                </a:solidFill>
                <a:latin typeface="Arial" charset="0"/>
              </a:rPr>
              <a:t>–</a:t>
            </a:r>
            <a:r>
              <a:rPr lang="en-US" altLang="en-US" sz="1600" dirty="0">
                <a:solidFill>
                  <a:schemeClr val="tx1"/>
                </a:solidFill>
                <a:latin typeface="Arial" charset="0"/>
              </a:rPr>
              <a:t> July 31, 1984)</a:t>
            </a:r>
          </a:p>
          <a:p>
            <a:pPr marL="914400" lvl="1" indent="-457200" eaLnBrk="1" hangingPunct="1">
              <a:spcBef>
                <a:spcPct val="50000"/>
              </a:spcBef>
              <a:buFont typeface="Wingdings" charset="2"/>
              <a:buChar char="§"/>
            </a:pPr>
            <a:r>
              <a:rPr lang="en-US" altLang="en-US" sz="1600" dirty="0">
                <a:solidFill>
                  <a:schemeClr val="tx1"/>
                </a:solidFill>
                <a:latin typeface="Arial" charset="0"/>
              </a:rPr>
              <a:t>Model Year Format (Used November 1, 1972</a:t>
            </a:r>
            <a:r>
              <a:rPr lang="mr-IN" altLang="en-US" sz="1600" dirty="0">
                <a:solidFill>
                  <a:schemeClr val="tx1"/>
                </a:solidFill>
                <a:latin typeface="Arial" charset="0"/>
              </a:rPr>
              <a:t>–</a:t>
            </a:r>
            <a:r>
              <a:rPr lang="en-US" altLang="en-US" sz="1600" dirty="0">
                <a:solidFill>
                  <a:schemeClr val="tx1"/>
                </a:solidFill>
                <a:latin typeface="Arial" charset="0"/>
              </a:rPr>
              <a:t> July 31, 1984)</a:t>
            </a:r>
          </a:p>
          <a:p>
            <a:pPr marL="914400" lvl="1" indent="-457200" eaLnBrk="1" hangingPunct="1">
              <a:spcBef>
                <a:spcPct val="50000"/>
              </a:spcBef>
              <a:buFont typeface="Wingdings" charset="2"/>
              <a:buChar char="§"/>
            </a:pPr>
            <a:r>
              <a:rPr lang="en-US" altLang="en-US" sz="1600" dirty="0">
                <a:solidFill>
                  <a:schemeClr val="tx1"/>
                </a:solidFill>
                <a:latin typeface="Arial" charset="0"/>
              </a:rPr>
              <a:t>New (Current) Format (Used exclusively August 1, 1984 to present)</a:t>
            </a:r>
          </a:p>
          <a:p>
            <a:pPr marL="457200" indent="-457200" eaLnBrk="1" hangingPunct="1">
              <a:spcBef>
                <a:spcPct val="50000"/>
              </a:spcBef>
              <a:buFontTx/>
              <a:buAutoNum type="arabicPeriod"/>
            </a:pPr>
            <a:endParaRPr lang="en-US" altLang="en-US" sz="1100" dirty="0">
              <a:solidFill>
                <a:schemeClr val="tx1"/>
              </a:solidFill>
              <a:latin typeface="Arial" charset="0"/>
            </a:endParaRPr>
          </a:p>
          <a:p>
            <a:pPr marL="342900" indent="-342900" eaLnBrk="1" hangingPunct="1">
              <a:spcBef>
                <a:spcPct val="50000"/>
              </a:spcBef>
              <a:buFont typeface="Wingdings" charset="2"/>
              <a:buChar char="Ø"/>
            </a:pPr>
            <a:r>
              <a:rPr lang="en-US" altLang="en-US" sz="2200" b="1" dirty="0">
                <a:solidFill>
                  <a:schemeClr val="tx1"/>
                </a:solidFill>
                <a:latin typeface="Arial" charset="0"/>
              </a:rPr>
              <a:t>Each format consisted of the same three components in the order below: </a:t>
            </a:r>
          </a:p>
          <a:p>
            <a:pPr marL="800100" lvl="1" indent="-342900" eaLnBrk="1" hangingPunct="1">
              <a:spcBef>
                <a:spcPct val="50000"/>
              </a:spcBef>
              <a:buFont typeface="Wingdings" charset="2"/>
              <a:buChar char="§"/>
            </a:pPr>
            <a:r>
              <a:rPr lang="en-US" altLang="en-US" sz="1600" dirty="0">
                <a:solidFill>
                  <a:schemeClr val="tx1"/>
                </a:solidFill>
                <a:latin typeface="Arial" charset="0"/>
              </a:rPr>
              <a:t>A Manufacturer(s) Identification Code (MIC) </a:t>
            </a:r>
          </a:p>
          <a:p>
            <a:pPr marL="800100" lvl="1" indent="-342900" eaLnBrk="1" hangingPunct="1">
              <a:spcBef>
                <a:spcPct val="50000"/>
              </a:spcBef>
              <a:buFont typeface="Wingdings" charset="2"/>
              <a:buChar char="§"/>
            </a:pPr>
            <a:r>
              <a:rPr lang="en-US" altLang="en-US" sz="1600" dirty="0">
                <a:solidFill>
                  <a:schemeClr val="tx1"/>
                </a:solidFill>
                <a:latin typeface="Arial" charset="0"/>
              </a:rPr>
              <a:t>A 5 digit serial number assigned by the manufacturer </a:t>
            </a:r>
          </a:p>
          <a:p>
            <a:pPr marL="800100" lvl="1" indent="-342900" eaLnBrk="1" hangingPunct="1">
              <a:spcBef>
                <a:spcPct val="50000"/>
              </a:spcBef>
              <a:buFont typeface="Wingdings" charset="2"/>
              <a:buChar char="§"/>
            </a:pPr>
            <a:r>
              <a:rPr lang="en-US" altLang="en-US" sz="1600" dirty="0">
                <a:solidFill>
                  <a:schemeClr val="tx1"/>
                </a:solidFill>
                <a:latin typeface="Arial" charset="0"/>
              </a:rPr>
              <a:t>A 4-digit alpha-numeric code that represents the boats model year and date of production</a:t>
            </a:r>
          </a:p>
        </p:txBody>
      </p:sp>
      <p:sp>
        <p:nvSpPr>
          <p:cNvPr id="4" name="Rectangle 2"/>
          <p:cNvSpPr txBox="1">
            <a:spLocks noChangeArrowheads="1"/>
          </p:cNvSpPr>
          <p:nvPr/>
        </p:nvSpPr>
        <p:spPr bwMode="auto">
          <a:xfrm>
            <a:off x="0" y="1600199"/>
            <a:ext cx="9144000" cy="685800"/>
          </a:xfrm>
          <a:prstGeom prst="rect">
            <a:avLst/>
          </a:prstGeom>
          <a:noFill/>
          <a:ln w="9525">
            <a:noFill/>
            <a:miter lim="800000"/>
            <a:headEnd/>
            <a:tailEnd/>
          </a:ln>
        </p:spPr>
        <p:txBody>
          <a:bodyPr anchor="ctr"/>
          <a:lstStyle/>
          <a:p>
            <a:pPr algn="ctr" eaLnBrk="1" hangingPunct="1">
              <a:defRPr/>
            </a:pPr>
            <a:r>
              <a:rPr lang="en-US" altLang="en-US" sz="3600" b="1" kern="0" dirty="0">
                <a:solidFill>
                  <a:schemeClr val="tx1"/>
                </a:solidFill>
                <a:latin typeface="Arial" panose="020B0604020202020204" pitchFamily="34" charset="0"/>
                <a:ea typeface="+mj-ea"/>
                <a:cs typeface="Arial" panose="020B0604020202020204" pitchFamily="34" charset="0"/>
              </a:rPr>
              <a:t>HIN Formats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cstate="print"/>
          <a:srcRect/>
          <a:stretch>
            <a:fillRect/>
          </a:stretch>
        </p:blipFill>
        <p:spPr bwMode="auto">
          <a:xfrm>
            <a:off x="533400" y="2743200"/>
            <a:ext cx="8077200" cy="1768475"/>
          </a:xfrm>
          <a:prstGeom prst="rect">
            <a:avLst/>
          </a:prstGeom>
          <a:noFill/>
          <a:ln w="3175">
            <a:solidFill>
              <a:schemeClr val="tx1"/>
            </a:solidFill>
            <a:miter lim="800000"/>
            <a:headEnd/>
            <a:tailEnd/>
          </a:ln>
        </p:spPr>
      </p:pic>
      <p:sp>
        <p:nvSpPr>
          <p:cNvPr id="5" name="TextBox 4"/>
          <p:cNvSpPr txBox="1">
            <a:spLocks noChangeArrowheads="1"/>
          </p:cNvSpPr>
          <p:nvPr/>
        </p:nvSpPr>
        <p:spPr bwMode="auto">
          <a:xfrm>
            <a:off x="0" y="1600200"/>
            <a:ext cx="9144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sz="3600" b="1" dirty="0">
                <a:solidFill>
                  <a:schemeClr val="accent5">
                    <a:lumMod val="25000"/>
                  </a:schemeClr>
                </a:solidFill>
                <a:latin typeface="Arial Black" charset="0"/>
                <a:ea typeface="Arial Black" charset="0"/>
                <a:cs typeface="Arial Black" charset="0"/>
              </a:rPr>
              <a:t>Straight Year Format</a:t>
            </a:r>
          </a:p>
          <a:p>
            <a:pPr algn="ctr" eaLnBrk="1" hangingPunct="1">
              <a:spcBef>
                <a:spcPct val="0"/>
              </a:spcBef>
              <a:buFontTx/>
              <a:buNone/>
              <a:defRPr/>
            </a:pPr>
            <a:r>
              <a:rPr lang="en-US" altLang="en-US" sz="2400" b="1" dirty="0">
                <a:latin typeface="Arial Black" charset="0"/>
                <a:ea typeface="Arial Black" charset="0"/>
                <a:cs typeface="Arial Black" charset="0"/>
              </a:rPr>
              <a:t>Used November 1972- July 1984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0" y="160020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sz="3600" b="1" dirty="0">
                <a:solidFill>
                  <a:schemeClr val="accent5">
                    <a:lumMod val="25000"/>
                  </a:schemeClr>
                </a:solidFill>
                <a:latin typeface="Arial Black" charset="0"/>
                <a:ea typeface="Arial Black" charset="0"/>
                <a:cs typeface="Arial Black" charset="0"/>
              </a:rPr>
              <a:t>EXAMPLE: Straight Year Format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68" y="2331720"/>
            <a:ext cx="8741664" cy="20643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5"/>
          <p:cNvPicPr>
            <a:picLocks noChangeAspect="1" noChangeArrowheads="1"/>
          </p:cNvPicPr>
          <p:nvPr/>
        </p:nvPicPr>
        <p:blipFill>
          <a:blip r:embed="rId2" cstate="print"/>
          <a:srcRect/>
          <a:stretch>
            <a:fillRect/>
          </a:stretch>
        </p:blipFill>
        <p:spPr bwMode="auto">
          <a:xfrm>
            <a:off x="533400" y="2743200"/>
            <a:ext cx="8077200" cy="3511550"/>
          </a:xfrm>
          <a:prstGeom prst="rect">
            <a:avLst/>
          </a:prstGeom>
          <a:noFill/>
          <a:ln w="3175">
            <a:solidFill>
              <a:schemeClr val="tx1"/>
            </a:solidFill>
            <a:miter lim="800000"/>
            <a:headEnd/>
            <a:tailEnd/>
          </a:ln>
        </p:spPr>
      </p:pic>
      <p:sp>
        <p:nvSpPr>
          <p:cNvPr id="6" name="TextBox 1"/>
          <p:cNvSpPr txBox="1">
            <a:spLocks noChangeArrowheads="1"/>
          </p:cNvSpPr>
          <p:nvPr/>
        </p:nvSpPr>
        <p:spPr bwMode="auto">
          <a:xfrm>
            <a:off x="0" y="1600200"/>
            <a:ext cx="914399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sz="3600" b="1" dirty="0">
                <a:solidFill>
                  <a:schemeClr val="accent5">
                    <a:lumMod val="25000"/>
                  </a:schemeClr>
                </a:solidFill>
                <a:latin typeface="Arial Black" charset="0"/>
                <a:ea typeface="Arial Black" charset="0"/>
                <a:cs typeface="Arial Black" charset="0"/>
              </a:rPr>
              <a:t>Model Year Format</a:t>
            </a:r>
          </a:p>
          <a:p>
            <a:pPr algn="ctr" eaLnBrk="1" hangingPunct="1">
              <a:spcBef>
                <a:spcPct val="0"/>
              </a:spcBef>
              <a:buNone/>
              <a:defRPr/>
            </a:pPr>
            <a:r>
              <a:rPr lang="en-US" altLang="en-US" sz="2400" b="1" dirty="0">
                <a:latin typeface="Arial Black" charset="0"/>
                <a:ea typeface="Arial Black" charset="0"/>
                <a:cs typeface="Arial Black" charset="0"/>
              </a:rPr>
              <a:t>Used November 1972- July 1984</a:t>
            </a:r>
          </a:p>
          <a:p>
            <a:pPr algn="ctr" eaLnBrk="1" hangingPunct="1">
              <a:spcBef>
                <a:spcPct val="0"/>
              </a:spcBef>
              <a:buFontTx/>
              <a:buNone/>
              <a:defRPr/>
            </a:pPr>
            <a:endParaRPr lang="en-US" altLang="en-US" sz="3600" b="1" dirty="0">
              <a:solidFill>
                <a:schemeClr val="accent5">
                  <a:lumMod val="25000"/>
                </a:schemeClr>
              </a:solidFill>
              <a:latin typeface="Arial Black" charset="0"/>
              <a:ea typeface="Arial Black" charset="0"/>
              <a:cs typeface="Arial Black"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2" cstate="print"/>
          <a:srcRect l="4901" t="45218" r="1659" b="8009"/>
          <a:stretch>
            <a:fillRect/>
          </a:stretch>
        </p:blipFill>
        <p:spPr bwMode="auto">
          <a:xfrm>
            <a:off x="201168" y="2331720"/>
            <a:ext cx="8741664" cy="2009504"/>
          </a:xfrm>
          <a:prstGeom prst="rect">
            <a:avLst/>
          </a:prstGeom>
          <a:noFill/>
          <a:ln w="3175">
            <a:solidFill>
              <a:schemeClr val="tx1"/>
            </a:solidFill>
            <a:miter lim="800000"/>
            <a:headEnd/>
            <a:tailEnd/>
          </a:ln>
        </p:spPr>
      </p:pic>
      <p:sp>
        <p:nvSpPr>
          <p:cNvPr id="6" name="TextBox 1"/>
          <p:cNvSpPr txBox="1">
            <a:spLocks noChangeArrowheads="1"/>
          </p:cNvSpPr>
          <p:nvPr/>
        </p:nvSpPr>
        <p:spPr bwMode="auto">
          <a:xfrm>
            <a:off x="0" y="1600199"/>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r>
              <a:rPr lang="en-US" altLang="en-US" sz="3600" b="1" dirty="0">
                <a:solidFill>
                  <a:schemeClr val="accent5">
                    <a:lumMod val="25000"/>
                  </a:schemeClr>
                </a:solidFill>
                <a:latin typeface="Arial Black" charset="0"/>
                <a:ea typeface="Arial Black" charset="0"/>
                <a:cs typeface="Arial Black" charset="0"/>
              </a:rPr>
              <a:t>EXAMPLE: Model Year Format</a:t>
            </a:r>
          </a:p>
        </p:txBody>
      </p:sp>
    </p:spTree>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B0F0"/>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6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6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33351</TotalTime>
  <Words>2581</Words>
  <Application>Microsoft Macintosh PowerPoint</Application>
  <PresentationFormat>Letter Paper (8.5x11 in)</PresentationFormat>
  <Paragraphs>238</Paragraphs>
  <Slides>35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Black</vt:lpstr>
      <vt:lpstr>Calibri</vt:lpstr>
      <vt:lpstr>Tahoma</vt:lpstr>
      <vt:lpstr>Times New Roman</vt:lpstr>
      <vt:lpstr>Wingdings</vt:lpstr>
      <vt:lpstr>Wingdings 3</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Dell Computer Corporation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 Alpha Numbers</dc:title>
  <dc:creator>eric reed</dc:creator>
  <cp:lastModifiedBy>Ron Sarver</cp:lastModifiedBy>
  <cp:revision>496</cp:revision>
  <cp:lastPrinted>2017-05-17T20:06:29Z</cp:lastPrinted>
  <dcterms:created xsi:type="dcterms:W3CDTF">2004-01-06T13:47:22Z</dcterms:created>
  <dcterms:modified xsi:type="dcterms:W3CDTF">2019-03-01T12:46:16Z</dcterms:modified>
</cp:coreProperties>
</file>