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Default Extension="bin" ContentType="application/vnd.openxmlformats-officedocument.oleObject"/>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9"/>
  </p:notesMasterIdLst>
  <p:sldIdLst>
    <p:sldId id="257" r:id="rId4"/>
    <p:sldId id="282" r:id="rId5"/>
    <p:sldId id="283" r:id="rId6"/>
    <p:sldId id="284" r:id="rId7"/>
    <p:sldId id="264" r:id="rId8"/>
    <p:sldId id="265" r:id="rId9"/>
    <p:sldId id="266" r:id="rId10"/>
    <p:sldId id="281" r:id="rId11"/>
    <p:sldId id="267" r:id="rId12"/>
    <p:sldId id="268" r:id="rId13"/>
    <p:sldId id="270" r:id="rId14"/>
    <p:sldId id="269" r:id="rId15"/>
    <p:sldId id="271" r:id="rId16"/>
    <p:sldId id="272" r:id="rId17"/>
    <p:sldId id="273" r:id="rId18"/>
    <p:sldId id="274" r:id="rId19"/>
    <p:sldId id="275" r:id="rId20"/>
    <p:sldId id="276" r:id="rId21"/>
    <p:sldId id="277" r:id="rId22"/>
    <p:sldId id="278" r:id="rId23"/>
    <p:sldId id="279" r:id="rId24"/>
    <p:sldId id="259" r:id="rId25"/>
    <p:sldId id="260" r:id="rId26"/>
    <p:sldId id="261" r:id="rId27"/>
    <p:sldId id="25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1315" y="-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93BAB7-1D5F-4FA6-9E16-DD78F432C07B}" type="datetimeFigureOut">
              <a:rPr lang="en-US" smtClean="0"/>
              <a:pPr/>
              <a:t>2/14/2016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0D2099-F720-4267-8666-5BA34ED159C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4C9C92-1D9E-48EB-91F1-B187162D2D46}"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1"/>
          <p:cNvSpPr>
            <a:spLocks noGrp="1" noChangeArrowheads="1"/>
          </p:cNvSpPr>
          <p:nvPr>
            <p:ph type="dt" sz="quarter" idx="1"/>
          </p:nvPr>
        </p:nvSpPr>
        <p:spPr>
          <a:noFill/>
        </p:spPr>
        <p:txBody>
          <a:bodyPr/>
          <a:lstStyle/>
          <a:p>
            <a:fld id="{30378426-D6BA-416C-BFEA-EB23F4AFBE6B}" type="datetime1">
              <a:rPr lang="en-US">
                <a:solidFill>
                  <a:prstClr val="black"/>
                </a:solidFill>
              </a:rPr>
              <a:pPr/>
              <a:t>2/14/2016</a:t>
            </a:fld>
            <a:endParaRPr lang="en-US">
              <a:solidFill>
                <a:prstClr val="black"/>
              </a:solidFill>
            </a:endParaRPr>
          </a:p>
        </p:txBody>
      </p:sp>
      <p:sp>
        <p:nvSpPr>
          <p:cNvPr id="86019" name="Rectangle 13"/>
          <p:cNvSpPr>
            <a:spLocks noGrp="1" noChangeArrowheads="1"/>
          </p:cNvSpPr>
          <p:nvPr>
            <p:ph type="sldNum" sz="quarter" idx="5"/>
          </p:nvPr>
        </p:nvSpPr>
        <p:spPr>
          <a:noFill/>
        </p:spPr>
        <p:txBody>
          <a:bodyPr/>
          <a:lstStyle/>
          <a:p>
            <a:fld id="{F38C6714-FAC4-44F6-949E-606FF2780E74}" type="slidenum">
              <a:rPr lang="en-US">
                <a:solidFill>
                  <a:prstClr val="black"/>
                </a:solidFill>
              </a:rPr>
              <a:pPr/>
              <a:t>18</a:t>
            </a:fld>
            <a:endParaRPr lang="en-US">
              <a:solidFill>
                <a:prstClr val="black"/>
              </a:solidFill>
            </a:endParaRPr>
          </a:p>
        </p:txBody>
      </p:sp>
      <p:sp>
        <p:nvSpPr>
          <p:cNvPr id="86020" name="Rectangle 2"/>
          <p:cNvSpPr>
            <a:spLocks noGrp="1" noRot="1" noChangeAspect="1" noChangeArrowheads="1" noTextEdit="1"/>
          </p:cNvSpPr>
          <p:nvPr>
            <p:ph type="sldImg"/>
          </p:nvPr>
        </p:nvSpPr>
        <p:spPr>
          <a:ln/>
        </p:spPr>
      </p:sp>
      <p:sp>
        <p:nvSpPr>
          <p:cNvPr id="8602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79917B51-26CB-4299-8413-4E5B65F16F03}" type="slidenum">
              <a:rPr lang="en-US" smtClean="0">
                <a:solidFill>
                  <a:prstClr val="black"/>
                </a:solidFill>
              </a:rPr>
              <a:pPr>
                <a:defRPr/>
              </a:pPr>
              <a:t>25</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6DC64E-587B-4D5C-883C-1D2FA9AD71FD}" type="datetimeFigureOut">
              <a:rPr lang="en-US" smtClean="0"/>
              <a:pPr/>
              <a:t>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79BB2-C1C3-4D76-A4ED-25102248D1D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6DC64E-587B-4D5C-883C-1D2FA9AD71FD}" type="datetimeFigureOut">
              <a:rPr lang="en-US" smtClean="0"/>
              <a:pPr/>
              <a:t>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79BB2-C1C3-4D76-A4ED-25102248D1D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6DC64E-587B-4D5C-883C-1D2FA9AD71FD}" type="datetimeFigureOut">
              <a:rPr lang="en-US" smtClean="0"/>
              <a:pPr/>
              <a:t>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79BB2-C1C3-4D76-A4ED-25102248D1D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66160B8-71D2-454C-B580-DDA03B22704D}" type="datetimeFigureOut">
              <a:rPr lang="en-US"/>
              <a:pPr>
                <a:defRPr/>
              </a:pPr>
              <a:t>2/14/2016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666CDD-018D-400E-8148-9C413BADCA0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7D3805-C354-4869-94D4-54A8B73A87B4}" type="datetimeFigureOut">
              <a:rPr lang="en-US"/>
              <a:pPr>
                <a:defRPr/>
              </a:pPr>
              <a:t>2/14/2016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9BAFAA-9AE6-4A41-AB58-0D4C066E3B0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B8CC9FE-2D60-4F2F-93A0-D8576CD2A142}" type="datetimeFigureOut">
              <a:rPr lang="en-US"/>
              <a:pPr>
                <a:defRPr/>
              </a:pPr>
              <a:t>2/14/2016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9999DA-EDA0-4D70-9D13-EE8589F886AE}"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4D3ABC6-569D-4DCD-84D1-E3143962CBD6}" type="datetimeFigureOut">
              <a:rPr lang="en-US"/>
              <a:pPr>
                <a:defRPr/>
              </a:pPr>
              <a:t>2/14/2016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BCCCE8E-6F12-46BE-95BF-B142EB7317E1}"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8EB5B3D-A85F-488E-9AB1-198BF30986EB}" type="datetimeFigureOut">
              <a:rPr lang="en-US"/>
              <a:pPr>
                <a:defRPr/>
              </a:pPr>
              <a:t>2/14/2016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5DB419B-8BE5-4187-8565-DA3AF675BBB1}"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3" descr="USCG_BoatResponsibly_logo.eps"/>
          <p:cNvPicPr>
            <a:picLocks noChangeAspect="1"/>
          </p:cNvPicPr>
          <p:nvPr userDrawn="1"/>
        </p:nvPicPr>
        <p:blipFill>
          <a:blip r:embed="rId2" cstate="print"/>
          <a:srcRect/>
          <a:stretch>
            <a:fillRect/>
          </a:stretch>
        </p:blipFill>
        <p:spPr bwMode="auto">
          <a:xfrm>
            <a:off x="3429000" y="6019800"/>
            <a:ext cx="2336800" cy="9652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D95CE402-BD15-4B8B-B727-4751C5BC431C}" type="datetimeFigureOut">
              <a:rPr lang="en-US"/>
              <a:pPr>
                <a:defRPr/>
              </a:pPr>
              <a:t>2/14/2016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charset="0"/>
              </a:defRPr>
            </a:lvl1pPr>
          </a:lstStyle>
          <a:p>
            <a:pPr>
              <a:defRPr/>
            </a:pPr>
            <a:fld id="{C72650BF-BF8C-4876-BB05-1DB87CA25FC2}"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C3BFAD9-AAB6-498B-ABA6-DB6DB73DA7C2}" type="datetimeFigureOut">
              <a:rPr lang="en-US"/>
              <a:pPr>
                <a:defRPr/>
              </a:pPr>
              <a:t>2/14/2016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9E61ED4-95A9-4CDF-9351-EE57C5000A6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86158E2-448E-43AC-9193-AE8E246B22F7}" type="datetimeFigureOut">
              <a:rPr lang="en-US"/>
              <a:pPr>
                <a:defRPr/>
              </a:pPr>
              <a:t>2/14/2016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097F05B-0648-4D41-AB59-AC3B1283A8F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6DC64E-587B-4D5C-883C-1D2FA9AD71FD}" type="datetimeFigureOut">
              <a:rPr lang="en-US" smtClean="0"/>
              <a:pPr/>
              <a:t>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79BB2-C1C3-4D76-A4ED-25102248D1D8}"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5E6B896-4C04-4C9B-AAA8-67538DC0E001}" type="datetimeFigureOut">
              <a:rPr lang="en-US"/>
              <a:pPr>
                <a:defRPr/>
              </a:pPr>
              <a:t>2/14/2016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0EE764C-C44D-4A36-B03B-5F393EC717A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0A0F33-A03C-4EC1-99D5-38B588AE7FDD}" type="datetimeFigureOut">
              <a:rPr lang="en-US"/>
              <a:pPr>
                <a:defRPr/>
              </a:pPr>
              <a:t>2/14/2016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44AF96-77FB-4F94-96F8-78DE62D40A51}"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0BCE0B-378A-45A9-9FB0-86586E7F65DB}" type="datetimeFigureOut">
              <a:rPr lang="en-US"/>
              <a:pPr>
                <a:defRPr/>
              </a:pPr>
              <a:t>2/14/2016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E8E2C1-4873-4C0C-BB4B-1105DD9382FF}"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ffectLst/>
        </p:spPr>
        <p:txBody>
          <a:bodyPr/>
          <a:lstStyle/>
          <a:p>
            <a:pPr eaLnBrk="0" fontAlgn="base" hangingPunct="0">
              <a:spcBef>
                <a:spcPct val="0"/>
              </a:spcBef>
              <a:spcAft>
                <a:spcPct val="0"/>
              </a:spcAft>
              <a:defRPr/>
            </a:pPr>
            <a:endParaRPr kumimoji="1" lang="en-US" sz="2800">
              <a:solidFill>
                <a:srgbClr val="009999"/>
              </a:solidFill>
            </a:endParaRPr>
          </a:p>
        </p:txBody>
      </p:sp>
      <p:sp>
        <p:nvSpPr>
          <p:cNvPr id="5" name="Arc 3"/>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eaLnBrk="0" fontAlgn="base" hangingPunct="0">
              <a:spcBef>
                <a:spcPct val="0"/>
              </a:spcBef>
              <a:spcAft>
                <a:spcPct val="0"/>
              </a:spcAft>
              <a:defRPr/>
            </a:pPr>
            <a:endParaRPr kumimoji="1" lang="en-US" sz="2800">
              <a:solidFill>
                <a:srgbClr val="009999"/>
              </a:solidFill>
            </a:endParaRPr>
          </a:p>
        </p:txBody>
      </p:sp>
      <p:sp>
        <p:nvSpPr>
          <p:cNvPr id="3076" name="Rectangle 4"/>
          <p:cNvSpPr>
            <a:spLocks noGrp="1" noChangeArrowheads="1"/>
          </p:cNvSpPr>
          <p:nvPr>
            <p:ph type="ctrTitle" sz="quarter"/>
          </p:nvPr>
        </p:nvSpPr>
        <p:spPr>
          <a:xfrm>
            <a:off x="2743200" y="427038"/>
            <a:ext cx="6399213" cy="1524000"/>
          </a:xfrm>
        </p:spPr>
        <p:txBody>
          <a:bodyPr anchor="b"/>
          <a:lstStyle>
            <a:lvl1pPr>
              <a:lnSpc>
                <a:spcPct val="80000"/>
              </a:lnSpc>
              <a:defRPr sz="5400"/>
            </a:lvl1pPr>
          </a:lstStyle>
          <a:p>
            <a:r>
              <a:rPr lang="en-US"/>
              <a:t>Click to edit Master title style</a:t>
            </a:r>
          </a:p>
        </p:txBody>
      </p:sp>
      <p:sp>
        <p:nvSpPr>
          <p:cNvPr id="3077" name="Rectangle 5"/>
          <p:cNvSpPr>
            <a:spLocks noGrp="1" noChangeArrowheads="1"/>
          </p:cNvSpPr>
          <p:nvPr>
            <p:ph type="subTitle" sz="quarter" idx="1"/>
          </p:nvPr>
        </p:nvSpPr>
        <p:spPr>
          <a:xfrm>
            <a:off x="4191000" y="1752600"/>
            <a:ext cx="4572000" cy="1752600"/>
          </a:xfrm>
        </p:spPr>
        <p:txBody>
          <a:bodyPr/>
          <a:lstStyle>
            <a:lvl1pPr marL="0" indent="0">
              <a:buFont typeface="Monotype Sorts" pitchFamily="2" charset="2"/>
              <a:buNone/>
              <a:defRPr sz="2400"/>
            </a:lvl1pPr>
          </a:lstStyle>
          <a:p>
            <a:r>
              <a:rPr lang="en-US"/>
              <a:t>Click to edit Master subtitle style</a:t>
            </a:r>
          </a:p>
        </p:txBody>
      </p:sp>
      <p:sp>
        <p:nvSpPr>
          <p:cNvPr id="6" name="Rectangle 6"/>
          <p:cNvSpPr>
            <a:spLocks noGrp="1" noChangeArrowheads="1"/>
          </p:cNvSpPr>
          <p:nvPr>
            <p:ph type="dt" sz="quarter" idx="10"/>
          </p:nvPr>
        </p:nvSpPr>
        <p:spPr bwMode="auto">
          <a:xfrm>
            <a:off x="304800" y="6248400"/>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defRPr sz="1400" smtClean="0">
                <a:solidFill>
                  <a:schemeClr val="hlink"/>
                </a:solidFill>
                <a:latin typeface="Arial" charset="0"/>
              </a:defRPr>
            </a:lvl1pPr>
          </a:lstStyle>
          <a:p>
            <a:pPr eaLnBrk="0" fontAlgn="base" hangingPunct="0">
              <a:spcBef>
                <a:spcPct val="0"/>
              </a:spcBef>
              <a:spcAft>
                <a:spcPct val="0"/>
              </a:spcAft>
              <a:defRPr/>
            </a:pPr>
            <a:fld id="{F6E066FC-F3AF-4D8A-9824-8147F015F422}" type="datetime1">
              <a:rPr kumimoji="1" lang="en-US">
                <a:solidFill>
                  <a:srgbClr val="FF9966"/>
                </a:solidFill>
              </a:rPr>
              <a:pPr eaLnBrk="0" fontAlgn="base" hangingPunct="0">
                <a:spcBef>
                  <a:spcPct val="0"/>
                </a:spcBef>
                <a:spcAft>
                  <a:spcPct val="0"/>
                </a:spcAft>
                <a:defRPr/>
              </a:pPr>
              <a:t>2/14/2016</a:t>
            </a:fld>
            <a:endParaRPr kumimoji="1" lang="en-US">
              <a:solidFill>
                <a:srgbClr val="FF9966"/>
              </a:solidFill>
            </a:endParaRPr>
          </a:p>
        </p:txBody>
      </p:sp>
    </p:spTree>
  </p:cSld>
  <p:clrMapOvr>
    <a:masterClrMapping/>
  </p:clrMapOvr>
  <p:transition spd="med">
    <p:strips dir="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trips dir="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strips dir="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05000"/>
            <a:ext cx="38481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905000"/>
            <a:ext cx="38481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trips dir="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trips dir="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strips dir="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6DC64E-587B-4D5C-883C-1D2FA9AD71FD}" type="datetimeFigureOut">
              <a:rPr lang="en-US" smtClean="0"/>
              <a:pPr/>
              <a:t>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79BB2-C1C3-4D76-A4ED-25102248D1D8}"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trips dir="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trips dir="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trips dir="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0"/>
            <a:ext cx="196215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0"/>
            <a:ext cx="573405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6DC64E-587B-4D5C-883C-1D2FA9AD71FD}" type="datetimeFigureOut">
              <a:rPr lang="en-US" smtClean="0"/>
              <a:pPr/>
              <a:t>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879BB2-C1C3-4D76-A4ED-25102248D1D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6DC64E-587B-4D5C-883C-1D2FA9AD71FD}" type="datetimeFigureOut">
              <a:rPr lang="en-US" smtClean="0"/>
              <a:pPr/>
              <a:t>2/14/2016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879BB2-C1C3-4D76-A4ED-25102248D1D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6DC64E-587B-4D5C-883C-1D2FA9AD71FD}" type="datetimeFigureOut">
              <a:rPr lang="en-US" smtClean="0"/>
              <a:pPr/>
              <a:t>2/14/2016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879BB2-C1C3-4D76-A4ED-25102248D1D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6DC64E-587B-4D5C-883C-1D2FA9AD71FD}" type="datetimeFigureOut">
              <a:rPr lang="en-US" smtClean="0"/>
              <a:pPr/>
              <a:t>2/14/2016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879BB2-C1C3-4D76-A4ED-25102248D1D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6DC64E-587B-4D5C-883C-1D2FA9AD71FD}" type="datetimeFigureOut">
              <a:rPr lang="en-US" smtClean="0"/>
              <a:pPr/>
              <a:t>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879BB2-C1C3-4D76-A4ED-25102248D1D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6DC64E-587B-4D5C-883C-1D2FA9AD71FD}" type="datetimeFigureOut">
              <a:rPr lang="en-US" smtClean="0"/>
              <a:pPr/>
              <a:t>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879BB2-C1C3-4D76-A4ED-25102248D1D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vmlDrawing" Target="../drawings/vmlDrawing1.v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6DC64E-587B-4D5C-883C-1D2FA9AD71FD}" type="datetimeFigureOut">
              <a:rPr lang="en-US" smtClean="0"/>
              <a:pPr/>
              <a:t>2/14/2016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879BB2-C1C3-4D76-A4ED-25102248D1D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BD423825-81E2-440A-8DB1-EE0329559E19}" type="datetimeFigureOut">
              <a:rPr lang="en-US"/>
              <a:pPr>
                <a:defRPr/>
              </a:pPr>
              <a:t>2/14/2016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r>
              <a:rPr lang="en-US"/>
              <a:t>1</a:t>
            </a:r>
            <a:fld id="{414698A3-7FE6-48A7-B6AA-77A03EBA03BE}" type="slidenum">
              <a:rPr lang="en-US"/>
              <a:pPr>
                <a:defRPr/>
              </a:pPr>
              <a:t>‹#›</a:t>
            </a:fld>
            <a:endParaRPr lang="en-US"/>
          </a:p>
        </p:txBody>
      </p:sp>
      <p:pic>
        <p:nvPicPr>
          <p:cNvPr id="2055" name="Picture 3" descr="USCG_BoatResponsibly_logo.eps"/>
          <p:cNvPicPr>
            <a:picLocks noChangeAspect="1"/>
          </p:cNvPicPr>
          <p:nvPr userDrawn="1"/>
        </p:nvPicPr>
        <p:blipFill>
          <a:blip r:embed="rId14" cstate="print"/>
          <a:srcRect/>
          <a:stretch>
            <a:fillRect/>
          </a:stretch>
        </p:blipFill>
        <p:spPr bwMode="auto">
          <a:xfrm>
            <a:off x="3429000" y="5892800"/>
            <a:ext cx="2336800" cy="965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7FCFF"/>
        </a:solidFill>
        <a:effectLst/>
      </p:bgPr>
    </p:bg>
    <p:spTree>
      <p:nvGrpSpPr>
        <p:cNvPr id="1" name=""/>
        <p:cNvGrpSpPr/>
        <p:nvPr/>
      </p:nvGrpSpPr>
      <p:grpSpPr>
        <a:xfrm>
          <a:off x="0" y="0"/>
          <a:ext cx="0" cy="0"/>
          <a:chOff x="0" y="0"/>
          <a:chExt cx="0" cy="0"/>
        </a:xfrm>
      </p:grpSpPr>
      <p:sp>
        <p:nvSpPr>
          <p:cNvPr id="1028" name="Rectangle 3"/>
          <p:cNvSpPr>
            <a:spLocks noGrp="1" noChangeArrowheads="1"/>
          </p:cNvSpPr>
          <p:nvPr>
            <p:ph type="title"/>
          </p:nvPr>
        </p:nvSpPr>
        <p:spPr bwMode="auto">
          <a:xfrm>
            <a:off x="1295400" y="0"/>
            <a:ext cx="7848600" cy="1752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9" name="Rectangle 4"/>
          <p:cNvSpPr>
            <a:spLocks noGrp="1" noChangeArrowheads="1"/>
          </p:cNvSpPr>
          <p:nvPr>
            <p:ph type="body" idx="1"/>
          </p:nvPr>
        </p:nvSpPr>
        <p:spPr bwMode="auto">
          <a:xfrm>
            <a:off x="1295400" y="1905000"/>
            <a:ext cx="7848600" cy="4953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Line 8"/>
          <p:cNvSpPr>
            <a:spLocks noChangeShapeType="1"/>
          </p:cNvSpPr>
          <p:nvPr/>
        </p:nvSpPr>
        <p:spPr bwMode="auto">
          <a:xfrm>
            <a:off x="1219200" y="0"/>
            <a:ext cx="0" cy="6858000"/>
          </a:xfrm>
          <a:prstGeom prst="line">
            <a:avLst/>
          </a:prstGeom>
          <a:noFill/>
          <a:ln w="76200" cmpd="tri">
            <a:solidFill>
              <a:srgbClr val="003399"/>
            </a:solidFill>
            <a:round/>
            <a:headEnd/>
            <a:tailEnd/>
          </a:ln>
        </p:spPr>
        <p:txBody>
          <a:bodyPr wrap="none" anchor="ctr"/>
          <a:lstStyle/>
          <a:p>
            <a:pPr eaLnBrk="0" fontAlgn="base" hangingPunct="0">
              <a:spcBef>
                <a:spcPct val="0"/>
              </a:spcBef>
              <a:spcAft>
                <a:spcPct val="0"/>
              </a:spcAft>
              <a:defRPr/>
            </a:pPr>
            <a:endParaRPr kumimoji="1" lang="en-US" sz="2800">
              <a:solidFill>
                <a:srgbClr val="009999"/>
              </a:solidFill>
            </a:endParaRPr>
          </a:p>
        </p:txBody>
      </p:sp>
      <p:sp>
        <p:nvSpPr>
          <p:cNvPr id="1033" name="Line 9"/>
          <p:cNvSpPr>
            <a:spLocks noChangeShapeType="1"/>
          </p:cNvSpPr>
          <p:nvPr/>
        </p:nvSpPr>
        <p:spPr bwMode="auto">
          <a:xfrm>
            <a:off x="0" y="1828800"/>
            <a:ext cx="9144000" cy="0"/>
          </a:xfrm>
          <a:prstGeom prst="line">
            <a:avLst/>
          </a:prstGeom>
          <a:noFill/>
          <a:ln w="76200" cmpd="tri">
            <a:solidFill>
              <a:srgbClr val="003399"/>
            </a:solidFill>
            <a:round/>
            <a:headEnd/>
            <a:tailEnd/>
          </a:ln>
        </p:spPr>
        <p:txBody>
          <a:bodyPr wrap="none" anchor="ctr"/>
          <a:lstStyle/>
          <a:p>
            <a:pPr eaLnBrk="0" fontAlgn="base" hangingPunct="0">
              <a:spcBef>
                <a:spcPct val="0"/>
              </a:spcBef>
              <a:spcAft>
                <a:spcPct val="0"/>
              </a:spcAft>
              <a:defRPr/>
            </a:pPr>
            <a:endParaRPr kumimoji="1" lang="en-US" sz="2800">
              <a:solidFill>
                <a:srgbClr val="009999"/>
              </a:solidFill>
            </a:endParaRPr>
          </a:p>
        </p:txBody>
      </p:sp>
      <p:graphicFrame>
        <p:nvGraphicFramePr>
          <p:cNvPr id="1026" name="Object 12"/>
          <p:cNvGraphicFramePr>
            <a:graphicFrameLocks noChangeAspect="1"/>
          </p:cNvGraphicFramePr>
          <p:nvPr/>
        </p:nvGraphicFramePr>
        <p:xfrm>
          <a:off x="228600" y="1981200"/>
          <a:ext cx="762000" cy="4648200"/>
        </p:xfrm>
        <a:graphic>
          <a:graphicData uri="http://schemas.openxmlformats.org/presentationml/2006/ole">
            <p:oleObj spid="_x0000_s2050" name="Photo Editor Photo" r:id="rId14" imgW="1409897" imgH="7268590" progId="">
              <p:embed/>
            </p:oleObj>
          </a:graphicData>
        </a:graphic>
      </p:graphicFrame>
      <p:pic>
        <p:nvPicPr>
          <p:cNvPr id="2" name="Picture 13" descr="Boating Safety Logo"/>
          <p:cNvPicPr>
            <a:picLocks noChangeAspect="1" noChangeArrowheads="1"/>
          </p:cNvPicPr>
          <p:nvPr userDrawn="1"/>
        </p:nvPicPr>
        <p:blipFill>
          <a:blip r:embed="rId15" cstate="print"/>
          <a:srcRect/>
          <a:stretch>
            <a:fillRect/>
          </a:stretch>
        </p:blipFill>
        <p:spPr bwMode="auto">
          <a:xfrm>
            <a:off x="77788" y="304800"/>
            <a:ext cx="1057275" cy="1066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strips dir="rd"/>
  </p:transition>
  <p:txStyles>
    <p:titleStyle>
      <a:lvl1pPr algn="ctr" rtl="0" eaLnBrk="0" fontAlgn="base" hangingPunct="0">
        <a:lnSpc>
          <a:spcPct val="70000"/>
        </a:lnSpc>
        <a:spcBef>
          <a:spcPct val="0"/>
        </a:spcBef>
        <a:spcAft>
          <a:spcPct val="0"/>
        </a:spcAft>
        <a:defRPr kumimoji="1" sz="4000" b="1">
          <a:solidFill>
            <a:schemeClr val="bg2"/>
          </a:solidFill>
          <a:latin typeface="+mj-lt"/>
          <a:ea typeface="+mj-ea"/>
          <a:cs typeface="+mj-cs"/>
        </a:defRPr>
      </a:lvl1pPr>
      <a:lvl2pPr algn="ctr" rtl="0" eaLnBrk="0" fontAlgn="base" hangingPunct="0">
        <a:lnSpc>
          <a:spcPct val="70000"/>
        </a:lnSpc>
        <a:spcBef>
          <a:spcPct val="0"/>
        </a:spcBef>
        <a:spcAft>
          <a:spcPct val="0"/>
        </a:spcAft>
        <a:defRPr kumimoji="1" sz="4000" b="1">
          <a:solidFill>
            <a:schemeClr val="bg2"/>
          </a:solidFill>
          <a:latin typeface="Times New Roman" pitchFamily="18" charset="0"/>
        </a:defRPr>
      </a:lvl2pPr>
      <a:lvl3pPr algn="ctr" rtl="0" eaLnBrk="0" fontAlgn="base" hangingPunct="0">
        <a:lnSpc>
          <a:spcPct val="70000"/>
        </a:lnSpc>
        <a:spcBef>
          <a:spcPct val="0"/>
        </a:spcBef>
        <a:spcAft>
          <a:spcPct val="0"/>
        </a:spcAft>
        <a:defRPr kumimoji="1" sz="4000" b="1">
          <a:solidFill>
            <a:schemeClr val="bg2"/>
          </a:solidFill>
          <a:latin typeface="Times New Roman" pitchFamily="18" charset="0"/>
        </a:defRPr>
      </a:lvl3pPr>
      <a:lvl4pPr algn="ctr" rtl="0" eaLnBrk="0" fontAlgn="base" hangingPunct="0">
        <a:lnSpc>
          <a:spcPct val="70000"/>
        </a:lnSpc>
        <a:spcBef>
          <a:spcPct val="0"/>
        </a:spcBef>
        <a:spcAft>
          <a:spcPct val="0"/>
        </a:spcAft>
        <a:defRPr kumimoji="1" sz="4000" b="1">
          <a:solidFill>
            <a:schemeClr val="bg2"/>
          </a:solidFill>
          <a:latin typeface="Times New Roman" pitchFamily="18" charset="0"/>
        </a:defRPr>
      </a:lvl4pPr>
      <a:lvl5pPr algn="ctr" rtl="0" eaLnBrk="0" fontAlgn="base" hangingPunct="0">
        <a:lnSpc>
          <a:spcPct val="70000"/>
        </a:lnSpc>
        <a:spcBef>
          <a:spcPct val="0"/>
        </a:spcBef>
        <a:spcAft>
          <a:spcPct val="0"/>
        </a:spcAft>
        <a:defRPr kumimoji="1" sz="4000" b="1">
          <a:solidFill>
            <a:schemeClr val="bg2"/>
          </a:solidFill>
          <a:latin typeface="Times New Roman" pitchFamily="18" charset="0"/>
        </a:defRPr>
      </a:lvl5pPr>
      <a:lvl6pPr marL="457200" algn="ctr" rtl="0" eaLnBrk="0" fontAlgn="base" hangingPunct="0">
        <a:lnSpc>
          <a:spcPct val="70000"/>
        </a:lnSpc>
        <a:spcBef>
          <a:spcPct val="0"/>
        </a:spcBef>
        <a:spcAft>
          <a:spcPct val="0"/>
        </a:spcAft>
        <a:defRPr kumimoji="1" sz="4000" b="1">
          <a:solidFill>
            <a:schemeClr val="bg2"/>
          </a:solidFill>
          <a:latin typeface="Times New Roman" pitchFamily="18" charset="0"/>
        </a:defRPr>
      </a:lvl6pPr>
      <a:lvl7pPr marL="914400" algn="ctr" rtl="0" eaLnBrk="0" fontAlgn="base" hangingPunct="0">
        <a:lnSpc>
          <a:spcPct val="70000"/>
        </a:lnSpc>
        <a:spcBef>
          <a:spcPct val="0"/>
        </a:spcBef>
        <a:spcAft>
          <a:spcPct val="0"/>
        </a:spcAft>
        <a:defRPr kumimoji="1" sz="4000" b="1">
          <a:solidFill>
            <a:schemeClr val="bg2"/>
          </a:solidFill>
          <a:latin typeface="Times New Roman" pitchFamily="18" charset="0"/>
        </a:defRPr>
      </a:lvl7pPr>
      <a:lvl8pPr marL="1371600" algn="ctr" rtl="0" eaLnBrk="0" fontAlgn="base" hangingPunct="0">
        <a:lnSpc>
          <a:spcPct val="70000"/>
        </a:lnSpc>
        <a:spcBef>
          <a:spcPct val="0"/>
        </a:spcBef>
        <a:spcAft>
          <a:spcPct val="0"/>
        </a:spcAft>
        <a:defRPr kumimoji="1" sz="4000" b="1">
          <a:solidFill>
            <a:schemeClr val="bg2"/>
          </a:solidFill>
          <a:latin typeface="Times New Roman" pitchFamily="18" charset="0"/>
        </a:defRPr>
      </a:lvl8pPr>
      <a:lvl9pPr marL="1828800" algn="ctr" rtl="0" eaLnBrk="0" fontAlgn="base" hangingPunct="0">
        <a:lnSpc>
          <a:spcPct val="70000"/>
        </a:lnSpc>
        <a:spcBef>
          <a:spcPct val="0"/>
        </a:spcBef>
        <a:spcAft>
          <a:spcPct val="0"/>
        </a:spcAft>
        <a:defRPr kumimoji="1" sz="4000" b="1">
          <a:solidFill>
            <a:schemeClr val="bg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SzPct val="75000"/>
        <a:buFont typeface="Monotype Sorts" pitchFamily="2" charset="2"/>
        <a:buChar char="u"/>
        <a:defRPr kumimoji="1" sz="2800" b="1">
          <a:solidFill>
            <a:schemeClr val="bg2"/>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Ø"/>
        <a:defRPr kumimoji="1" sz="2600" b="1">
          <a:solidFill>
            <a:schemeClr val="bg2"/>
          </a:solidFill>
          <a:latin typeface="+mn-lt"/>
        </a:defRPr>
      </a:lvl2pPr>
      <a:lvl3pPr marL="1143000" indent="-228600" algn="l" rtl="0" eaLnBrk="0" fontAlgn="base" hangingPunct="0">
        <a:spcBef>
          <a:spcPct val="20000"/>
        </a:spcBef>
        <a:spcAft>
          <a:spcPct val="0"/>
        </a:spcAft>
        <a:buClr>
          <a:schemeClr val="bg2"/>
        </a:buClr>
        <a:buSzPct val="65000"/>
        <a:buFont typeface="Monotype Sorts" pitchFamily="2" charset="2"/>
        <a:buChar char="ü"/>
        <a:defRPr kumimoji="1" sz="2400">
          <a:solidFill>
            <a:schemeClr val="bg2"/>
          </a:solidFill>
          <a:latin typeface="+mn-lt"/>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3.xml"/><Relationship Id="rId5" Type="http://schemas.openxmlformats.org/officeDocument/2006/relationships/audio" Target="../media/audio5.wav"/><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3.xml"/><Relationship Id="rId5" Type="http://schemas.openxmlformats.org/officeDocument/2006/relationships/audio" Target="../media/audio1.wav"/><Relationship Id="rId4" Type="http://schemas.openxmlformats.org/officeDocument/2006/relationships/audio" Target="../media/audio5.wav"/></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wave storm.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4339" name="Title 5"/>
          <p:cNvSpPr>
            <a:spLocks noGrp="1"/>
          </p:cNvSpPr>
          <p:nvPr>
            <p:ph type="title"/>
          </p:nvPr>
        </p:nvSpPr>
        <p:spPr/>
        <p:txBody>
          <a:bodyPr rtlCol="0">
            <a:normAutofit fontScale="90000"/>
          </a:bodyPr>
          <a:lstStyle/>
          <a:p>
            <a:pPr eaLnBrk="1" fontAlgn="auto" hangingPunct="1">
              <a:spcAft>
                <a:spcPts val="0"/>
              </a:spcAft>
              <a:defRPr/>
            </a:pPr>
            <a:r>
              <a:rPr lang="en-US" sz="4000" b="1" dirty="0" smtClean="0">
                <a:solidFill>
                  <a:schemeClr val="bg1"/>
                </a:solidFill>
              </a:rPr>
              <a:t/>
            </a:r>
            <a:br>
              <a:rPr lang="en-US" sz="4000" b="1" dirty="0" smtClean="0">
                <a:solidFill>
                  <a:schemeClr val="bg1"/>
                </a:solidFill>
              </a:rPr>
            </a:br>
            <a:endParaRPr lang="en-US" sz="4000" b="1" dirty="0" smtClean="0">
              <a:solidFill>
                <a:schemeClr val="bg1"/>
              </a:solidFill>
            </a:endParaRPr>
          </a:p>
        </p:txBody>
      </p:sp>
      <p:sp>
        <p:nvSpPr>
          <p:cNvPr id="14340" name="Content Placeholder 7"/>
          <p:cNvSpPr>
            <a:spLocks noGrp="1"/>
          </p:cNvSpPr>
          <p:nvPr>
            <p:ph idx="1"/>
          </p:nvPr>
        </p:nvSpPr>
        <p:spPr>
          <a:xfrm>
            <a:off x="457200" y="685800"/>
            <a:ext cx="8229600" cy="1981200"/>
          </a:xfrm>
        </p:spPr>
        <p:txBody>
          <a:bodyPr/>
          <a:lstStyle/>
          <a:p>
            <a:pPr algn="ctr" eaLnBrk="1" hangingPunct="1">
              <a:buFont typeface="Arial" charset="0"/>
              <a:buNone/>
            </a:pPr>
            <a:r>
              <a:rPr lang="en-US" sz="4400" dirty="0" smtClean="0">
                <a:solidFill>
                  <a:schemeClr val="bg1"/>
                </a:solidFill>
              </a:rPr>
              <a:t>State RBS Grant Program</a:t>
            </a:r>
          </a:p>
          <a:p>
            <a:pPr algn="ctr" eaLnBrk="1" hangingPunct="1">
              <a:buFont typeface="Arial" charset="0"/>
              <a:buNone/>
            </a:pPr>
            <a:r>
              <a:rPr lang="en-US" sz="4400" dirty="0" smtClean="0">
                <a:solidFill>
                  <a:schemeClr val="bg1"/>
                </a:solidFill>
              </a:rPr>
              <a:t>Program Administration</a:t>
            </a:r>
          </a:p>
        </p:txBody>
      </p:sp>
      <p:sp>
        <p:nvSpPr>
          <p:cNvPr id="14341" name="TextBox 6"/>
          <p:cNvSpPr txBox="1">
            <a:spLocks noChangeArrowheads="1"/>
          </p:cNvSpPr>
          <p:nvPr/>
        </p:nvSpPr>
        <p:spPr bwMode="auto">
          <a:xfrm>
            <a:off x="685800" y="685800"/>
            <a:ext cx="8077200" cy="1200150"/>
          </a:xfrm>
          <a:prstGeom prst="rect">
            <a:avLst/>
          </a:prstGeom>
          <a:noFill/>
          <a:ln w="9525">
            <a:noFill/>
            <a:miter lim="800000"/>
            <a:headEnd/>
            <a:tailEnd/>
          </a:ln>
        </p:spPr>
        <p:txBody>
          <a:bodyPr>
            <a:spAutoFit/>
          </a:bodyPr>
          <a:lstStyle/>
          <a:p>
            <a:endParaRPr lang="en-US" b="1">
              <a:solidFill>
                <a:schemeClr val="bg1"/>
              </a:solidFill>
              <a:latin typeface="Calibri" pitchFamily="34" charset="0"/>
            </a:endParaRPr>
          </a:p>
          <a:p>
            <a:endParaRPr lang="en-US" b="1">
              <a:solidFill>
                <a:schemeClr val="bg1"/>
              </a:solidFill>
              <a:latin typeface="Calibri" pitchFamily="34" charset="0"/>
            </a:endParaRPr>
          </a:p>
          <a:p>
            <a:endParaRPr lang="en-US" b="1">
              <a:solidFill>
                <a:schemeClr val="bg1"/>
              </a:solidFill>
              <a:latin typeface="Calibri" pitchFamily="34" charset="0"/>
            </a:endParaRPr>
          </a:p>
          <a:p>
            <a:endParaRPr lang="en-US" b="1">
              <a:solidFill>
                <a:schemeClr val="bg1"/>
              </a:solidFill>
              <a:latin typeface="Calibri" pitchFamily="34" charset="0"/>
            </a:endParaRPr>
          </a:p>
        </p:txBody>
      </p:sp>
      <p:sp>
        <p:nvSpPr>
          <p:cNvPr id="14342" name="TextBox 10"/>
          <p:cNvSpPr txBox="1">
            <a:spLocks noChangeArrowheads="1"/>
          </p:cNvSpPr>
          <p:nvPr/>
        </p:nvSpPr>
        <p:spPr bwMode="auto">
          <a:xfrm>
            <a:off x="1752600" y="2819400"/>
            <a:ext cx="5410200" cy="2862263"/>
          </a:xfrm>
          <a:prstGeom prst="rect">
            <a:avLst/>
          </a:prstGeom>
          <a:noFill/>
          <a:ln w="9525">
            <a:noFill/>
            <a:miter lim="800000"/>
            <a:headEnd/>
            <a:tailEnd/>
          </a:ln>
        </p:spPr>
        <p:txBody>
          <a:bodyPr>
            <a:spAutoFit/>
          </a:bodyPr>
          <a:lstStyle/>
          <a:p>
            <a:pPr algn="ctr"/>
            <a:r>
              <a:rPr lang="en-US" sz="3600" b="1" dirty="0">
                <a:solidFill>
                  <a:schemeClr val="bg1"/>
                </a:solidFill>
                <a:latin typeface="Calibri" pitchFamily="34" charset="0"/>
              </a:rPr>
              <a:t>NASBLA</a:t>
            </a:r>
          </a:p>
          <a:p>
            <a:pPr algn="ctr"/>
            <a:r>
              <a:rPr lang="en-US" sz="3600" b="1" dirty="0" smtClean="0">
                <a:solidFill>
                  <a:schemeClr val="bg1"/>
                </a:solidFill>
                <a:latin typeface="Calibri" pitchFamily="34" charset="0"/>
              </a:rPr>
              <a:t>BLA </a:t>
            </a:r>
            <a:r>
              <a:rPr lang="en-US" sz="3600" b="1" dirty="0">
                <a:solidFill>
                  <a:schemeClr val="bg1"/>
                </a:solidFill>
                <a:latin typeface="Calibri" pitchFamily="34" charset="0"/>
              </a:rPr>
              <a:t>Workshop </a:t>
            </a:r>
          </a:p>
          <a:p>
            <a:pPr algn="ctr"/>
            <a:r>
              <a:rPr lang="en-US" sz="3600" b="1" dirty="0" smtClean="0">
                <a:solidFill>
                  <a:schemeClr val="bg1"/>
                </a:solidFill>
                <a:latin typeface="Calibri" pitchFamily="34" charset="0"/>
              </a:rPr>
              <a:t>2016</a:t>
            </a:r>
            <a:endParaRPr lang="en-US" sz="3600" b="1" dirty="0">
              <a:solidFill>
                <a:schemeClr val="bg1"/>
              </a:solidFill>
              <a:latin typeface="Calibri" pitchFamily="34" charset="0"/>
            </a:endParaRPr>
          </a:p>
          <a:p>
            <a:pPr algn="ctr"/>
            <a:r>
              <a:rPr lang="en-US" sz="3600" b="1" dirty="0">
                <a:solidFill>
                  <a:schemeClr val="bg1"/>
                </a:solidFill>
                <a:latin typeface="Calibri" pitchFamily="34" charset="0"/>
              </a:rPr>
              <a:t>Lexington, KY</a:t>
            </a:r>
          </a:p>
          <a:p>
            <a:pPr algn="ctr"/>
            <a:endParaRPr lang="en-US" sz="3600" b="1" dirty="0">
              <a:solidFill>
                <a:schemeClr val="bg1"/>
              </a:solidFill>
              <a:latin typeface="Calibri" pitchFamily="34" charset="0"/>
            </a:endParaRPr>
          </a:p>
        </p:txBody>
      </p:sp>
      <p:sp>
        <p:nvSpPr>
          <p:cNvPr id="14343" name="TextBox 11"/>
          <p:cNvSpPr txBox="1">
            <a:spLocks noChangeArrowheads="1"/>
          </p:cNvSpPr>
          <p:nvPr/>
        </p:nvSpPr>
        <p:spPr bwMode="auto">
          <a:xfrm>
            <a:off x="3200400" y="5334000"/>
            <a:ext cx="2667000" cy="461963"/>
          </a:xfrm>
          <a:prstGeom prst="rect">
            <a:avLst/>
          </a:prstGeom>
          <a:noFill/>
          <a:ln w="9525">
            <a:noFill/>
            <a:miter lim="800000"/>
            <a:headEnd/>
            <a:tailEnd/>
          </a:ln>
        </p:spPr>
        <p:txBody>
          <a:bodyPr>
            <a:spAutoFit/>
          </a:bodyPr>
          <a:lstStyle/>
          <a:p>
            <a:pPr algn="ctr"/>
            <a:r>
              <a:rPr lang="en-US" sz="2400" b="1" dirty="0" smtClean="0">
                <a:solidFill>
                  <a:schemeClr val="bg1"/>
                </a:solidFill>
                <a:latin typeface="Calibri" pitchFamily="34" charset="0"/>
              </a:rPr>
              <a:t>February, 17, 2016</a:t>
            </a:r>
            <a:endParaRPr lang="en-US" sz="2400" b="1" dirty="0">
              <a:solidFill>
                <a:schemeClr val="bg1"/>
              </a:solidFill>
              <a:latin typeface="Calibri" pitchFamily="34" charset="0"/>
            </a:endParaRPr>
          </a:p>
        </p:txBody>
      </p:sp>
      <p:pic>
        <p:nvPicPr>
          <p:cNvPr id="14344" name="Picture 3" descr="USCG_BoatResponsibly_logo.eps"/>
          <p:cNvPicPr>
            <a:picLocks noChangeAspect="1"/>
          </p:cNvPicPr>
          <p:nvPr/>
        </p:nvPicPr>
        <p:blipFill>
          <a:blip r:embed="rId4" cstate="print"/>
          <a:srcRect/>
          <a:stretch>
            <a:fillRect/>
          </a:stretch>
        </p:blipFill>
        <p:spPr bwMode="auto">
          <a:xfrm>
            <a:off x="3429000" y="6019800"/>
            <a:ext cx="2336800" cy="96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Classification of Costs</a:t>
            </a:r>
            <a:endParaRPr lang="en-US" dirty="0">
              <a:solidFill>
                <a:srgbClr val="FFFF00"/>
              </a:solidFill>
            </a:endParaRPr>
          </a:p>
        </p:txBody>
      </p:sp>
      <p:sp>
        <p:nvSpPr>
          <p:cNvPr id="6" name="Rectangle 3"/>
          <p:cNvSpPr txBox="1">
            <a:spLocks noChangeArrowheads="1"/>
          </p:cNvSpPr>
          <p:nvPr/>
        </p:nvSpPr>
        <p:spPr>
          <a:xfrm>
            <a:off x="914400" y="1295400"/>
            <a:ext cx="7391400" cy="4572000"/>
          </a:xfrm>
          <a:prstGeom prst="rect">
            <a:avLst/>
          </a:prstGeom>
        </p:spPr>
        <p:txBody>
          <a:bodyPr/>
          <a:lstStyle/>
          <a:p>
            <a:pPr marL="342900" marR="0" lvl="0" indent="-342900" algn="ctr" defTabSz="914400" rtl="0" eaLnBrk="0" fontAlgn="base" latinLnBrk="0" hangingPunct="0">
              <a:lnSpc>
                <a:spcPct val="130000"/>
              </a:lnSpc>
              <a:spcBef>
                <a:spcPct val="20000"/>
              </a:spcBef>
              <a:spcAft>
                <a:spcPct val="0"/>
              </a:spcAft>
              <a:buClrTx/>
              <a:buSzTx/>
              <a:buFont typeface="Monotype Sorts" pitchFamily="2" charset="2"/>
              <a:buNone/>
              <a:tabLst/>
              <a:defRPr/>
            </a:pPr>
            <a:r>
              <a:rPr kumimoji="0" lang="en-US" sz="3200" b="0" i="0" u="sng" strike="noStrike" kern="1200" cap="none" spc="0" normalizeH="0" baseline="0" noProof="0" dirty="0" smtClean="0">
                <a:ln>
                  <a:noFill/>
                </a:ln>
                <a:solidFill>
                  <a:srgbClr val="FFFF00"/>
                </a:solidFill>
                <a:effectLst/>
                <a:uLnTx/>
                <a:uFillTx/>
                <a:latin typeface="+mn-lt"/>
                <a:ea typeface="+mn-ea"/>
                <a:cs typeface="+mn-cs"/>
              </a:rPr>
              <a:t>Typical Direct Costs</a:t>
            </a:r>
            <a:endParaRPr kumimoji="0" lang="en-US" sz="3200" b="0" i="0" u="none" strike="noStrike" kern="1200" cap="none" spc="0" normalizeH="0" baseline="0" noProof="0" dirty="0" smtClean="0">
              <a:ln>
                <a:noFill/>
              </a:ln>
              <a:solidFill>
                <a:srgbClr val="FFFF00"/>
              </a:solidFill>
              <a:effectLst/>
              <a:uLnTx/>
              <a:uFillTx/>
              <a:latin typeface="+mn-lt"/>
              <a:ea typeface="+mn-ea"/>
              <a:cs typeface="+mn-cs"/>
            </a:endParaRPr>
          </a:p>
          <a:p>
            <a:pPr marL="342900" marR="0" lvl="0" indent="-342900" algn="ctr" defTabSz="914400" rtl="0" eaLnBrk="0" fontAlgn="base" latinLnBrk="0" hangingPunct="0">
              <a:lnSpc>
                <a:spcPct val="130000"/>
              </a:lnSpc>
              <a:spcBef>
                <a:spcPct val="20000"/>
              </a:spcBef>
              <a:spcAft>
                <a:spcPct val="0"/>
              </a:spcAft>
              <a:buClrTx/>
              <a:buSzTx/>
              <a:buFont typeface="Monotype Sorts" pitchFamily="2" charset="2"/>
              <a:buNone/>
              <a:tabLst/>
              <a:defRPr/>
            </a:pPr>
            <a:endParaRPr kumimoji="0" lang="en-US" sz="2400" b="0" i="0" u="none" strike="noStrike" kern="1200" cap="none" spc="0" normalizeH="0" baseline="0" noProof="0" dirty="0" smtClean="0">
              <a:ln>
                <a:noFill/>
              </a:ln>
              <a:solidFill>
                <a:srgbClr val="FFFF00"/>
              </a:solidFill>
              <a:effectLst/>
              <a:uLnTx/>
              <a:uFillTx/>
              <a:latin typeface="+mn-lt"/>
              <a:ea typeface="+mn-ea"/>
              <a:cs typeface="+mn-cs"/>
            </a:endParaRPr>
          </a:p>
          <a:p>
            <a:pPr marL="742950" marR="0" lvl="1" indent="-285750" algn="l" defTabSz="914400" rtl="0" eaLnBrk="0" fontAlgn="base" latinLnBrk="0" hangingPunct="0">
              <a:lnSpc>
                <a:spcPct val="80000"/>
              </a:lnSpc>
              <a:spcBef>
                <a:spcPct val="20000"/>
              </a:spcBef>
              <a:spcAft>
                <a:spcPct val="0"/>
              </a:spcAft>
              <a:buClrTx/>
              <a:buSzTx/>
              <a:buFont typeface="Arial" charset="0"/>
              <a:buChar char="–"/>
              <a:tabLst/>
              <a:defRPr/>
            </a:pPr>
            <a:r>
              <a:rPr kumimoji="0" lang="en-US" sz="2400" b="0" i="0" u="none" strike="noStrike" kern="1200" cap="none" spc="0" normalizeH="0" baseline="0" noProof="0" dirty="0" smtClean="0">
                <a:ln>
                  <a:noFill/>
                </a:ln>
                <a:solidFill>
                  <a:srgbClr val="FFFF00"/>
                </a:solidFill>
                <a:effectLst/>
                <a:uLnTx/>
                <a:uFillTx/>
                <a:latin typeface="+mn-lt"/>
                <a:ea typeface="+mn-ea"/>
                <a:cs typeface="+mn-cs"/>
              </a:rPr>
              <a:t>EMPLOYEE COMPENSATION</a:t>
            </a:r>
          </a:p>
          <a:p>
            <a:pPr marL="742950" marR="0" lvl="1" indent="-285750" algn="l" defTabSz="914400" rtl="0" eaLnBrk="0" fontAlgn="base" latinLnBrk="0" hangingPunct="0">
              <a:lnSpc>
                <a:spcPct val="80000"/>
              </a:lnSpc>
              <a:spcBef>
                <a:spcPct val="20000"/>
              </a:spcBef>
              <a:spcAft>
                <a:spcPct val="0"/>
              </a:spcAft>
              <a:buClrTx/>
              <a:buSzTx/>
              <a:buFont typeface="Monotype Sorts" pitchFamily="2" charset="2"/>
              <a:buNone/>
              <a:tabLst/>
              <a:defRPr/>
            </a:pPr>
            <a:endParaRPr kumimoji="0" lang="en-US" sz="2400" b="0" i="0" u="none" strike="noStrike" kern="1200" cap="none" spc="0" normalizeH="0" baseline="0" noProof="0" dirty="0" smtClean="0">
              <a:ln>
                <a:noFill/>
              </a:ln>
              <a:solidFill>
                <a:srgbClr val="FFFF00"/>
              </a:solidFill>
              <a:effectLst/>
              <a:uLnTx/>
              <a:uFillTx/>
              <a:latin typeface="+mn-lt"/>
              <a:ea typeface="+mn-ea"/>
              <a:cs typeface="+mn-cs"/>
            </a:endParaRPr>
          </a:p>
          <a:p>
            <a:pPr marL="742950" marR="0" lvl="1" indent="-285750" algn="l" defTabSz="914400" rtl="0" eaLnBrk="0" fontAlgn="base" latinLnBrk="0" hangingPunct="0">
              <a:lnSpc>
                <a:spcPct val="80000"/>
              </a:lnSpc>
              <a:spcBef>
                <a:spcPct val="20000"/>
              </a:spcBef>
              <a:spcAft>
                <a:spcPct val="0"/>
              </a:spcAft>
              <a:buClrTx/>
              <a:buSzTx/>
              <a:buFont typeface="Arial" charset="0"/>
              <a:buChar char="–"/>
              <a:tabLst/>
              <a:defRPr/>
            </a:pPr>
            <a:r>
              <a:rPr kumimoji="0" lang="en-US" sz="2400" b="0" i="0" u="none" strike="noStrike" kern="1200" cap="none" spc="0" normalizeH="0" baseline="0" noProof="0" dirty="0" smtClean="0">
                <a:ln>
                  <a:noFill/>
                </a:ln>
                <a:solidFill>
                  <a:srgbClr val="FFFF00"/>
                </a:solidFill>
                <a:effectLst/>
                <a:uLnTx/>
                <a:uFillTx/>
                <a:latin typeface="+mn-lt"/>
                <a:ea typeface="+mn-ea"/>
                <a:cs typeface="+mn-cs"/>
              </a:rPr>
              <a:t>COST OF MATERIALS AND EQUIPMENT ACQUIRED SPECIFICALLY FOR RBS</a:t>
            </a:r>
          </a:p>
          <a:p>
            <a:pPr marL="742950" marR="0" lvl="1" indent="-285750" algn="l" defTabSz="914400" rtl="0" eaLnBrk="0" fontAlgn="base" latinLnBrk="0" hangingPunct="0">
              <a:lnSpc>
                <a:spcPct val="80000"/>
              </a:lnSpc>
              <a:spcBef>
                <a:spcPct val="20000"/>
              </a:spcBef>
              <a:spcAft>
                <a:spcPct val="0"/>
              </a:spcAft>
              <a:buClrTx/>
              <a:buSzTx/>
              <a:buFont typeface="Monotype Sorts" pitchFamily="2" charset="2"/>
              <a:buNone/>
              <a:tabLst/>
              <a:defRPr/>
            </a:pPr>
            <a:endParaRPr kumimoji="0" lang="en-US" sz="2400" b="0" i="0" u="none" strike="noStrike" kern="1200" cap="none" spc="0" normalizeH="0" baseline="0" noProof="0" dirty="0" smtClean="0">
              <a:ln>
                <a:noFill/>
              </a:ln>
              <a:solidFill>
                <a:srgbClr val="FFFF00"/>
              </a:solidFill>
              <a:effectLst/>
              <a:uLnTx/>
              <a:uFillTx/>
              <a:latin typeface="+mn-lt"/>
              <a:ea typeface="+mn-ea"/>
              <a:cs typeface="+mn-cs"/>
            </a:endParaRPr>
          </a:p>
          <a:p>
            <a:pPr marL="742950" marR="0" lvl="1" indent="-285750" algn="l" defTabSz="914400" rtl="0" eaLnBrk="0" fontAlgn="base" latinLnBrk="0" hangingPunct="0">
              <a:lnSpc>
                <a:spcPct val="80000"/>
              </a:lnSpc>
              <a:spcBef>
                <a:spcPct val="20000"/>
              </a:spcBef>
              <a:spcAft>
                <a:spcPct val="0"/>
              </a:spcAft>
              <a:buClrTx/>
              <a:buSzTx/>
              <a:buFont typeface="Arial" charset="0"/>
              <a:buChar char="–"/>
              <a:tabLst/>
              <a:defRPr/>
            </a:pPr>
            <a:r>
              <a:rPr kumimoji="0" lang="en-US" sz="2400" b="0" i="0" u="none" strike="noStrike" kern="1200" cap="none" spc="0" normalizeH="0" baseline="0" noProof="0" dirty="0" smtClean="0">
                <a:ln>
                  <a:noFill/>
                </a:ln>
                <a:solidFill>
                  <a:srgbClr val="FFFF00"/>
                </a:solidFill>
                <a:effectLst/>
                <a:uLnTx/>
                <a:uFillTx/>
                <a:latin typeface="+mn-lt"/>
                <a:ea typeface="+mn-ea"/>
                <a:cs typeface="+mn-cs"/>
              </a:rPr>
              <a:t>OTHER ITEMS OF EXPENSE INCURRED SPECIFICALLY TO CARRY OUT RBS ACTIVITIES</a:t>
            </a:r>
          </a:p>
          <a:p>
            <a:pPr marL="742950" marR="0" lvl="1" indent="-285750" algn="l" defTabSz="914400" rtl="0" eaLnBrk="0" fontAlgn="base" latinLnBrk="0" hangingPunct="0">
              <a:lnSpc>
                <a:spcPct val="80000"/>
              </a:lnSpc>
              <a:spcBef>
                <a:spcPct val="20000"/>
              </a:spcBef>
              <a:spcAft>
                <a:spcPct val="0"/>
              </a:spcAft>
              <a:buClrTx/>
              <a:buSzTx/>
              <a:buFont typeface="Monotype Sorts" pitchFamily="2" charset="2"/>
              <a:buNone/>
              <a:tabLst/>
              <a:defRPr/>
            </a:pPr>
            <a:endParaRPr kumimoji="0" lang="en-US" sz="2400" b="0" i="0" u="none" strike="noStrike" kern="1200" cap="none" spc="0" normalizeH="0" baseline="0" noProof="0" dirty="0" smtClean="0">
              <a:ln>
                <a:noFill/>
              </a:ln>
              <a:solidFill>
                <a:srgbClr val="FFFF00"/>
              </a:solidFill>
              <a:effectLst/>
              <a:uLnTx/>
              <a:uFillTx/>
              <a:latin typeface="+mn-lt"/>
              <a:ea typeface="+mn-ea"/>
              <a:cs typeface="+mn-cs"/>
            </a:endParaRPr>
          </a:p>
          <a:p>
            <a:pPr marL="742950" marR="0" lvl="1" indent="-285750" algn="l" defTabSz="914400" rtl="0" eaLnBrk="0" fontAlgn="base" latinLnBrk="0" hangingPunct="0">
              <a:lnSpc>
                <a:spcPct val="80000"/>
              </a:lnSpc>
              <a:spcBef>
                <a:spcPct val="20000"/>
              </a:spcBef>
              <a:spcAft>
                <a:spcPct val="0"/>
              </a:spcAft>
              <a:buClrTx/>
              <a:buSzTx/>
              <a:buFont typeface="Arial" charset="0"/>
              <a:buChar char="–"/>
              <a:tabLst/>
              <a:defRPr/>
            </a:pPr>
            <a:r>
              <a:rPr kumimoji="0" lang="en-US" sz="2400" b="0" i="0" u="none" strike="noStrike" kern="1200" cap="none" spc="0" normalizeH="0" baseline="0" noProof="0" dirty="0" smtClean="0">
                <a:ln>
                  <a:noFill/>
                </a:ln>
                <a:solidFill>
                  <a:srgbClr val="FFFF00"/>
                </a:solidFill>
                <a:effectLst/>
                <a:uLnTx/>
                <a:uFillTx/>
                <a:latin typeface="+mn-lt"/>
                <a:ea typeface="+mn-ea"/>
                <a:cs typeface="+mn-cs"/>
              </a:rPr>
              <a:t>SERVICES FURNISHED SPECIFICALLY FOR RBS BY OTHER AGENCIES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Classification of Costs</a:t>
            </a:r>
            <a:endParaRPr lang="en-US" dirty="0">
              <a:solidFill>
                <a:srgbClr val="FFFF00"/>
              </a:solidFill>
            </a:endParaRPr>
          </a:p>
        </p:txBody>
      </p:sp>
      <p:sp>
        <p:nvSpPr>
          <p:cNvPr id="3" name="Content Placeholder 2"/>
          <p:cNvSpPr>
            <a:spLocks noGrp="1"/>
          </p:cNvSpPr>
          <p:nvPr>
            <p:ph idx="1"/>
          </p:nvPr>
        </p:nvSpPr>
        <p:spPr>
          <a:xfrm>
            <a:off x="381000" y="2209800"/>
            <a:ext cx="8229600" cy="2895600"/>
          </a:xfrm>
        </p:spPr>
        <p:txBody>
          <a:bodyPr/>
          <a:lstStyle/>
          <a:p>
            <a:r>
              <a:rPr lang="en-US" dirty="0" smtClean="0">
                <a:solidFill>
                  <a:srgbClr val="FFFF00"/>
                </a:solidFill>
              </a:rPr>
              <a:t> Indirect Costs</a:t>
            </a:r>
          </a:p>
          <a:p>
            <a:pPr>
              <a:buNone/>
            </a:pPr>
            <a:r>
              <a:rPr lang="en-US" dirty="0" smtClean="0">
                <a:solidFill>
                  <a:srgbClr val="FFFF00"/>
                </a:solidFill>
              </a:rPr>
              <a:t>	T</a:t>
            </a:r>
            <a:r>
              <a:rPr lang="en-US" sz="2400" dirty="0" smtClean="0">
                <a:solidFill>
                  <a:srgbClr val="FFFF00"/>
                </a:solidFill>
              </a:rPr>
              <a:t>hose costs not readily identified with RBS specifically but incurred for the joint benefit of multiple projects and other activities. Indirect costs are usually grouped into common pools and charged to benefiting objectives through an allocation process/indirect cost rate.</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Classification of Costs</a:t>
            </a:r>
            <a:endParaRPr lang="en-US" dirty="0">
              <a:solidFill>
                <a:srgbClr val="FFFF00"/>
              </a:solidFill>
            </a:endParaRPr>
          </a:p>
        </p:txBody>
      </p:sp>
      <p:sp>
        <p:nvSpPr>
          <p:cNvPr id="6" name="Rectangle 3"/>
          <p:cNvSpPr txBox="1">
            <a:spLocks noChangeArrowheads="1"/>
          </p:cNvSpPr>
          <p:nvPr/>
        </p:nvSpPr>
        <p:spPr>
          <a:xfrm>
            <a:off x="914400" y="1295400"/>
            <a:ext cx="7391400" cy="4572000"/>
          </a:xfrm>
          <a:prstGeom prst="rect">
            <a:avLst/>
          </a:prstGeom>
        </p:spPr>
        <p:txBody>
          <a:bodyPr/>
          <a:lstStyle/>
          <a:p>
            <a:pPr marL="342900" marR="0" lvl="0" indent="-342900" algn="ctr" defTabSz="914400" rtl="0" eaLnBrk="0" fontAlgn="base" latinLnBrk="0" hangingPunct="0">
              <a:lnSpc>
                <a:spcPct val="130000"/>
              </a:lnSpc>
              <a:spcBef>
                <a:spcPct val="20000"/>
              </a:spcBef>
              <a:spcAft>
                <a:spcPct val="0"/>
              </a:spcAft>
              <a:buClrTx/>
              <a:buSzTx/>
              <a:buFont typeface="Monotype Sorts" pitchFamily="2" charset="2"/>
              <a:buNone/>
              <a:tabLst/>
              <a:defRPr/>
            </a:pPr>
            <a:r>
              <a:rPr kumimoji="0" lang="en-US" sz="3200" b="0" i="0" u="sng" strike="noStrike" kern="1200" cap="none" spc="0" normalizeH="0" baseline="0" noProof="0" dirty="0" smtClean="0">
                <a:ln>
                  <a:noFill/>
                </a:ln>
                <a:solidFill>
                  <a:srgbClr val="FFFF00"/>
                </a:solidFill>
                <a:effectLst/>
                <a:uLnTx/>
                <a:uFillTx/>
                <a:latin typeface="+mn-lt"/>
                <a:ea typeface="+mn-ea"/>
                <a:cs typeface="+mn-cs"/>
              </a:rPr>
              <a:t>Typical Indirect Costs</a:t>
            </a:r>
            <a:endParaRPr kumimoji="0" lang="en-US" sz="3200" b="0" i="0" u="none" strike="noStrike" kern="1200" cap="none" spc="0" normalizeH="0" baseline="0" noProof="0" dirty="0" smtClean="0">
              <a:ln>
                <a:noFill/>
              </a:ln>
              <a:solidFill>
                <a:srgbClr val="FFFF00"/>
              </a:solidFill>
              <a:effectLst/>
              <a:uLnTx/>
              <a:uFillTx/>
              <a:latin typeface="+mn-lt"/>
              <a:ea typeface="+mn-ea"/>
              <a:cs typeface="+mn-cs"/>
            </a:endParaRPr>
          </a:p>
          <a:p>
            <a:pPr marL="342900" marR="0" lvl="0" indent="-342900" algn="ctr" defTabSz="914400" rtl="0" eaLnBrk="0" fontAlgn="base" latinLnBrk="0" hangingPunct="0">
              <a:lnSpc>
                <a:spcPct val="130000"/>
              </a:lnSpc>
              <a:spcBef>
                <a:spcPct val="20000"/>
              </a:spcBef>
              <a:spcAft>
                <a:spcPct val="0"/>
              </a:spcAft>
              <a:buClrTx/>
              <a:buSzTx/>
              <a:buFont typeface="Monotype Sorts" pitchFamily="2" charset="2"/>
              <a:buNone/>
              <a:tabLst/>
              <a:defRPr/>
            </a:pPr>
            <a:endParaRPr kumimoji="0" lang="en-US" sz="2400" b="0" i="0" u="none" strike="noStrike" kern="1200" cap="none" spc="0" normalizeH="0" baseline="0" noProof="0" dirty="0" smtClean="0">
              <a:ln>
                <a:noFill/>
              </a:ln>
              <a:solidFill>
                <a:srgbClr val="FFFF00"/>
              </a:solidFill>
              <a:effectLst/>
              <a:uLnTx/>
              <a:uFillTx/>
              <a:latin typeface="+mn-lt"/>
              <a:ea typeface="+mn-ea"/>
              <a:cs typeface="+mn-cs"/>
            </a:endParaRPr>
          </a:p>
          <a:p>
            <a:pPr marL="742950" lvl="1" indent="-285750" eaLnBrk="0" fontAlgn="base" hangingPunct="0">
              <a:lnSpc>
                <a:spcPct val="80000"/>
              </a:lnSpc>
              <a:spcBef>
                <a:spcPct val="20000"/>
              </a:spcBef>
              <a:spcAft>
                <a:spcPct val="0"/>
              </a:spcAft>
              <a:buFont typeface="Arial" charset="0"/>
              <a:buChar char="–"/>
            </a:pPr>
            <a:r>
              <a:rPr lang="en-US" sz="2400" dirty="0">
                <a:solidFill>
                  <a:srgbClr val="FFFF00"/>
                </a:solidFill>
              </a:rPr>
              <a:t>COST FOR TELEPHONE SERVICE</a:t>
            </a:r>
          </a:p>
          <a:p>
            <a:pPr marL="742950" lvl="1" indent="-285750" eaLnBrk="0" fontAlgn="base" hangingPunct="0">
              <a:lnSpc>
                <a:spcPct val="80000"/>
              </a:lnSpc>
              <a:spcBef>
                <a:spcPct val="20000"/>
              </a:spcBef>
              <a:spcAft>
                <a:spcPct val="0"/>
              </a:spcAft>
              <a:buFont typeface="Arial" charset="0"/>
              <a:buChar char="–"/>
            </a:pPr>
            <a:endParaRPr lang="en-US" sz="2400" dirty="0">
              <a:solidFill>
                <a:srgbClr val="FFFF00"/>
              </a:solidFill>
            </a:endParaRPr>
          </a:p>
          <a:p>
            <a:pPr marL="742950" lvl="1" indent="-285750" eaLnBrk="0" fontAlgn="base" hangingPunct="0">
              <a:lnSpc>
                <a:spcPct val="80000"/>
              </a:lnSpc>
              <a:spcBef>
                <a:spcPct val="20000"/>
              </a:spcBef>
              <a:spcAft>
                <a:spcPct val="0"/>
              </a:spcAft>
              <a:buFont typeface="Arial" charset="0"/>
              <a:buChar char="–"/>
            </a:pPr>
            <a:r>
              <a:rPr lang="en-US" sz="2400" dirty="0">
                <a:solidFill>
                  <a:srgbClr val="FFFF00"/>
                </a:solidFill>
              </a:rPr>
              <a:t>COST FOR INSURANCE OF BUILDING</a:t>
            </a:r>
          </a:p>
          <a:p>
            <a:pPr marL="742950" lvl="1" indent="-285750" eaLnBrk="0" fontAlgn="base" hangingPunct="0">
              <a:lnSpc>
                <a:spcPct val="80000"/>
              </a:lnSpc>
              <a:spcBef>
                <a:spcPct val="20000"/>
              </a:spcBef>
              <a:spcAft>
                <a:spcPct val="0"/>
              </a:spcAft>
              <a:buFont typeface="Arial" charset="0"/>
              <a:buChar char="–"/>
            </a:pPr>
            <a:endParaRPr lang="en-US" sz="2400" dirty="0">
              <a:solidFill>
                <a:srgbClr val="FFFF00"/>
              </a:solidFill>
            </a:endParaRPr>
          </a:p>
          <a:p>
            <a:pPr marL="742950" lvl="1" indent="-285750" eaLnBrk="0" fontAlgn="base" hangingPunct="0">
              <a:lnSpc>
                <a:spcPct val="80000"/>
              </a:lnSpc>
              <a:spcBef>
                <a:spcPct val="20000"/>
              </a:spcBef>
              <a:spcAft>
                <a:spcPct val="0"/>
              </a:spcAft>
              <a:buFont typeface="Arial" charset="0"/>
              <a:buChar char="–"/>
            </a:pPr>
            <a:r>
              <a:rPr lang="en-US" sz="2400" dirty="0">
                <a:solidFill>
                  <a:srgbClr val="FFFF00"/>
                </a:solidFill>
              </a:rPr>
              <a:t>BUILDING RENT</a:t>
            </a:r>
          </a:p>
          <a:p>
            <a:pPr marL="742950" lvl="1" indent="-285750" eaLnBrk="0" fontAlgn="base" hangingPunct="0">
              <a:lnSpc>
                <a:spcPct val="80000"/>
              </a:lnSpc>
              <a:spcBef>
                <a:spcPct val="20000"/>
              </a:spcBef>
              <a:spcAft>
                <a:spcPct val="0"/>
              </a:spcAft>
              <a:buFont typeface="Arial" charset="0"/>
              <a:buChar char="–"/>
            </a:pPr>
            <a:endParaRPr lang="en-US" sz="2400" dirty="0">
              <a:solidFill>
                <a:srgbClr val="FFFF00"/>
              </a:solidFill>
            </a:endParaRPr>
          </a:p>
          <a:p>
            <a:pPr marL="742950" lvl="1" indent="-285750" eaLnBrk="0" fontAlgn="base" hangingPunct="0">
              <a:lnSpc>
                <a:spcPct val="80000"/>
              </a:lnSpc>
              <a:spcBef>
                <a:spcPct val="20000"/>
              </a:spcBef>
              <a:spcAft>
                <a:spcPct val="0"/>
              </a:spcAft>
              <a:buFont typeface="Arial" charset="0"/>
              <a:buChar char="–"/>
            </a:pPr>
            <a:r>
              <a:rPr lang="en-US" sz="2400" dirty="0">
                <a:solidFill>
                  <a:srgbClr val="FFFF00"/>
                </a:solidFill>
              </a:rPr>
              <a:t>SERVICES FOR BUILDING MAINTENANCE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Allowable Costs</a:t>
            </a:r>
            <a:endParaRPr lang="en-US" b="1" dirty="0">
              <a:solidFill>
                <a:srgbClr val="FFFF00"/>
              </a:solidFill>
            </a:endParaRPr>
          </a:p>
        </p:txBody>
      </p:sp>
      <p:sp>
        <p:nvSpPr>
          <p:cNvPr id="3" name="Rectangle 3"/>
          <p:cNvSpPr txBox="1">
            <a:spLocks noChangeArrowheads="1"/>
          </p:cNvSpPr>
          <p:nvPr/>
        </p:nvSpPr>
        <p:spPr>
          <a:xfrm>
            <a:off x="533400" y="1524000"/>
            <a:ext cx="8077200" cy="4724400"/>
          </a:xfrm>
          <a:prstGeom prst="rect">
            <a:avLst/>
          </a:prstGeom>
        </p:spPr>
        <p:txBody>
          <a:bodyPr/>
          <a:lstStyle/>
          <a:p>
            <a:pPr marL="342900" marR="0" lvl="0" indent="-342900" algn="ctr" defTabSz="914400" rtl="0" eaLnBrk="0" fontAlgn="base" latinLnBrk="0" hangingPunct="0">
              <a:lnSpc>
                <a:spcPct val="100000"/>
              </a:lnSpc>
              <a:spcBef>
                <a:spcPct val="20000"/>
              </a:spcBef>
              <a:spcAft>
                <a:spcPct val="0"/>
              </a:spcAft>
              <a:buClrTx/>
              <a:buSzTx/>
              <a:buFont typeface="Monotype Sorts" pitchFamily="2" charset="2"/>
              <a:buNone/>
              <a:tabLst/>
              <a:defRPr/>
            </a:pPr>
            <a:endParaRPr kumimoji="0" lang="en-US" sz="3200" b="0" i="0" u="sng" strike="noStrike" kern="1200" cap="none" spc="0" normalizeH="0" baseline="0" noProof="0" dirty="0" smtClean="0">
              <a:ln>
                <a:noFill/>
              </a:ln>
              <a:solidFill>
                <a:srgbClr val="FFFF00"/>
              </a:solidFill>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FFFF00"/>
                </a:solidFill>
                <a:effectLst/>
                <a:uLnTx/>
                <a:uFillTx/>
                <a:latin typeface="+mn-lt"/>
                <a:ea typeface="+mn-ea"/>
                <a:cs typeface="+mn-cs"/>
              </a:rPr>
              <a:t>COSTS FOR ADMINISTERING AND ENFORCING THE STATE RBS PROGRAM</a:t>
            </a:r>
          </a:p>
          <a:p>
            <a:pPr marL="742950" marR="0" lvl="1" indent="-28575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2400" b="0" i="0" u="none" strike="noStrike" kern="1200" cap="none" spc="0" normalizeH="0" baseline="0" noProof="0" dirty="0" smtClean="0">
              <a:ln>
                <a:noFill/>
              </a:ln>
              <a:solidFill>
                <a:srgbClr val="FFFF00"/>
              </a:solidFill>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FFFF00"/>
                </a:solidFill>
                <a:effectLst/>
                <a:uLnTx/>
                <a:uFillTx/>
                <a:latin typeface="+mn-lt"/>
                <a:ea typeface="+mn-ea"/>
                <a:cs typeface="+mn-cs"/>
              </a:rPr>
              <a:t>PERSONNEL COSTS FOR EMPLOYEES WHO WORK IN THE STATE RBS PROGRAMS</a:t>
            </a:r>
          </a:p>
          <a:p>
            <a:pPr marL="742950" marR="0" lvl="1" indent="-28575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2400" b="0" i="0" u="none" strike="noStrike" kern="1200" cap="none" spc="0" normalizeH="0" baseline="0" noProof="0" dirty="0" smtClean="0">
              <a:ln>
                <a:noFill/>
              </a:ln>
              <a:solidFill>
                <a:srgbClr val="FFFF00"/>
              </a:solidFill>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FFFF00"/>
                </a:solidFill>
                <a:effectLst/>
                <a:uLnTx/>
                <a:uFillTx/>
                <a:latin typeface="+mn-lt"/>
                <a:ea typeface="+mn-ea"/>
                <a:cs typeface="+mn-cs"/>
              </a:rPr>
              <a:t>COSTS RELATED TO SAFETY INSPECTIONS OF RECREATIONAL BOATS</a:t>
            </a:r>
          </a:p>
          <a:p>
            <a:pPr marL="742950" marR="0" lvl="1" indent="-285750" algn="l" defTabSz="914400" rtl="0" eaLnBrk="0" fontAlgn="base" latinLnBrk="0" hangingPunct="0">
              <a:lnSpc>
                <a:spcPct val="100000"/>
              </a:lnSpc>
              <a:spcBef>
                <a:spcPct val="20000"/>
              </a:spcBef>
              <a:spcAft>
                <a:spcPct val="0"/>
              </a:spcAft>
              <a:buClrTx/>
              <a:buSzTx/>
              <a:buFont typeface="Wingdings" pitchFamily="2" charset="2"/>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Allowable Costs</a:t>
            </a:r>
            <a:endParaRPr lang="en-US" b="1" dirty="0">
              <a:solidFill>
                <a:srgbClr val="FFFF00"/>
              </a:solidFill>
            </a:endParaRPr>
          </a:p>
        </p:txBody>
      </p:sp>
      <p:sp>
        <p:nvSpPr>
          <p:cNvPr id="5" name="Rectangle 3"/>
          <p:cNvSpPr txBox="1">
            <a:spLocks noChangeArrowheads="1"/>
          </p:cNvSpPr>
          <p:nvPr/>
        </p:nvSpPr>
        <p:spPr>
          <a:xfrm>
            <a:off x="533400" y="1524000"/>
            <a:ext cx="8077200" cy="4724400"/>
          </a:xfrm>
          <a:prstGeom prst="rect">
            <a:avLst/>
          </a:prstGeom>
        </p:spPr>
        <p:txBody>
          <a:bodyPr/>
          <a:lstStyle/>
          <a:p>
            <a:pPr marL="742950" marR="0" lvl="1" indent="-285750" algn="l" defTabSz="914400" rtl="0" eaLnBrk="0" fontAlgn="base" latinLnBrk="0" hangingPunct="0">
              <a:lnSpc>
                <a:spcPct val="90000"/>
              </a:lnSpc>
              <a:spcBef>
                <a:spcPct val="20000"/>
              </a:spcBef>
              <a:spcAft>
                <a:spcPct val="0"/>
              </a:spcAft>
              <a:buClrTx/>
              <a:buSzTx/>
              <a:buFont typeface="Arial" pitchFamily="34" charset="0"/>
              <a:buChar char="•"/>
              <a:tabLst/>
              <a:defRPr/>
            </a:pPr>
            <a:endParaRPr kumimoji="0" lang="en-US" sz="2400" b="0" i="0" u="none" strike="noStrike" kern="1200" cap="none" spc="0" normalizeH="0" baseline="0" noProof="0" dirty="0" smtClean="0">
              <a:ln>
                <a:noFill/>
              </a:ln>
              <a:solidFill>
                <a:srgbClr val="FFFF00"/>
              </a:solidFill>
              <a:effectLst/>
              <a:uLnTx/>
              <a:uFillTx/>
              <a:latin typeface="+mn-lt"/>
              <a:ea typeface="+mn-ea"/>
              <a:cs typeface="+mn-cs"/>
            </a:endParaRPr>
          </a:p>
          <a:p>
            <a:pPr marL="742950" marR="0" lvl="1" indent="-285750" algn="l" defTabSz="914400" rtl="0" eaLnBrk="0" fontAlgn="base" latinLnBrk="0" hangingPunct="0">
              <a:lnSpc>
                <a:spcPct val="9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FFFF00"/>
                </a:solidFill>
                <a:effectLst/>
                <a:uLnTx/>
                <a:uFillTx/>
                <a:latin typeface="+mn-lt"/>
                <a:ea typeface="+mn-ea"/>
                <a:cs typeface="+mn-cs"/>
              </a:rPr>
              <a:t>COSTS OF ATTENDING RBS MEETINGS AND CONFERENCES, BOTH IN-STATE AND OUT-OF-STATE, WHEN SUCH MEETINGS AND CONFERENCES ARE CLEARLY BENEFICIAL TO RBS</a:t>
            </a:r>
          </a:p>
          <a:p>
            <a:pPr marL="742950" marR="0" lvl="1" indent="-285750" algn="l" defTabSz="914400" rtl="0" eaLnBrk="0" fontAlgn="base" latinLnBrk="0" hangingPunct="0">
              <a:lnSpc>
                <a:spcPct val="90000"/>
              </a:lnSpc>
              <a:spcBef>
                <a:spcPct val="20000"/>
              </a:spcBef>
              <a:spcAft>
                <a:spcPct val="0"/>
              </a:spcAft>
              <a:buClrTx/>
              <a:buSzTx/>
              <a:buFont typeface="Arial" pitchFamily="34" charset="0"/>
              <a:buChar char="•"/>
              <a:tabLst/>
              <a:defRPr/>
            </a:pPr>
            <a:endParaRPr kumimoji="0" lang="en-US" sz="2400" b="0" i="0" u="none" strike="noStrike" kern="1200" cap="none" spc="0" normalizeH="0" baseline="0" noProof="0" dirty="0" smtClean="0">
              <a:ln>
                <a:noFill/>
              </a:ln>
              <a:solidFill>
                <a:srgbClr val="FFFF00"/>
              </a:solidFill>
              <a:effectLst/>
              <a:uLnTx/>
              <a:uFillTx/>
              <a:latin typeface="+mn-lt"/>
              <a:ea typeface="+mn-ea"/>
              <a:cs typeface="+mn-cs"/>
            </a:endParaRPr>
          </a:p>
          <a:p>
            <a:pPr marL="742950" marR="0" lvl="1" indent="-285750" algn="l" defTabSz="914400" rtl="0" eaLnBrk="0" fontAlgn="base" latinLnBrk="0" hangingPunct="0">
              <a:lnSpc>
                <a:spcPct val="9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FFFF00"/>
                </a:solidFill>
                <a:effectLst/>
                <a:uLnTx/>
                <a:uFillTx/>
                <a:latin typeface="+mn-lt"/>
                <a:ea typeface="+mn-ea"/>
                <a:cs typeface="+mn-cs"/>
              </a:rPr>
              <a:t>COSTS RELATED TO ADMINISTERING AND OPERATING STATE VESSEL NUMBERING AND TITLING SYSTEMS, INCLUDING INVESTIGATIONS OF STOLEN BOATS.</a:t>
            </a:r>
          </a:p>
          <a:p>
            <a:pPr marL="742950" marR="0" lvl="1" indent="-285750" algn="l" defTabSz="914400" rtl="0" eaLnBrk="0" fontAlgn="base" latinLnBrk="0" hangingPunct="0">
              <a:lnSpc>
                <a:spcPct val="90000"/>
              </a:lnSpc>
              <a:spcBef>
                <a:spcPct val="20000"/>
              </a:spcBef>
              <a:spcAft>
                <a:spcPct val="0"/>
              </a:spcAft>
              <a:buClrTx/>
              <a:buSzTx/>
              <a:buFont typeface="Wingdings" pitchFamily="2" charset="2"/>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Allowable Costs With Approval of Grantor Agency</a:t>
            </a:r>
            <a:endParaRPr lang="en-US" dirty="0">
              <a:solidFill>
                <a:srgbClr val="FFFF00"/>
              </a:solidFill>
            </a:endParaRPr>
          </a:p>
        </p:txBody>
      </p:sp>
      <p:sp>
        <p:nvSpPr>
          <p:cNvPr id="4" name="Rectangle 3"/>
          <p:cNvSpPr txBox="1">
            <a:spLocks noChangeArrowheads="1"/>
          </p:cNvSpPr>
          <p:nvPr/>
        </p:nvSpPr>
        <p:spPr>
          <a:xfrm>
            <a:off x="533400" y="1600200"/>
            <a:ext cx="8077200" cy="4724400"/>
          </a:xfrm>
          <a:prstGeom prst="rect">
            <a:avLst/>
          </a:prstGeom>
        </p:spPr>
        <p:txBody>
          <a:bodyPr/>
          <a:lstStyle/>
          <a:p>
            <a:pPr marL="342900" marR="0" lvl="0" indent="-342900" algn="ctr" defTabSz="914400" rtl="0" eaLnBrk="0" fontAlgn="base" latinLnBrk="0" hangingPunct="0">
              <a:lnSpc>
                <a:spcPct val="100000"/>
              </a:lnSpc>
              <a:spcBef>
                <a:spcPct val="20000"/>
              </a:spcBef>
              <a:spcAft>
                <a:spcPct val="0"/>
              </a:spcAft>
              <a:buClrTx/>
              <a:buSzTx/>
              <a:buFont typeface="Monotype Sorts" pitchFamily="2" charset="2"/>
              <a:buNone/>
              <a:tabLst/>
              <a:defRPr/>
            </a:pPr>
            <a:endParaRPr kumimoji="0" lang="en-US" sz="3200" b="0" i="0" u="sng" strike="noStrike" kern="1200" cap="none" spc="0" normalizeH="0" baseline="0" noProof="0" dirty="0" smtClean="0">
              <a:ln>
                <a:noFill/>
              </a:ln>
              <a:solidFill>
                <a:srgbClr val="FFFF00"/>
              </a:solidFill>
              <a:effectLst/>
              <a:uLnTx/>
              <a:uFillTx/>
              <a:latin typeface="+mn-lt"/>
              <a:ea typeface="+mn-ea"/>
              <a:cs typeface="+mn-cs"/>
            </a:endParaRPr>
          </a:p>
          <a:p>
            <a:pPr marL="742950" marR="0" lvl="1" indent="-285750" algn="l" defTabSz="914400" rtl="0" eaLnBrk="0" fontAlgn="base" latinLnBrk="0" hangingPunct="0">
              <a:lnSpc>
                <a:spcPct val="125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FFFF00"/>
                </a:solidFill>
                <a:effectLst/>
                <a:uLnTx/>
                <a:uFillTx/>
                <a:latin typeface="+mn-lt"/>
                <a:ea typeface="+mn-ea"/>
                <a:cs typeface="+mn-cs"/>
              </a:rPr>
              <a:t>AUTOMATIC DATA PROCESSING</a:t>
            </a:r>
          </a:p>
          <a:p>
            <a:pPr marL="742950" marR="0" lvl="1" indent="-285750" algn="l" defTabSz="914400" rtl="0" eaLnBrk="0" fontAlgn="base" latinLnBrk="0" hangingPunct="0">
              <a:lnSpc>
                <a:spcPct val="125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FFFF00"/>
                </a:solidFill>
                <a:effectLst/>
                <a:uLnTx/>
                <a:uFillTx/>
                <a:latin typeface="+mn-lt"/>
                <a:ea typeface="+mn-ea"/>
                <a:cs typeface="+mn-cs"/>
              </a:rPr>
              <a:t>BUILDING SPACE AND RELATED FACILITIES</a:t>
            </a:r>
          </a:p>
          <a:p>
            <a:pPr marL="742950" marR="0" lvl="1" indent="-285750" algn="l" defTabSz="914400" rtl="0" eaLnBrk="0" fontAlgn="base" latinLnBrk="0" hangingPunct="0">
              <a:lnSpc>
                <a:spcPct val="125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FFFF00"/>
                </a:solidFill>
                <a:effectLst/>
                <a:uLnTx/>
                <a:uFillTx/>
                <a:latin typeface="+mn-lt"/>
                <a:ea typeface="+mn-ea"/>
                <a:cs typeface="+mn-cs"/>
              </a:rPr>
              <a:t>CAPITAL EXPENDITURES</a:t>
            </a:r>
          </a:p>
          <a:p>
            <a:pPr marL="742950" marR="0" lvl="1" indent="-285750" algn="l" defTabSz="914400" rtl="0" eaLnBrk="0" fontAlgn="base" latinLnBrk="0" hangingPunct="0">
              <a:lnSpc>
                <a:spcPct val="125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FFFF00"/>
                </a:solidFill>
                <a:effectLst/>
                <a:uLnTx/>
                <a:uFillTx/>
                <a:latin typeface="+mn-lt"/>
                <a:ea typeface="+mn-ea"/>
                <a:cs typeface="+mn-cs"/>
              </a:rPr>
              <a:t>PROFESSIONAL SERVICES</a:t>
            </a:r>
          </a:p>
          <a:p>
            <a:pPr marL="742950" marR="0" lvl="1" indent="-285750" algn="l" defTabSz="914400" rtl="0" eaLnBrk="0" fontAlgn="base" latinLnBrk="0" hangingPunct="0">
              <a:lnSpc>
                <a:spcPct val="100000"/>
              </a:lnSpc>
              <a:spcBef>
                <a:spcPct val="20000"/>
              </a:spcBef>
              <a:spcAft>
                <a:spcPct val="0"/>
              </a:spcAft>
              <a:buClrTx/>
              <a:buSzTx/>
              <a:buFont typeface="Wingdings" pitchFamily="2" charset="2"/>
              <a:buChar char="Ø"/>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Non-Allowable Costs</a:t>
            </a:r>
            <a:endParaRPr lang="en-US" dirty="0">
              <a:solidFill>
                <a:srgbClr val="FFFF00"/>
              </a:solidFill>
            </a:endParaRPr>
          </a:p>
        </p:txBody>
      </p:sp>
      <p:sp>
        <p:nvSpPr>
          <p:cNvPr id="4" name="Rectangle 3"/>
          <p:cNvSpPr txBox="1">
            <a:spLocks noChangeArrowheads="1"/>
          </p:cNvSpPr>
          <p:nvPr/>
        </p:nvSpPr>
        <p:spPr>
          <a:xfrm>
            <a:off x="533400" y="1447800"/>
            <a:ext cx="8077200" cy="4724400"/>
          </a:xfrm>
          <a:prstGeom prst="rect">
            <a:avLst/>
          </a:prstGeom>
        </p:spPr>
        <p:txBody>
          <a:bodyPr/>
          <a:lstStyle/>
          <a:p>
            <a:pPr marL="742950" marR="0" lvl="1" indent="-285750" algn="l" defTabSz="914400" rtl="0" eaLnBrk="0" fontAlgn="base" latinLnBrk="0" hangingPunct="0">
              <a:lnSpc>
                <a:spcPct val="125000"/>
              </a:lnSpc>
              <a:spcBef>
                <a:spcPct val="20000"/>
              </a:spcBef>
              <a:spcAft>
                <a:spcPct val="0"/>
              </a:spcAft>
              <a:buClrTx/>
              <a:buSzTx/>
              <a:buFont typeface="Wingdings" pitchFamily="2" charset="2"/>
              <a:buChar char="Ø"/>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0" fontAlgn="base" latinLnBrk="0" hangingPunct="0">
              <a:lnSpc>
                <a:spcPct val="125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FFFF00"/>
                </a:solidFill>
                <a:effectLst/>
                <a:uLnTx/>
                <a:uFillTx/>
                <a:latin typeface="+mn-lt"/>
                <a:ea typeface="+mn-ea"/>
                <a:cs typeface="+mn-cs"/>
              </a:rPr>
              <a:t>BAD DEBTS</a:t>
            </a:r>
          </a:p>
          <a:p>
            <a:pPr marL="742950" marR="0" lvl="1" indent="-285750" algn="l" defTabSz="914400" rtl="0" eaLnBrk="0" fontAlgn="base" latinLnBrk="0" hangingPunct="0">
              <a:lnSpc>
                <a:spcPct val="125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FFFF00"/>
                </a:solidFill>
                <a:effectLst/>
                <a:uLnTx/>
                <a:uFillTx/>
                <a:latin typeface="+mn-lt"/>
                <a:ea typeface="+mn-ea"/>
                <a:cs typeface="+mn-cs"/>
              </a:rPr>
              <a:t>CONTRIBUTIONS AND DONATIONS</a:t>
            </a:r>
          </a:p>
          <a:p>
            <a:pPr marL="742950" marR="0" lvl="1" indent="-285750" algn="l" defTabSz="914400" rtl="0" eaLnBrk="0" fontAlgn="base" latinLnBrk="0" hangingPunct="0">
              <a:lnSpc>
                <a:spcPct val="125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FFFF00"/>
                </a:solidFill>
                <a:effectLst/>
                <a:uLnTx/>
                <a:uFillTx/>
                <a:latin typeface="+mn-lt"/>
                <a:ea typeface="+mn-ea"/>
                <a:cs typeface="+mn-cs"/>
              </a:rPr>
              <a:t>ENTERTAINMENT</a:t>
            </a:r>
          </a:p>
          <a:p>
            <a:pPr marL="742950" marR="0" lvl="1" indent="-285750" algn="l" defTabSz="914400" rtl="0" eaLnBrk="0" fontAlgn="base" latinLnBrk="0" hangingPunct="0">
              <a:lnSpc>
                <a:spcPct val="125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FFFF00"/>
                </a:solidFill>
                <a:effectLst/>
                <a:uLnTx/>
                <a:uFillTx/>
                <a:latin typeface="+mn-lt"/>
                <a:ea typeface="+mn-ea"/>
                <a:cs typeface="+mn-cs"/>
              </a:rPr>
              <a:t>LEGISLATIVE EXPENSES</a:t>
            </a:r>
          </a:p>
          <a:p>
            <a:pPr marL="742950" marR="0" lvl="1" indent="-285750" algn="l" defTabSz="914400" rtl="0" eaLnBrk="0" fontAlgn="base" latinLnBrk="0" hangingPunct="0">
              <a:lnSpc>
                <a:spcPct val="100000"/>
              </a:lnSpc>
              <a:spcBef>
                <a:spcPct val="20000"/>
              </a:spcBef>
              <a:spcAft>
                <a:spcPct val="0"/>
              </a:spcAft>
              <a:buClrTx/>
              <a:buSzTx/>
              <a:buFont typeface="Wingdings" pitchFamily="2" charset="2"/>
              <a:buChar char="Ø"/>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Exercise</a:t>
            </a:r>
            <a:endParaRPr lang="en-US" dirty="0">
              <a:solidFill>
                <a:srgbClr val="FFFF00"/>
              </a:solidFill>
            </a:endParaRPr>
          </a:p>
        </p:txBody>
      </p:sp>
      <p:sp>
        <p:nvSpPr>
          <p:cNvPr id="3" name="Rectangle 3"/>
          <p:cNvSpPr txBox="1">
            <a:spLocks noChangeArrowheads="1"/>
          </p:cNvSpPr>
          <p:nvPr/>
        </p:nvSpPr>
        <p:spPr>
          <a:xfrm>
            <a:off x="533400" y="1524000"/>
            <a:ext cx="8077200" cy="4724400"/>
          </a:xfrm>
          <a:prstGeom prst="rect">
            <a:avLst/>
          </a:prstGeom>
        </p:spPr>
        <p:txBody>
          <a:bodyPr/>
          <a:lstStyle/>
          <a:p>
            <a:pPr marL="342900" marR="0" lvl="0" indent="-342900" algn="ctr" defTabSz="914400" rtl="0" eaLnBrk="0" fontAlgn="base" latinLnBrk="0" hangingPunct="0">
              <a:lnSpc>
                <a:spcPct val="70000"/>
              </a:lnSpc>
              <a:spcBef>
                <a:spcPct val="20000"/>
              </a:spcBef>
              <a:spcAft>
                <a:spcPct val="0"/>
              </a:spcAft>
              <a:buClrTx/>
              <a:buSzTx/>
              <a:buFont typeface="Monotype Sorts" pitchFamily="2" charset="2"/>
              <a:buNone/>
              <a:tabLst/>
              <a:defRPr/>
            </a:pPr>
            <a:endParaRPr kumimoji="0" lang="en-US" sz="3600" b="0" i="0" u="sng" strike="noStrike" kern="1200" cap="none" spc="0" normalizeH="0" baseline="0" noProof="0" dirty="0" smtClean="0">
              <a:ln>
                <a:noFill/>
              </a:ln>
              <a:solidFill>
                <a:srgbClr val="FFFF00"/>
              </a:solidFill>
              <a:effectLst/>
              <a:uLnTx/>
              <a:uFillTx/>
              <a:latin typeface="+mn-lt"/>
              <a:ea typeface="+mn-ea"/>
              <a:cs typeface="+mn-cs"/>
            </a:endParaRPr>
          </a:p>
          <a:p>
            <a:pPr marL="742950" marR="0" lvl="1" indent="-285750" algn="l" defTabSz="914400" rtl="0" eaLnBrk="0" fontAlgn="base" latinLnBrk="0" hangingPunct="0">
              <a:lnSpc>
                <a:spcPct val="9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FFFF00"/>
                </a:solidFill>
                <a:effectLst/>
                <a:uLnTx/>
                <a:uFillTx/>
                <a:latin typeface="+mn-lt"/>
                <a:ea typeface="+mn-ea"/>
                <a:cs typeface="+mn-cs"/>
              </a:rPr>
              <a:t>INDICATE IN THE ALLOWABILITY CODE COLUMN IF THE ITEM IS (A) ALLOWABLE, (B) ALLOWABLE UNDER CERTAIN EXCEPTIONS, OR (C) UNALLOWABLE.</a:t>
            </a:r>
          </a:p>
          <a:p>
            <a:pPr marL="742950" marR="0" lvl="1" indent="-285750" algn="l" defTabSz="914400" rtl="0" eaLnBrk="0" fontAlgn="base" latinLnBrk="0" hangingPunct="0">
              <a:lnSpc>
                <a:spcPct val="90000"/>
              </a:lnSpc>
              <a:spcBef>
                <a:spcPct val="20000"/>
              </a:spcBef>
              <a:spcAft>
                <a:spcPct val="0"/>
              </a:spcAft>
              <a:buClrTx/>
              <a:buSzTx/>
              <a:buFont typeface="Arial" pitchFamily="34" charset="0"/>
              <a:buChar char="•"/>
              <a:tabLst/>
              <a:defRPr/>
            </a:pPr>
            <a:endParaRPr kumimoji="0" lang="en-US" sz="2400" b="0" i="0" u="none" strike="noStrike" kern="1200" cap="none" spc="0" normalizeH="0" baseline="0" noProof="0" dirty="0" smtClean="0">
              <a:ln>
                <a:noFill/>
              </a:ln>
              <a:solidFill>
                <a:srgbClr val="FFFF00"/>
              </a:solidFill>
              <a:effectLst/>
              <a:uLnTx/>
              <a:uFillTx/>
              <a:latin typeface="+mn-lt"/>
              <a:ea typeface="+mn-ea"/>
              <a:cs typeface="+mn-cs"/>
            </a:endParaRPr>
          </a:p>
          <a:p>
            <a:pPr marL="742950" marR="0" lvl="1" indent="-285750" algn="l" defTabSz="914400" rtl="0" eaLnBrk="0" fontAlgn="base" latinLnBrk="0" hangingPunct="0">
              <a:lnSpc>
                <a:spcPct val="9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FFFF00"/>
                </a:solidFill>
                <a:effectLst/>
                <a:uLnTx/>
                <a:uFillTx/>
                <a:latin typeface="+mn-lt"/>
                <a:ea typeface="+mn-ea"/>
                <a:cs typeface="+mn-cs"/>
              </a:rPr>
              <a:t>INDICATE IN THE REMAINING COLUMN IF THE COST DESCRIBED IS MOST LIKELY TO BE TREATED AS A DIRECT COST (DC) OR AN INDIRECT COST (IC) IN A DEPARTMENT’S ACOUNTING SYSTEM.</a:t>
            </a:r>
          </a:p>
          <a:p>
            <a:pPr marL="742950" marR="0" lvl="1" indent="-285750" algn="l" defTabSz="914400" rtl="0" eaLnBrk="0" fontAlgn="base" latinLnBrk="0" hangingPunct="0">
              <a:lnSpc>
                <a:spcPct val="90000"/>
              </a:lnSpc>
              <a:spcBef>
                <a:spcPct val="20000"/>
              </a:spcBef>
              <a:spcAft>
                <a:spcPct val="0"/>
              </a:spcAft>
              <a:buClrTx/>
              <a:buSzTx/>
              <a:buFont typeface="Wingdings" pitchFamily="2" charset="2"/>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62604" name="Group 108"/>
          <p:cNvGraphicFramePr>
            <a:graphicFrameLocks noGrp="1"/>
          </p:cNvGraphicFramePr>
          <p:nvPr/>
        </p:nvGraphicFramePr>
        <p:xfrm>
          <a:off x="914400" y="479425"/>
          <a:ext cx="7315200" cy="5492434"/>
        </p:xfrm>
        <a:graphic>
          <a:graphicData uri="http://schemas.openxmlformats.org/drawingml/2006/table">
            <a:tbl>
              <a:tblPr/>
              <a:tblGrid>
                <a:gridCol w="827088"/>
                <a:gridCol w="4572000"/>
                <a:gridCol w="1001712"/>
                <a:gridCol w="914400"/>
              </a:tblGrid>
              <a:tr h="6858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No.</a:t>
                      </a: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rPr>
                        <a:t>ELEMENT OF COST</a:t>
                      </a:r>
                      <a:endParaRPr kumimoji="0" lang="en-US" sz="1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rPr>
                        <a:t>Allow ability</a:t>
                      </a:r>
                      <a:endParaRPr kumimoji="0" lang="en-US" sz="10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rPr>
                        <a:t>Code</a:t>
                      </a:r>
                      <a:endParaRPr kumimoji="0" lang="en-US" sz="1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rPr>
                        <a:t>Direct</a:t>
                      </a:r>
                      <a:endParaRPr kumimoji="0" lang="en-US" sz="10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rPr>
                        <a:t>or</a:t>
                      </a:r>
                      <a:endParaRPr kumimoji="0" lang="en-US" sz="10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rPr>
                        <a:t>Indirect</a:t>
                      </a:r>
                      <a:endParaRPr kumimoji="0" lang="en-US" sz="1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rPr>
                        <a:t>1</a:t>
                      </a:r>
                      <a:endParaRPr kumimoji="0" lang="en-US" sz="1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BAD DEBTS</a:t>
                      </a: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endParaRPr kumimoji="1" lang="en-US" sz="10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2</a:t>
                      </a: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COST OF TRAINING LAW ENFORCEMENT PERSONNEL</a:t>
                      </a: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IN HORIZONTAL GAZE NYSTAGMUS</a:t>
                      </a: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rPr>
                        <a:t>3</a:t>
                      </a:r>
                      <a:endParaRPr kumimoji="0" lang="en-US" sz="1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BUILDING RENT</a:t>
                      </a: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rPr>
                        <a:t>4</a:t>
                      </a:r>
                      <a:endParaRPr kumimoji="0" lang="en-US" sz="1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PERSONNEL COSTS FOR EMPLOYEES WORKING IN</a:t>
                      </a: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STATE  RBS PROGRAM</a:t>
                      </a: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rPr>
                        <a:t>5</a:t>
                      </a:r>
                      <a:endParaRPr kumimoji="0" lang="en-US" sz="1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ADVERTISING EXPENSE (Employment Ads)</a:t>
                      </a: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6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rPr>
                        <a:t>6</a:t>
                      </a:r>
                      <a:endParaRPr kumimoji="0" lang="en-US" sz="1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EDUCATION EXHIBIT AT BOAT SHOW</a:t>
                      </a: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rPr>
                        <a:t>7</a:t>
                      </a:r>
                      <a:endParaRPr kumimoji="0" lang="en-US" sz="1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FIRE--INSURANCE--BUILDING</a:t>
                      </a: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rPr>
                        <a:t>8</a:t>
                      </a:r>
                      <a:endParaRPr kumimoji="0" lang="en-US" sz="1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ACQUISITION COST OF COMPUTER FOR BOAT</a:t>
                      </a: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rPr>
                        <a:t>9</a:t>
                      </a:r>
                      <a:endParaRPr kumimoji="0" lang="en-US" sz="1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COST OF RBS RESEARCH PROJECT</a:t>
                      </a: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rPr>
                        <a:t>10</a:t>
                      </a:r>
                      <a:endParaRPr kumimoji="0" lang="en-US" sz="1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CONTRIBUTIONS TO A POLITICAL PARTY</a:t>
                      </a: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endParaRPr kumimoji="1" lang="en-US" sz="10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11</a:t>
                      </a: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COST FOR EMERGENCY ASSISTANCE TO</a:t>
                      </a: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RECREATIONAL BOATER</a:t>
                      </a: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rPr>
                        <a:t>12</a:t>
                      </a:r>
                      <a:endParaRPr kumimoji="0" lang="en-US" sz="1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PRINTING AND REPRODUCTION COSTS</a:t>
                      </a: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rPr>
                        <a:t>13</a:t>
                      </a:r>
                      <a:endParaRPr kumimoji="0" lang="en-US" sz="1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DUES IN THE  NATIONAL LOBBYING ASSOCIATION</a:t>
                      </a: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endParaRPr kumimoji="1" lang="en-US" sz="10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14</a:t>
                      </a: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DUES OF EXECUTIVES IN PLUSH YACHT CLUB</a:t>
                      </a: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endParaRPr kumimoji="1" lang="en-US" sz="10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62580" name="Text Box 84"/>
          <p:cNvSpPr txBox="1">
            <a:spLocks noChangeArrowheads="1"/>
          </p:cNvSpPr>
          <p:nvPr/>
        </p:nvSpPr>
        <p:spPr bwMode="auto">
          <a:xfrm>
            <a:off x="6356350" y="1187450"/>
            <a:ext cx="930275"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kumimoji="1" lang="en-US" sz="1000" b="1">
                <a:solidFill>
                  <a:srgbClr val="010000"/>
                </a:solidFill>
              </a:rPr>
              <a:t>C</a:t>
            </a:r>
          </a:p>
        </p:txBody>
      </p:sp>
      <p:sp>
        <p:nvSpPr>
          <p:cNvPr id="362581" name="Text Box 85"/>
          <p:cNvSpPr txBox="1">
            <a:spLocks noChangeArrowheads="1"/>
          </p:cNvSpPr>
          <p:nvPr/>
        </p:nvSpPr>
        <p:spPr bwMode="auto">
          <a:xfrm>
            <a:off x="6372225" y="1554163"/>
            <a:ext cx="885825"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kumimoji="1" lang="en-US" sz="1000" b="1">
                <a:solidFill>
                  <a:srgbClr val="010000"/>
                </a:solidFill>
              </a:rPr>
              <a:t>A</a:t>
            </a:r>
          </a:p>
        </p:txBody>
      </p:sp>
      <p:sp>
        <p:nvSpPr>
          <p:cNvPr id="362582" name="Text Box 86"/>
          <p:cNvSpPr txBox="1">
            <a:spLocks noChangeArrowheads="1"/>
          </p:cNvSpPr>
          <p:nvPr/>
        </p:nvSpPr>
        <p:spPr bwMode="auto">
          <a:xfrm>
            <a:off x="6383338" y="1927225"/>
            <a:ext cx="887412"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kumimoji="1" lang="en-US" sz="1000" b="1">
                <a:solidFill>
                  <a:srgbClr val="010000"/>
                </a:solidFill>
              </a:rPr>
              <a:t>A</a:t>
            </a:r>
          </a:p>
        </p:txBody>
      </p:sp>
      <p:sp>
        <p:nvSpPr>
          <p:cNvPr id="362583" name="Text Box 87"/>
          <p:cNvSpPr txBox="1">
            <a:spLocks noChangeArrowheads="1"/>
          </p:cNvSpPr>
          <p:nvPr/>
        </p:nvSpPr>
        <p:spPr bwMode="auto">
          <a:xfrm>
            <a:off x="6384925" y="2290763"/>
            <a:ext cx="857250"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kumimoji="1" lang="en-US" sz="1000" b="1">
                <a:solidFill>
                  <a:srgbClr val="010000"/>
                </a:solidFill>
              </a:rPr>
              <a:t>A</a:t>
            </a:r>
          </a:p>
        </p:txBody>
      </p:sp>
      <p:sp>
        <p:nvSpPr>
          <p:cNvPr id="362584" name="Text Box 88"/>
          <p:cNvSpPr txBox="1">
            <a:spLocks noChangeArrowheads="1"/>
          </p:cNvSpPr>
          <p:nvPr/>
        </p:nvSpPr>
        <p:spPr bwMode="auto">
          <a:xfrm>
            <a:off x="6386513" y="2667000"/>
            <a:ext cx="857250"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kumimoji="1" lang="en-US" sz="1000" b="1">
                <a:solidFill>
                  <a:srgbClr val="010000"/>
                </a:solidFill>
              </a:rPr>
              <a:t>A</a:t>
            </a:r>
          </a:p>
        </p:txBody>
      </p:sp>
      <p:sp>
        <p:nvSpPr>
          <p:cNvPr id="362585" name="Text Box 89"/>
          <p:cNvSpPr txBox="1">
            <a:spLocks noChangeArrowheads="1"/>
          </p:cNvSpPr>
          <p:nvPr/>
        </p:nvSpPr>
        <p:spPr bwMode="auto">
          <a:xfrm>
            <a:off x="6415088" y="3003550"/>
            <a:ext cx="798512"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kumimoji="1" lang="en-US" sz="1000" b="1">
                <a:solidFill>
                  <a:srgbClr val="010000"/>
                </a:solidFill>
              </a:rPr>
              <a:t>A</a:t>
            </a:r>
          </a:p>
        </p:txBody>
      </p:sp>
      <p:sp>
        <p:nvSpPr>
          <p:cNvPr id="362586" name="Text Box 90"/>
          <p:cNvSpPr txBox="1">
            <a:spLocks noChangeArrowheads="1"/>
          </p:cNvSpPr>
          <p:nvPr/>
        </p:nvSpPr>
        <p:spPr bwMode="auto">
          <a:xfrm>
            <a:off x="6403975" y="3306763"/>
            <a:ext cx="825500"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kumimoji="1" lang="en-US" sz="1000" b="1">
                <a:solidFill>
                  <a:srgbClr val="010000"/>
                </a:solidFill>
              </a:rPr>
              <a:t>A</a:t>
            </a:r>
          </a:p>
        </p:txBody>
      </p:sp>
      <p:sp>
        <p:nvSpPr>
          <p:cNvPr id="362587" name="Text Box 91"/>
          <p:cNvSpPr txBox="1">
            <a:spLocks noChangeArrowheads="1"/>
          </p:cNvSpPr>
          <p:nvPr/>
        </p:nvSpPr>
        <p:spPr bwMode="auto">
          <a:xfrm>
            <a:off x="6383338" y="3654425"/>
            <a:ext cx="842962"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kumimoji="1" lang="en-US" sz="1000" b="1">
                <a:solidFill>
                  <a:srgbClr val="010000"/>
                </a:solidFill>
              </a:rPr>
              <a:t>B</a:t>
            </a:r>
          </a:p>
        </p:txBody>
      </p:sp>
      <p:sp>
        <p:nvSpPr>
          <p:cNvPr id="362588" name="Text Box 92"/>
          <p:cNvSpPr txBox="1">
            <a:spLocks noChangeArrowheads="1"/>
          </p:cNvSpPr>
          <p:nvPr/>
        </p:nvSpPr>
        <p:spPr bwMode="auto">
          <a:xfrm>
            <a:off x="6438900" y="4040188"/>
            <a:ext cx="798513" cy="244475"/>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kumimoji="1" lang="en-US" sz="1000" b="1">
                <a:solidFill>
                  <a:srgbClr val="010000"/>
                </a:solidFill>
              </a:rPr>
              <a:t>A</a:t>
            </a:r>
          </a:p>
        </p:txBody>
      </p:sp>
      <p:sp>
        <p:nvSpPr>
          <p:cNvPr id="362589" name="Text Box 93"/>
          <p:cNvSpPr txBox="1">
            <a:spLocks noChangeArrowheads="1"/>
          </p:cNvSpPr>
          <p:nvPr/>
        </p:nvSpPr>
        <p:spPr bwMode="auto">
          <a:xfrm>
            <a:off x="6394450" y="4359275"/>
            <a:ext cx="901700" cy="244475"/>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kumimoji="1" lang="en-US" sz="1000" b="1">
                <a:solidFill>
                  <a:srgbClr val="010000"/>
                </a:solidFill>
              </a:rPr>
              <a:t>C</a:t>
            </a:r>
          </a:p>
        </p:txBody>
      </p:sp>
      <p:sp>
        <p:nvSpPr>
          <p:cNvPr id="362590" name="Text Box 94"/>
          <p:cNvSpPr txBox="1">
            <a:spLocks noChangeArrowheads="1"/>
          </p:cNvSpPr>
          <p:nvPr/>
        </p:nvSpPr>
        <p:spPr bwMode="auto">
          <a:xfrm>
            <a:off x="6402388" y="4673600"/>
            <a:ext cx="896937"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kumimoji="1" lang="en-US" sz="1000" b="1">
                <a:solidFill>
                  <a:srgbClr val="010000"/>
                </a:solidFill>
              </a:rPr>
              <a:t>A</a:t>
            </a:r>
          </a:p>
        </p:txBody>
      </p:sp>
      <p:sp>
        <p:nvSpPr>
          <p:cNvPr id="362591" name="Text Box 95"/>
          <p:cNvSpPr txBox="1">
            <a:spLocks noChangeArrowheads="1"/>
          </p:cNvSpPr>
          <p:nvPr/>
        </p:nvSpPr>
        <p:spPr bwMode="auto">
          <a:xfrm>
            <a:off x="6427788" y="5006975"/>
            <a:ext cx="857250"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kumimoji="1" lang="en-US" sz="1000" b="1">
                <a:solidFill>
                  <a:srgbClr val="010000"/>
                </a:solidFill>
              </a:rPr>
              <a:t>A</a:t>
            </a:r>
          </a:p>
        </p:txBody>
      </p:sp>
      <p:sp>
        <p:nvSpPr>
          <p:cNvPr id="362592" name="Text Box 96"/>
          <p:cNvSpPr txBox="1">
            <a:spLocks noChangeArrowheads="1"/>
          </p:cNvSpPr>
          <p:nvPr/>
        </p:nvSpPr>
        <p:spPr bwMode="auto">
          <a:xfrm>
            <a:off x="6477000" y="5638800"/>
            <a:ext cx="609600"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kumimoji="1" lang="en-US" sz="1000" b="1">
                <a:solidFill>
                  <a:srgbClr val="010000"/>
                </a:solidFill>
              </a:rPr>
              <a:t>C</a:t>
            </a:r>
          </a:p>
        </p:txBody>
      </p:sp>
      <p:sp>
        <p:nvSpPr>
          <p:cNvPr id="362593" name="Text Box 97"/>
          <p:cNvSpPr txBox="1">
            <a:spLocks noChangeArrowheads="1"/>
          </p:cNvSpPr>
          <p:nvPr/>
        </p:nvSpPr>
        <p:spPr bwMode="auto">
          <a:xfrm>
            <a:off x="7431088" y="1552575"/>
            <a:ext cx="682625"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kumimoji="1" lang="en-US" sz="1000" b="1">
                <a:solidFill>
                  <a:srgbClr val="010000"/>
                </a:solidFill>
              </a:rPr>
              <a:t>DC</a:t>
            </a:r>
          </a:p>
        </p:txBody>
      </p:sp>
      <p:sp>
        <p:nvSpPr>
          <p:cNvPr id="362594" name="Text Box 98"/>
          <p:cNvSpPr txBox="1">
            <a:spLocks noChangeArrowheads="1"/>
          </p:cNvSpPr>
          <p:nvPr/>
        </p:nvSpPr>
        <p:spPr bwMode="auto">
          <a:xfrm>
            <a:off x="7358063" y="1930400"/>
            <a:ext cx="828675"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kumimoji="1" lang="en-US" sz="1000" b="1">
                <a:solidFill>
                  <a:srgbClr val="010000"/>
                </a:solidFill>
              </a:rPr>
              <a:t>IC</a:t>
            </a:r>
          </a:p>
        </p:txBody>
      </p:sp>
      <p:sp>
        <p:nvSpPr>
          <p:cNvPr id="362595" name="Text Box 99"/>
          <p:cNvSpPr txBox="1">
            <a:spLocks noChangeArrowheads="1"/>
          </p:cNvSpPr>
          <p:nvPr/>
        </p:nvSpPr>
        <p:spPr bwMode="auto">
          <a:xfrm>
            <a:off x="7432675" y="2249488"/>
            <a:ext cx="725488"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kumimoji="1" lang="en-US" sz="1000" b="1">
                <a:solidFill>
                  <a:srgbClr val="010000"/>
                </a:solidFill>
              </a:rPr>
              <a:t>DC</a:t>
            </a:r>
          </a:p>
        </p:txBody>
      </p:sp>
      <p:sp>
        <p:nvSpPr>
          <p:cNvPr id="362596" name="Text Box 100"/>
          <p:cNvSpPr txBox="1">
            <a:spLocks noChangeArrowheads="1"/>
          </p:cNvSpPr>
          <p:nvPr/>
        </p:nvSpPr>
        <p:spPr bwMode="auto">
          <a:xfrm>
            <a:off x="7372350" y="2684463"/>
            <a:ext cx="781050"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kumimoji="1" lang="en-US" sz="1000" b="1">
                <a:solidFill>
                  <a:srgbClr val="010000"/>
                </a:solidFill>
              </a:rPr>
              <a:t>DC</a:t>
            </a:r>
          </a:p>
        </p:txBody>
      </p:sp>
      <p:sp>
        <p:nvSpPr>
          <p:cNvPr id="362597" name="Text Box 101"/>
          <p:cNvSpPr txBox="1">
            <a:spLocks noChangeArrowheads="1"/>
          </p:cNvSpPr>
          <p:nvPr/>
        </p:nvSpPr>
        <p:spPr bwMode="auto">
          <a:xfrm>
            <a:off x="7413625" y="2994025"/>
            <a:ext cx="742950"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kumimoji="1" lang="en-US" sz="1000" b="1">
                <a:solidFill>
                  <a:srgbClr val="010000"/>
                </a:solidFill>
              </a:rPr>
              <a:t>DC</a:t>
            </a:r>
          </a:p>
        </p:txBody>
      </p:sp>
      <p:sp>
        <p:nvSpPr>
          <p:cNvPr id="362598" name="Text Box 102"/>
          <p:cNvSpPr txBox="1">
            <a:spLocks noChangeArrowheads="1"/>
          </p:cNvSpPr>
          <p:nvPr/>
        </p:nvSpPr>
        <p:spPr bwMode="auto">
          <a:xfrm>
            <a:off x="7372350" y="3336925"/>
            <a:ext cx="827088"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kumimoji="1" lang="en-US" sz="1000" b="1">
                <a:solidFill>
                  <a:srgbClr val="010000"/>
                </a:solidFill>
              </a:rPr>
              <a:t>IC</a:t>
            </a:r>
          </a:p>
        </p:txBody>
      </p:sp>
      <p:sp>
        <p:nvSpPr>
          <p:cNvPr id="362599" name="Text Box 103"/>
          <p:cNvSpPr txBox="1">
            <a:spLocks noChangeArrowheads="1"/>
          </p:cNvSpPr>
          <p:nvPr/>
        </p:nvSpPr>
        <p:spPr bwMode="auto">
          <a:xfrm>
            <a:off x="7388225" y="3643313"/>
            <a:ext cx="828675"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kumimoji="1" lang="en-US" sz="1000" b="1">
                <a:solidFill>
                  <a:srgbClr val="010000"/>
                </a:solidFill>
              </a:rPr>
              <a:t>DC</a:t>
            </a:r>
          </a:p>
        </p:txBody>
      </p:sp>
      <p:sp>
        <p:nvSpPr>
          <p:cNvPr id="362600" name="Text Box 104"/>
          <p:cNvSpPr txBox="1">
            <a:spLocks noChangeArrowheads="1"/>
          </p:cNvSpPr>
          <p:nvPr/>
        </p:nvSpPr>
        <p:spPr bwMode="auto">
          <a:xfrm>
            <a:off x="7434263" y="4021138"/>
            <a:ext cx="736600"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kumimoji="1" lang="en-US" sz="1000" b="1">
                <a:solidFill>
                  <a:srgbClr val="010000"/>
                </a:solidFill>
              </a:rPr>
              <a:t>DC</a:t>
            </a:r>
          </a:p>
        </p:txBody>
      </p:sp>
      <p:sp>
        <p:nvSpPr>
          <p:cNvPr id="362601" name="Text Box 105"/>
          <p:cNvSpPr txBox="1">
            <a:spLocks noChangeArrowheads="1"/>
          </p:cNvSpPr>
          <p:nvPr/>
        </p:nvSpPr>
        <p:spPr bwMode="auto">
          <a:xfrm>
            <a:off x="7388225" y="4643438"/>
            <a:ext cx="754063"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kumimoji="1" lang="en-US" sz="1000" b="1">
                <a:solidFill>
                  <a:srgbClr val="010000"/>
                </a:solidFill>
              </a:rPr>
              <a:t>DC</a:t>
            </a:r>
          </a:p>
        </p:txBody>
      </p:sp>
      <p:sp>
        <p:nvSpPr>
          <p:cNvPr id="362602" name="Text Box 106"/>
          <p:cNvSpPr txBox="1">
            <a:spLocks noChangeArrowheads="1"/>
          </p:cNvSpPr>
          <p:nvPr/>
        </p:nvSpPr>
        <p:spPr bwMode="auto">
          <a:xfrm>
            <a:off x="7431088" y="5037138"/>
            <a:ext cx="682625"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kumimoji="1" lang="en-US" sz="1000" b="1">
                <a:solidFill>
                  <a:srgbClr val="010000"/>
                </a:solidFill>
              </a:rPr>
              <a:t>DC</a:t>
            </a:r>
          </a:p>
        </p:txBody>
      </p:sp>
      <p:sp>
        <p:nvSpPr>
          <p:cNvPr id="362603" name="Text Box 107"/>
          <p:cNvSpPr txBox="1">
            <a:spLocks noChangeArrowheads="1"/>
          </p:cNvSpPr>
          <p:nvPr/>
        </p:nvSpPr>
        <p:spPr bwMode="auto">
          <a:xfrm>
            <a:off x="4648200" y="2667000"/>
            <a:ext cx="1295400" cy="3048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kumimoji="1" lang="en-US" sz="1400" b="1">
                <a:solidFill>
                  <a:srgbClr val="FF0000"/>
                </a:solidFill>
              </a:rPr>
              <a:t>RBS ONLY</a:t>
            </a:r>
          </a:p>
        </p:txBody>
      </p:sp>
      <p:sp>
        <p:nvSpPr>
          <p:cNvPr id="362606" name="Text Box 110"/>
          <p:cNvSpPr txBox="1">
            <a:spLocks noChangeArrowheads="1"/>
          </p:cNvSpPr>
          <p:nvPr/>
        </p:nvSpPr>
        <p:spPr bwMode="auto">
          <a:xfrm>
            <a:off x="4724400" y="5029200"/>
            <a:ext cx="1371600" cy="3048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kumimoji="1" lang="en-US" sz="1400" b="1">
                <a:solidFill>
                  <a:srgbClr val="FF0000"/>
                </a:solidFill>
              </a:rPr>
              <a:t>RBS ONLY</a:t>
            </a:r>
            <a:endParaRPr kumimoji="1" lang="en-US" sz="2800">
              <a:solidFill>
                <a:srgbClr val="009999"/>
              </a:solidFill>
            </a:endParaRPr>
          </a:p>
        </p:txBody>
      </p:sp>
      <p:sp>
        <p:nvSpPr>
          <p:cNvPr id="362608" name="Text Box 112"/>
          <p:cNvSpPr txBox="1">
            <a:spLocks noChangeArrowheads="1"/>
          </p:cNvSpPr>
          <p:nvPr/>
        </p:nvSpPr>
        <p:spPr bwMode="auto">
          <a:xfrm>
            <a:off x="6553200" y="5334000"/>
            <a:ext cx="533400"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kumimoji="1" lang="en-US" sz="1000" b="1">
                <a:solidFill>
                  <a:srgbClr val="010000"/>
                </a:solidFill>
              </a:rPr>
              <a:t>C</a:t>
            </a:r>
            <a:endParaRPr kumimoji="1" lang="en-US" sz="2800">
              <a:solidFill>
                <a:srgbClr val="009999"/>
              </a:solidFill>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62580"/>
                                        </p:tgtEl>
                                        <p:attrNameLst>
                                          <p:attrName>style.visibility</p:attrName>
                                        </p:attrNameLst>
                                      </p:cBhvr>
                                      <p:to>
                                        <p:strVal val="visible"/>
                                      </p:to>
                                    </p:set>
                                    <p:anim calcmode="lin" valueType="num">
                                      <p:cBhvr additive="base">
                                        <p:cTn id="7" dur="1000" fill="hold"/>
                                        <p:tgtEl>
                                          <p:spTgt spid="362580"/>
                                        </p:tgtEl>
                                        <p:attrNameLst>
                                          <p:attrName>ppt_x</p:attrName>
                                        </p:attrNameLst>
                                      </p:cBhvr>
                                      <p:tavLst>
                                        <p:tav tm="0">
                                          <p:val>
                                            <p:strVal val="0-#ppt_w/2"/>
                                          </p:val>
                                        </p:tav>
                                        <p:tav tm="100000">
                                          <p:val>
                                            <p:strVal val="#ppt_x"/>
                                          </p:val>
                                        </p:tav>
                                      </p:tavLst>
                                    </p:anim>
                                    <p:anim calcmode="lin" valueType="num">
                                      <p:cBhvr additive="base">
                                        <p:cTn id="8" dur="1000" fill="hold"/>
                                        <p:tgtEl>
                                          <p:spTgt spid="36258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hammer.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62581"/>
                                        </p:tgtEl>
                                        <p:attrNameLst>
                                          <p:attrName>style.visibility</p:attrName>
                                        </p:attrNameLst>
                                      </p:cBhvr>
                                      <p:to>
                                        <p:strVal val="visible"/>
                                      </p:to>
                                    </p:set>
                                    <p:anim calcmode="lin" valueType="num">
                                      <p:cBhvr additive="base">
                                        <p:cTn id="13" dur="1000" fill="hold"/>
                                        <p:tgtEl>
                                          <p:spTgt spid="362581"/>
                                        </p:tgtEl>
                                        <p:attrNameLst>
                                          <p:attrName>ppt_x</p:attrName>
                                        </p:attrNameLst>
                                      </p:cBhvr>
                                      <p:tavLst>
                                        <p:tav tm="0">
                                          <p:val>
                                            <p:strVal val="0-#ppt_w/2"/>
                                          </p:val>
                                        </p:tav>
                                        <p:tav tm="100000">
                                          <p:val>
                                            <p:strVal val="#ppt_x"/>
                                          </p:val>
                                        </p:tav>
                                      </p:tavLst>
                                    </p:anim>
                                    <p:anim calcmode="lin" valueType="num">
                                      <p:cBhvr additive="base">
                                        <p:cTn id="14" dur="1000" fill="hold"/>
                                        <p:tgtEl>
                                          <p:spTgt spid="36258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362593"/>
                                        </p:tgtEl>
                                        <p:attrNameLst>
                                          <p:attrName>style.visibility</p:attrName>
                                        </p:attrNameLst>
                                      </p:cBhvr>
                                      <p:to>
                                        <p:strVal val="visible"/>
                                      </p:to>
                                    </p:set>
                                    <p:anim calcmode="lin" valueType="num">
                                      <p:cBhvr additive="base">
                                        <p:cTn id="19" dur="500" fill="hold"/>
                                        <p:tgtEl>
                                          <p:spTgt spid="362593"/>
                                        </p:tgtEl>
                                        <p:attrNameLst>
                                          <p:attrName>ppt_x</p:attrName>
                                        </p:attrNameLst>
                                      </p:cBhvr>
                                      <p:tavLst>
                                        <p:tav tm="0">
                                          <p:val>
                                            <p:strVal val="1+#ppt_w/2"/>
                                          </p:val>
                                        </p:tav>
                                        <p:tav tm="100000">
                                          <p:val>
                                            <p:strVal val="#ppt_x"/>
                                          </p:val>
                                        </p:tav>
                                      </p:tavLst>
                                    </p:anim>
                                    <p:anim calcmode="lin" valueType="num">
                                      <p:cBhvr additive="base">
                                        <p:cTn id="20" dur="500" fill="hold"/>
                                        <p:tgtEl>
                                          <p:spTgt spid="36259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breez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362582"/>
                                        </p:tgtEl>
                                        <p:attrNameLst>
                                          <p:attrName>style.visibility</p:attrName>
                                        </p:attrNameLst>
                                      </p:cBhvr>
                                      <p:to>
                                        <p:strVal val="visible"/>
                                      </p:to>
                                    </p:set>
                                    <p:anim calcmode="lin" valueType="num">
                                      <p:cBhvr additive="base">
                                        <p:cTn id="25" dur="1000" fill="hold"/>
                                        <p:tgtEl>
                                          <p:spTgt spid="362582"/>
                                        </p:tgtEl>
                                        <p:attrNameLst>
                                          <p:attrName>ppt_x</p:attrName>
                                        </p:attrNameLst>
                                      </p:cBhvr>
                                      <p:tavLst>
                                        <p:tav tm="0">
                                          <p:val>
                                            <p:strVal val="0-#ppt_w/2"/>
                                          </p:val>
                                        </p:tav>
                                        <p:tav tm="100000">
                                          <p:val>
                                            <p:strVal val="#ppt_x"/>
                                          </p:val>
                                        </p:tav>
                                      </p:tavLst>
                                    </p:anim>
                                    <p:anim calcmode="lin" valueType="num">
                                      <p:cBhvr additive="base">
                                        <p:cTn id="26" dur="1000" fill="hold"/>
                                        <p:tgtEl>
                                          <p:spTgt spid="36258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362594"/>
                                        </p:tgtEl>
                                        <p:attrNameLst>
                                          <p:attrName>style.visibility</p:attrName>
                                        </p:attrNameLst>
                                      </p:cBhvr>
                                      <p:to>
                                        <p:strVal val="visible"/>
                                      </p:to>
                                    </p:set>
                                    <p:anim calcmode="lin" valueType="num">
                                      <p:cBhvr additive="base">
                                        <p:cTn id="31" dur="1000" fill="hold"/>
                                        <p:tgtEl>
                                          <p:spTgt spid="362594"/>
                                        </p:tgtEl>
                                        <p:attrNameLst>
                                          <p:attrName>ppt_x</p:attrName>
                                        </p:attrNameLst>
                                      </p:cBhvr>
                                      <p:tavLst>
                                        <p:tav tm="0">
                                          <p:val>
                                            <p:strVal val="1+#ppt_w/2"/>
                                          </p:val>
                                        </p:tav>
                                        <p:tav tm="100000">
                                          <p:val>
                                            <p:strVal val="#ppt_x"/>
                                          </p:val>
                                        </p:tav>
                                      </p:tavLst>
                                    </p:anim>
                                    <p:anim calcmode="lin" valueType="num">
                                      <p:cBhvr additive="base">
                                        <p:cTn id="32" dur="1000" fill="hold"/>
                                        <p:tgtEl>
                                          <p:spTgt spid="36259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6" name="wind.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362583"/>
                                        </p:tgtEl>
                                        <p:attrNameLst>
                                          <p:attrName>style.visibility</p:attrName>
                                        </p:attrNameLst>
                                      </p:cBhvr>
                                      <p:to>
                                        <p:strVal val="visible"/>
                                      </p:to>
                                    </p:set>
                                    <p:anim calcmode="lin" valueType="num">
                                      <p:cBhvr additive="base">
                                        <p:cTn id="37" dur="1000" fill="hold"/>
                                        <p:tgtEl>
                                          <p:spTgt spid="362583"/>
                                        </p:tgtEl>
                                        <p:attrNameLst>
                                          <p:attrName>ppt_x</p:attrName>
                                        </p:attrNameLst>
                                      </p:cBhvr>
                                      <p:tavLst>
                                        <p:tav tm="0">
                                          <p:val>
                                            <p:strVal val="0-#ppt_w/2"/>
                                          </p:val>
                                        </p:tav>
                                        <p:tav tm="100000">
                                          <p:val>
                                            <p:strVal val="#ppt_x"/>
                                          </p:val>
                                        </p:tav>
                                      </p:tavLst>
                                    </p:anim>
                                    <p:anim calcmode="lin" valueType="num">
                                      <p:cBhvr additive="base">
                                        <p:cTn id="38" dur="1000" fill="hold"/>
                                        <p:tgtEl>
                                          <p:spTgt spid="36258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whoos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3" fill="hold" grpId="0" nodeType="clickEffect">
                                  <p:stCondLst>
                                    <p:cond delay="0"/>
                                  </p:stCondLst>
                                  <p:childTnLst>
                                    <p:set>
                                      <p:cBhvr>
                                        <p:cTn id="42" dur="1" fill="hold">
                                          <p:stCondLst>
                                            <p:cond delay="0"/>
                                          </p:stCondLst>
                                        </p:cTn>
                                        <p:tgtEl>
                                          <p:spTgt spid="362595"/>
                                        </p:tgtEl>
                                        <p:attrNameLst>
                                          <p:attrName>style.visibility</p:attrName>
                                        </p:attrNameLst>
                                      </p:cBhvr>
                                      <p:to>
                                        <p:strVal val="visible"/>
                                      </p:to>
                                    </p:set>
                                    <p:anim calcmode="lin" valueType="num">
                                      <p:cBhvr additive="base">
                                        <p:cTn id="43" dur="1000" fill="hold"/>
                                        <p:tgtEl>
                                          <p:spTgt spid="362595"/>
                                        </p:tgtEl>
                                        <p:attrNameLst>
                                          <p:attrName>ppt_x</p:attrName>
                                        </p:attrNameLst>
                                      </p:cBhvr>
                                      <p:tavLst>
                                        <p:tav tm="0">
                                          <p:val>
                                            <p:strVal val="1+#ppt_w/2"/>
                                          </p:val>
                                        </p:tav>
                                        <p:tav tm="100000">
                                          <p:val>
                                            <p:strVal val="#ppt_x"/>
                                          </p:val>
                                        </p:tav>
                                      </p:tavLst>
                                    </p:anim>
                                    <p:anim calcmode="lin" valueType="num">
                                      <p:cBhvr additive="base">
                                        <p:cTn id="44" dur="1000" fill="hold"/>
                                        <p:tgtEl>
                                          <p:spTgt spid="36259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5" name="breeze.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9" fill="hold" grpId="0" nodeType="clickEffect">
                                  <p:stCondLst>
                                    <p:cond delay="0"/>
                                  </p:stCondLst>
                                  <p:childTnLst>
                                    <p:set>
                                      <p:cBhvr>
                                        <p:cTn id="48" dur="1" fill="hold">
                                          <p:stCondLst>
                                            <p:cond delay="0"/>
                                          </p:stCondLst>
                                        </p:cTn>
                                        <p:tgtEl>
                                          <p:spTgt spid="362584"/>
                                        </p:tgtEl>
                                        <p:attrNameLst>
                                          <p:attrName>style.visibility</p:attrName>
                                        </p:attrNameLst>
                                      </p:cBhvr>
                                      <p:to>
                                        <p:strVal val="visible"/>
                                      </p:to>
                                    </p:set>
                                    <p:anim calcmode="lin" valueType="num">
                                      <p:cBhvr additive="base">
                                        <p:cTn id="49" dur="1000" fill="hold"/>
                                        <p:tgtEl>
                                          <p:spTgt spid="362584"/>
                                        </p:tgtEl>
                                        <p:attrNameLst>
                                          <p:attrName>ppt_x</p:attrName>
                                        </p:attrNameLst>
                                      </p:cBhvr>
                                      <p:tavLst>
                                        <p:tav tm="0">
                                          <p:val>
                                            <p:strVal val="0-#ppt_w/2"/>
                                          </p:val>
                                        </p:tav>
                                        <p:tav tm="100000">
                                          <p:val>
                                            <p:strVal val="#ppt_x"/>
                                          </p:val>
                                        </p:tav>
                                      </p:tavLst>
                                    </p:anim>
                                    <p:anim calcmode="lin" valueType="num">
                                      <p:cBhvr additive="base">
                                        <p:cTn id="50" dur="1000" fill="hold"/>
                                        <p:tgtEl>
                                          <p:spTgt spid="36258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whoosh.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3" fill="hold" grpId="0" nodeType="clickEffect">
                                  <p:stCondLst>
                                    <p:cond delay="0"/>
                                  </p:stCondLst>
                                  <p:childTnLst>
                                    <p:set>
                                      <p:cBhvr>
                                        <p:cTn id="54" dur="1" fill="hold">
                                          <p:stCondLst>
                                            <p:cond delay="0"/>
                                          </p:stCondLst>
                                        </p:cTn>
                                        <p:tgtEl>
                                          <p:spTgt spid="362596"/>
                                        </p:tgtEl>
                                        <p:attrNameLst>
                                          <p:attrName>style.visibility</p:attrName>
                                        </p:attrNameLst>
                                      </p:cBhvr>
                                      <p:to>
                                        <p:strVal val="visible"/>
                                      </p:to>
                                    </p:set>
                                    <p:anim calcmode="lin" valueType="num">
                                      <p:cBhvr additive="base">
                                        <p:cTn id="55" dur="1000" fill="hold"/>
                                        <p:tgtEl>
                                          <p:spTgt spid="362596"/>
                                        </p:tgtEl>
                                        <p:attrNameLst>
                                          <p:attrName>ppt_x</p:attrName>
                                        </p:attrNameLst>
                                      </p:cBhvr>
                                      <p:tavLst>
                                        <p:tav tm="0">
                                          <p:val>
                                            <p:strVal val="1+#ppt_w/2"/>
                                          </p:val>
                                        </p:tav>
                                        <p:tav tm="100000">
                                          <p:val>
                                            <p:strVal val="#ppt_x"/>
                                          </p:val>
                                        </p:tav>
                                      </p:tavLst>
                                    </p:anim>
                                    <p:anim calcmode="lin" valueType="num">
                                      <p:cBhvr additive="base">
                                        <p:cTn id="56" dur="1000" fill="hold"/>
                                        <p:tgtEl>
                                          <p:spTgt spid="36259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5" name="breeze.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62603"/>
                                        </p:tgtEl>
                                        <p:attrNameLst>
                                          <p:attrName>style.visibility</p:attrName>
                                        </p:attrNameLst>
                                      </p:cBhvr>
                                      <p:to>
                                        <p:strVal val="visible"/>
                                      </p:to>
                                    </p:set>
                                    <p:anim calcmode="lin" valueType="num">
                                      <p:cBhvr additive="base">
                                        <p:cTn id="61" dur="500" fill="hold"/>
                                        <p:tgtEl>
                                          <p:spTgt spid="362603"/>
                                        </p:tgtEl>
                                        <p:attrNameLst>
                                          <p:attrName>ppt_x</p:attrName>
                                        </p:attrNameLst>
                                      </p:cBhvr>
                                      <p:tavLst>
                                        <p:tav tm="0">
                                          <p:val>
                                            <p:strVal val="#ppt_x"/>
                                          </p:val>
                                        </p:tav>
                                        <p:tav tm="100000">
                                          <p:val>
                                            <p:strVal val="#ppt_x"/>
                                          </p:val>
                                        </p:tav>
                                      </p:tavLst>
                                    </p:anim>
                                    <p:anim calcmode="lin" valueType="num">
                                      <p:cBhvr additive="base">
                                        <p:cTn id="62" dur="500" fill="hold"/>
                                        <p:tgtEl>
                                          <p:spTgt spid="36260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62585"/>
                                        </p:tgtEl>
                                        <p:attrNameLst>
                                          <p:attrName>style.visibility</p:attrName>
                                        </p:attrNameLst>
                                      </p:cBhvr>
                                      <p:to>
                                        <p:strVal val="visible"/>
                                      </p:to>
                                    </p:set>
                                    <p:anim calcmode="lin" valueType="num">
                                      <p:cBhvr additive="base">
                                        <p:cTn id="67" dur="1000" fill="hold"/>
                                        <p:tgtEl>
                                          <p:spTgt spid="362585"/>
                                        </p:tgtEl>
                                        <p:attrNameLst>
                                          <p:attrName>ppt_x</p:attrName>
                                        </p:attrNameLst>
                                      </p:cBhvr>
                                      <p:tavLst>
                                        <p:tav tm="0">
                                          <p:val>
                                            <p:strVal val="0-#ppt_w/2"/>
                                          </p:val>
                                        </p:tav>
                                        <p:tav tm="100000">
                                          <p:val>
                                            <p:strVal val="#ppt_x"/>
                                          </p:val>
                                        </p:tav>
                                      </p:tavLst>
                                    </p:anim>
                                    <p:anim calcmode="lin" valueType="num">
                                      <p:cBhvr additive="base">
                                        <p:cTn id="68" dur="1000" fill="hold"/>
                                        <p:tgtEl>
                                          <p:spTgt spid="36258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whoosh.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362597"/>
                                        </p:tgtEl>
                                        <p:attrNameLst>
                                          <p:attrName>style.visibility</p:attrName>
                                        </p:attrNameLst>
                                      </p:cBhvr>
                                      <p:to>
                                        <p:strVal val="visible"/>
                                      </p:to>
                                    </p:set>
                                    <p:anim calcmode="lin" valueType="num">
                                      <p:cBhvr additive="base">
                                        <p:cTn id="73" dur="1000" fill="hold"/>
                                        <p:tgtEl>
                                          <p:spTgt spid="362597"/>
                                        </p:tgtEl>
                                        <p:attrNameLst>
                                          <p:attrName>ppt_x</p:attrName>
                                        </p:attrNameLst>
                                      </p:cBhvr>
                                      <p:tavLst>
                                        <p:tav tm="0">
                                          <p:val>
                                            <p:strVal val="1+#ppt_w/2"/>
                                          </p:val>
                                        </p:tav>
                                        <p:tav tm="100000">
                                          <p:val>
                                            <p:strVal val="#ppt_x"/>
                                          </p:val>
                                        </p:tav>
                                      </p:tavLst>
                                    </p:anim>
                                    <p:anim calcmode="lin" valueType="num">
                                      <p:cBhvr additive="base">
                                        <p:cTn id="74" dur="1000" fill="hold"/>
                                        <p:tgtEl>
                                          <p:spTgt spid="36259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5" name="breeze.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362586"/>
                                        </p:tgtEl>
                                        <p:attrNameLst>
                                          <p:attrName>style.visibility</p:attrName>
                                        </p:attrNameLst>
                                      </p:cBhvr>
                                      <p:to>
                                        <p:strVal val="visible"/>
                                      </p:to>
                                    </p:set>
                                    <p:anim calcmode="lin" valueType="num">
                                      <p:cBhvr additive="base">
                                        <p:cTn id="79" dur="1000" fill="hold"/>
                                        <p:tgtEl>
                                          <p:spTgt spid="362586"/>
                                        </p:tgtEl>
                                        <p:attrNameLst>
                                          <p:attrName>ppt_x</p:attrName>
                                        </p:attrNameLst>
                                      </p:cBhvr>
                                      <p:tavLst>
                                        <p:tav tm="0">
                                          <p:val>
                                            <p:strVal val="0-#ppt_w/2"/>
                                          </p:val>
                                        </p:tav>
                                        <p:tav tm="100000">
                                          <p:val>
                                            <p:strVal val="#ppt_x"/>
                                          </p:val>
                                        </p:tav>
                                      </p:tavLst>
                                    </p:anim>
                                    <p:anim calcmode="lin" valueType="num">
                                      <p:cBhvr additive="base">
                                        <p:cTn id="80" dur="1000" fill="hold"/>
                                        <p:tgtEl>
                                          <p:spTgt spid="36258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whoosh.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362598"/>
                                        </p:tgtEl>
                                        <p:attrNameLst>
                                          <p:attrName>style.visibility</p:attrName>
                                        </p:attrNameLst>
                                      </p:cBhvr>
                                      <p:to>
                                        <p:strVal val="visible"/>
                                      </p:to>
                                    </p:set>
                                    <p:anim calcmode="lin" valueType="num">
                                      <p:cBhvr additive="base">
                                        <p:cTn id="85" dur="500" fill="hold"/>
                                        <p:tgtEl>
                                          <p:spTgt spid="362598"/>
                                        </p:tgtEl>
                                        <p:attrNameLst>
                                          <p:attrName>ppt_x</p:attrName>
                                        </p:attrNameLst>
                                      </p:cBhvr>
                                      <p:tavLst>
                                        <p:tav tm="0">
                                          <p:val>
                                            <p:strVal val="1+#ppt_w/2"/>
                                          </p:val>
                                        </p:tav>
                                        <p:tav tm="100000">
                                          <p:val>
                                            <p:strVal val="#ppt_x"/>
                                          </p:val>
                                        </p:tav>
                                      </p:tavLst>
                                    </p:anim>
                                    <p:anim calcmode="lin" valueType="num">
                                      <p:cBhvr additive="base">
                                        <p:cTn id="86" dur="500" fill="hold"/>
                                        <p:tgtEl>
                                          <p:spTgt spid="36259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6" name="wind.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362587"/>
                                        </p:tgtEl>
                                        <p:attrNameLst>
                                          <p:attrName>style.visibility</p:attrName>
                                        </p:attrNameLst>
                                      </p:cBhvr>
                                      <p:to>
                                        <p:strVal val="visible"/>
                                      </p:to>
                                    </p:set>
                                    <p:anim calcmode="lin" valueType="num">
                                      <p:cBhvr additive="base">
                                        <p:cTn id="91" dur="1000" fill="hold"/>
                                        <p:tgtEl>
                                          <p:spTgt spid="362587"/>
                                        </p:tgtEl>
                                        <p:attrNameLst>
                                          <p:attrName>ppt_x</p:attrName>
                                        </p:attrNameLst>
                                      </p:cBhvr>
                                      <p:tavLst>
                                        <p:tav tm="0">
                                          <p:val>
                                            <p:strVal val="0-#ppt_w/2"/>
                                          </p:val>
                                        </p:tav>
                                        <p:tav tm="100000">
                                          <p:val>
                                            <p:strVal val="#ppt_x"/>
                                          </p:val>
                                        </p:tav>
                                      </p:tavLst>
                                    </p:anim>
                                    <p:anim calcmode="lin" valueType="num">
                                      <p:cBhvr additive="base">
                                        <p:cTn id="92" dur="1000" fill="hold"/>
                                        <p:tgtEl>
                                          <p:spTgt spid="36258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7" name="bomb.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362599"/>
                                        </p:tgtEl>
                                        <p:attrNameLst>
                                          <p:attrName>style.visibility</p:attrName>
                                        </p:attrNameLst>
                                      </p:cBhvr>
                                      <p:to>
                                        <p:strVal val="visible"/>
                                      </p:to>
                                    </p:set>
                                    <p:anim calcmode="lin" valueType="num">
                                      <p:cBhvr additive="base">
                                        <p:cTn id="97" dur="1000" fill="hold"/>
                                        <p:tgtEl>
                                          <p:spTgt spid="362599"/>
                                        </p:tgtEl>
                                        <p:attrNameLst>
                                          <p:attrName>ppt_x</p:attrName>
                                        </p:attrNameLst>
                                      </p:cBhvr>
                                      <p:tavLst>
                                        <p:tav tm="0">
                                          <p:val>
                                            <p:strVal val="1+#ppt_w/2"/>
                                          </p:val>
                                        </p:tav>
                                        <p:tav tm="100000">
                                          <p:val>
                                            <p:strVal val="#ppt_x"/>
                                          </p:val>
                                        </p:tav>
                                      </p:tavLst>
                                    </p:anim>
                                    <p:anim calcmode="lin" valueType="num">
                                      <p:cBhvr additive="base">
                                        <p:cTn id="98" dur="1000" fill="hold"/>
                                        <p:tgtEl>
                                          <p:spTgt spid="36259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5" name="breeze.wav"/>
                                        </p:tgtEl>
                                      </p:cMediaNode>
                                    </p:audio>
                                  </p:subTnLst>
                                </p:cTn>
                              </p:par>
                            </p:childTnLst>
                          </p:cTn>
                        </p:par>
                      </p:childTnLst>
                    </p:cTn>
                  </p:par>
                  <p:par>
                    <p:cTn id="99" fill="hold">
                      <p:stCondLst>
                        <p:cond delay="indefinite"/>
                      </p:stCondLst>
                      <p:childTnLst>
                        <p:par>
                          <p:cTn id="100" fill="hold">
                            <p:stCondLst>
                              <p:cond delay="0"/>
                            </p:stCondLst>
                            <p:childTnLst>
                              <p:par>
                                <p:cTn id="101" presetID="2" presetClass="entr" presetSubtype="12" fill="hold" grpId="0" nodeType="clickEffect">
                                  <p:stCondLst>
                                    <p:cond delay="0"/>
                                  </p:stCondLst>
                                  <p:childTnLst>
                                    <p:set>
                                      <p:cBhvr>
                                        <p:cTn id="102" dur="1" fill="hold">
                                          <p:stCondLst>
                                            <p:cond delay="0"/>
                                          </p:stCondLst>
                                        </p:cTn>
                                        <p:tgtEl>
                                          <p:spTgt spid="362588"/>
                                        </p:tgtEl>
                                        <p:attrNameLst>
                                          <p:attrName>style.visibility</p:attrName>
                                        </p:attrNameLst>
                                      </p:cBhvr>
                                      <p:to>
                                        <p:strVal val="visible"/>
                                      </p:to>
                                    </p:set>
                                    <p:anim calcmode="lin" valueType="num">
                                      <p:cBhvr additive="base">
                                        <p:cTn id="103" dur="1000" fill="hold"/>
                                        <p:tgtEl>
                                          <p:spTgt spid="362588"/>
                                        </p:tgtEl>
                                        <p:attrNameLst>
                                          <p:attrName>ppt_x</p:attrName>
                                        </p:attrNameLst>
                                      </p:cBhvr>
                                      <p:tavLst>
                                        <p:tav tm="0">
                                          <p:val>
                                            <p:strVal val="0-#ppt_w/2"/>
                                          </p:val>
                                        </p:tav>
                                        <p:tav tm="100000">
                                          <p:val>
                                            <p:strVal val="#ppt_x"/>
                                          </p:val>
                                        </p:tav>
                                      </p:tavLst>
                                    </p:anim>
                                    <p:anim calcmode="lin" valueType="num">
                                      <p:cBhvr additive="base">
                                        <p:cTn id="104" dur="1000" fill="hold"/>
                                        <p:tgtEl>
                                          <p:spTgt spid="36258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1"/>
                                            </p:cond>
                                          </p:stCondLst>
                                          <p:endCondLst>
                                            <p:cond evt="onStopAudio" delay="0">
                                              <p:tgtEl>
                                                <p:sldTgt/>
                                              </p:tgtEl>
                                            </p:cond>
                                          </p:endCondLst>
                                        </p:cTn>
                                        <p:tgtEl>
                                          <p:sndTgt r:embed="rId4" name="whoosh.wav"/>
                                        </p:tgtEl>
                                      </p:cMediaNode>
                                    </p:audio>
                                  </p:subTnLst>
                                </p:cTn>
                              </p:par>
                            </p:childTnLst>
                          </p:cTn>
                        </p:par>
                      </p:childTnLst>
                    </p:cTn>
                  </p:par>
                  <p:par>
                    <p:cTn id="105" fill="hold">
                      <p:stCondLst>
                        <p:cond delay="indefinite"/>
                      </p:stCondLst>
                      <p:childTnLst>
                        <p:par>
                          <p:cTn id="106" fill="hold">
                            <p:stCondLst>
                              <p:cond delay="0"/>
                            </p:stCondLst>
                            <p:childTnLst>
                              <p:par>
                                <p:cTn id="107" presetID="2" presetClass="entr" presetSubtype="6" fill="hold" grpId="0" nodeType="clickEffect">
                                  <p:stCondLst>
                                    <p:cond delay="0"/>
                                  </p:stCondLst>
                                  <p:childTnLst>
                                    <p:set>
                                      <p:cBhvr>
                                        <p:cTn id="108" dur="1" fill="hold">
                                          <p:stCondLst>
                                            <p:cond delay="0"/>
                                          </p:stCondLst>
                                        </p:cTn>
                                        <p:tgtEl>
                                          <p:spTgt spid="362600"/>
                                        </p:tgtEl>
                                        <p:attrNameLst>
                                          <p:attrName>style.visibility</p:attrName>
                                        </p:attrNameLst>
                                      </p:cBhvr>
                                      <p:to>
                                        <p:strVal val="visible"/>
                                      </p:to>
                                    </p:set>
                                    <p:anim calcmode="lin" valueType="num">
                                      <p:cBhvr additive="base">
                                        <p:cTn id="109" dur="1000" fill="hold"/>
                                        <p:tgtEl>
                                          <p:spTgt spid="362600"/>
                                        </p:tgtEl>
                                        <p:attrNameLst>
                                          <p:attrName>ppt_x</p:attrName>
                                        </p:attrNameLst>
                                      </p:cBhvr>
                                      <p:tavLst>
                                        <p:tav tm="0">
                                          <p:val>
                                            <p:strVal val="1+#ppt_w/2"/>
                                          </p:val>
                                        </p:tav>
                                        <p:tav tm="100000">
                                          <p:val>
                                            <p:strVal val="#ppt_x"/>
                                          </p:val>
                                        </p:tav>
                                      </p:tavLst>
                                    </p:anim>
                                    <p:anim calcmode="lin" valueType="num">
                                      <p:cBhvr additive="base">
                                        <p:cTn id="110" dur="1000" fill="hold"/>
                                        <p:tgtEl>
                                          <p:spTgt spid="36260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7"/>
                                            </p:cond>
                                          </p:stCondLst>
                                          <p:endCondLst>
                                            <p:cond evt="onStopAudio" delay="0">
                                              <p:tgtEl>
                                                <p:sldTgt/>
                                              </p:tgtEl>
                                            </p:cond>
                                          </p:endCondLst>
                                        </p:cTn>
                                        <p:tgtEl>
                                          <p:sndTgt r:embed="rId5" name="breeze.wav"/>
                                        </p:tgtEl>
                                      </p:cMediaNode>
                                    </p:audio>
                                  </p:subTnLst>
                                </p:cTn>
                              </p:par>
                            </p:childTnLst>
                          </p:cTn>
                        </p:par>
                      </p:childTnLst>
                    </p:cTn>
                  </p:par>
                  <p:par>
                    <p:cTn id="111" fill="hold">
                      <p:stCondLst>
                        <p:cond delay="indefinite"/>
                      </p:stCondLst>
                      <p:childTnLst>
                        <p:par>
                          <p:cTn id="112" fill="hold">
                            <p:stCondLst>
                              <p:cond delay="0"/>
                            </p:stCondLst>
                            <p:childTnLst>
                              <p:par>
                                <p:cTn id="113" presetID="2" presetClass="entr" presetSubtype="12" fill="hold" grpId="0" nodeType="clickEffect">
                                  <p:stCondLst>
                                    <p:cond delay="0"/>
                                  </p:stCondLst>
                                  <p:childTnLst>
                                    <p:set>
                                      <p:cBhvr>
                                        <p:cTn id="114" dur="1" fill="hold">
                                          <p:stCondLst>
                                            <p:cond delay="0"/>
                                          </p:stCondLst>
                                        </p:cTn>
                                        <p:tgtEl>
                                          <p:spTgt spid="362589"/>
                                        </p:tgtEl>
                                        <p:attrNameLst>
                                          <p:attrName>style.visibility</p:attrName>
                                        </p:attrNameLst>
                                      </p:cBhvr>
                                      <p:to>
                                        <p:strVal val="visible"/>
                                      </p:to>
                                    </p:set>
                                    <p:anim calcmode="lin" valueType="num">
                                      <p:cBhvr additive="base">
                                        <p:cTn id="115" dur="1000" fill="hold"/>
                                        <p:tgtEl>
                                          <p:spTgt spid="362589"/>
                                        </p:tgtEl>
                                        <p:attrNameLst>
                                          <p:attrName>ppt_x</p:attrName>
                                        </p:attrNameLst>
                                      </p:cBhvr>
                                      <p:tavLst>
                                        <p:tav tm="0">
                                          <p:val>
                                            <p:strVal val="0-#ppt_w/2"/>
                                          </p:val>
                                        </p:tav>
                                        <p:tav tm="100000">
                                          <p:val>
                                            <p:strVal val="#ppt_x"/>
                                          </p:val>
                                        </p:tav>
                                      </p:tavLst>
                                    </p:anim>
                                    <p:anim calcmode="lin" valueType="num">
                                      <p:cBhvr additive="base">
                                        <p:cTn id="116" dur="1000" fill="hold"/>
                                        <p:tgtEl>
                                          <p:spTgt spid="36258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3"/>
                                            </p:cond>
                                          </p:stCondLst>
                                          <p:endCondLst>
                                            <p:cond evt="onStopAudio" delay="0">
                                              <p:tgtEl>
                                                <p:sldTgt/>
                                              </p:tgtEl>
                                            </p:cond>
                                          </p:endCondLst>
                                        </p:cTn>
                                        <p:tgtEl>
                                          <p:sndTgt r:embed="rId3" name="hammer.wav"/>
                                        </p:tgtEl>
                                      </p:cMediaNode>
                                    </p:audio>
                                  </p:subTnLst>
                                </p:cTn>
                              </p:par>
                            </p:childTnLst>
                          </p:cTn>
                        </p:par>
                      </p:childTnLst>
                    </p:cTn>
                  </p:par>
                  <p:par>
                    <p:cTn id="117" fill="hold">
                      <p:stCondLst>
                        <p:cond delay="indefinite"/>
                      </p:stCondLst>
                      <p:childTnLst>
                        <p:par>
                          <p:cTn id="118" fill="hold">
                            <p:stCondLst>
                              <p:cond delay="0"/>
                            </p:stCondLst>
                            <p:childTnLst>
                              <p:par>
                                <p:cTn id="119" presetID="2" presetClass="entr" presetSubtype="12" fill="hold" grpId="0" nodeType="clickEffect">
                                  <p:stCondLst>
                                    <p:cond delay="0"/>
                                  </p:stCondLst>
                                  <p:childTnLst>
                                    <p:set>
                                      <p:cBhvr>
                                        <p:cTn id="120" dur="1" fill="hold">
                                          <p:stCondLst>
                                            <p:cond delay="0"/>
                                          </p:stCondLst>
                                        </p:cTn>
                                        <p:tgtEl>
                                          <p:spTgt spid="362590"/>
                                        </p:tgtEl>
                                        <p:attrNameLst>
                                          <p:attrName>style.visibility</p:attrName>
                                        </p:attrNameLst>
                                      </p:cBhvr>
                                      <p:to>
                                        <p:strVal val="visible"/>
                                      </p:to>
                                    </p:set>
                                    <p:anim calcmode="lin" valueType="num">
                                      <p:cBhvr additive="base">
                                        <p:cTn id="121" dur="1000" fill="hold"/>
                                        <p:tgtEl>
                                          <p:spTgt spid="362590"/>
                                        </p:tgtEl>
                                        <p:attrNameLst>
                                          <p:attrName>ppt_x</p:attrName>
                                        </p:attrNameLst>
                                      </p:cBhvr>
                                      <p:tavLst>
                                        <p:tav tm="0">
                                          <p:val>
                                            <p:strVal val="0-#ppt_w/2"/>
                                          </p:val>
                                        </p:tav>
                                        <p:tav tm="100000">
                                          <p:val>
                                            <p:strVal val="#ppt_x"/>
                                          </p:val>
                                        </p:tav>
                                      </p:tavLst>
                                    </p:anim>
                                    <p:anim calcmode="lin" valueType="num">
                                      <p:cBhvr additive="base">
                                        <p:cTn id="122" dur="1000" fill="hold"/>
                                        <p:tgtEl>
                                          <p:spTgt spid="36259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9"/>
                                            </p:cond>
                                          </p:stCondLst>
                                          <p:endCondLst>
                                            <p:cond evt="onStopAudio" delay="0">
                                              <p:tgtEl>
                                                <p:sldTgt/>
                                              </p:tgtEl>
                                            </p:cond>
                                          </p:endCondLst>
                                        </p:cTn>
                                        <p:tgtEl>
                                          <p:sndTgt r:embed="rId4" name="whoosh.wav"/>
                                        </p:tgtEl>
                                      </p:cMediaNode>
                                    </p:audio>
                                  </p:subTnLst>
                                </p:cTn>
                              </p:par>
                            </p:childTnLst>
                          </p:cTn>
                        </p:par>
                      </p:childTnLst>
                    </p:cTn>
                  </p:par>
                  <p:par>
                    <p:cTn id="123" fill="hold">
                      <p:stCondLst>
                        <p:cond delay="indefinite"/>
                      </p:stCondLst>
                      <p:childTnLst>
                        <p:par>
                          <p:cTn id="124" fill="hold">
                            <p:stCondLst>
                              <p:cond delay="0"/>
                            </p:stCondLst>
                            <p:childTnLst>
                              <p:par>
                                <p:cTn id="125" presetID="2" presetClass="entr" presetSubtype="6" fill="hold" grpId="0" nodeType="clickEffect">
                                  <p:stCondLst>
                                    <p:cond delay="0"/>
                                  </p:stCondLst>
                                  <p:childTnLst>
                                    <p:set>
                                      <p:cBhvr>
                                        <p:cTn id="126" dur="1" fill="hold">
                                          <p:stCondLst>
                                            <p:cond delay="0"/>
                                          </p:stCondLst>
                                        </p:cTn>
                                        <p:tgtEl>
                                          <p:spTgt spid="362601"/>
                                        </p:tgtEl>
                                        <p:attrNameLst>
                                          <p:attrName>style.visibility</p:attrName>
                                        </p:attrNameLst>
                                      </p:cBhvr>
                                      <p:to>
                                        <p:strVal val="visible"/>
                                      </p:to>
                                    </p:set>
                                    <p:anim calcmode="lin" valueType="num">
                                      <p:cBhvr additive="base">
                                        <p:cTn id="127" dur="1000" fill="hold"/>
                                        <p:tgtEl>
                                          <p:spTgt spid="362601"/>
                                        </p:tgtEl>
                                        <p:attrNameLst>
                                          <p:attrName>ppt_x</p:attrName>
                                        </p:attrNameLst>
                                      </p:cBhvr>
                                      <p:tavLst>
                                        <p:tav tm="0">
                                          <p:val>
                                            <p:strVal val="1+#ppt_w/2"/>
                                          </p:val>
                                        </p:tav>
                                        <p:tav tm="100000">
                                          <p:val>
                                            <p:strVal val="#ppt_x"/>
                                          </p:val>
                                        </p:tav>
                                      </p:tavLst>
                                    </p:anim>
                                    <p:anim calcmode="lin" valueType="num">
                                      <p:cBhvr additive="base">
                                        <p:cTn id="128" dur="1000" fill="hold"/>
                                        <p:tgtEl>
                                          <p:spTgt spid="36260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5"/>
                                            </p:cond>
                                          </p:stCondLst>
                                          <p:endCondLst>
                                            <p:cond evt="onStopAudio" delay="0">
                                              <p:tgtEl>
                                                <p:sldTgt/>
                                              </p:tgtEl>
                                            </p:cond>
                                          </p:endCondLst>
                                        </p:cTn>
                                        <p:tgtEl>
                                          <p:sndTgt r:embed="rId5" name="breeze.wav"/>
                                        </p:tgtEl>
                                      </p:cMediaNode>
                                    </p:audio>
                                  </p:subTnLst>
                                </p:cTn>
                              </p:par>
                            </p:childTnLst>
                          </p:cTn>
                        </p:par>
                      </p:childTnLst>
                    </p:cTn>
                  </p:par>
                  <p:par>
                    <p:cTn id="129" fill="hold">
                      <p:stCondLst>
                        <p:cond delay="indefinite"/>
                      </p:stCondLst>
                      <p:childTnLst>
                        <p:par>
                          <p:cTn id="130" fill="hold">
                            <p:stCondLst>
                              <p:cond delay="0"/>
                            </p:stCondLst>
                            <p:childTnLst>
                              <p:par>
                                <p:cTn id="131" presetID="2" presetClass="entr" presetSubtype="12" fill="hold" grpId="0" nodeType="clickEffect">
                                  <p:stCondLst>
                                    <p:cond delay="0"/>
                                  </p:stCondLst>
                                  <p:childTnLst>
                                    <p:set>
                                      <p:cBhvr>
                                        <p:cTn id="132" dur="1" fill="hold">
                                          <p:stCondLst>
                                            <p:cond delay="0"/>
                                          </p:stCondLst>
                                        </p:cTn>
                                        <p:tgtEl>
                                          <p:spTgt spid="362591"/>
                                        </p:tgtEl>
                                        <p:attrNameLst>
                                          <p:attrName>style.visibility</p:attrName>
                                        </p:attrNameLst>
                                      </p:cBhvr>
                                      <p:to>
                                        <p:strVal val="visible"/>
                                      </p:to>
                                    </p:set>
                                    <p:anim calcmode="lin" valueType="num">
                                      <p:cBhvr additive="base">
                                        <p:cTn id="133" dur="1000" fill="hold"/>
                                        <p:tgtEl>
                                          <p:spTgt spid="362591"/>
                                        </p:tgtEl>
                                        <p:attrNameLst>
                                          <p:attrName>ppt_x</p:attrName>
                                        </p:attrNameLst>
                                      </p:cBhvr>
                                      <p:tavLst>
                                        <p:tav tm="0">
                                          <p:val>
                                            <p:strVal val="0-#ppt_w/2"/>
                                          </p:val>
                                        </p:tav>
                                        <p:tav tm="100000">
                                          <p:val>
                                            <p:strVal val="#ppt_x"/>
                                          </p:val>
                                        </p:tav>
                                      </p:tavLst>
                                    </p:anim>
                                    <p:anim calcmode="lin" valueType="num">
                                      <p:cBhvr additive="base">
                                        <p:cTn id="134" dur="1000" fill="hold"/>
                                        <p:tgtEl>
                                          <p:spTgt spid="36259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1"/>
                                            </p:cond>
                                          </p:stCondLst>
                                          <p:endCondLst>
                                            <p:cond evt="onStopAudio" delay="0">
                                              <p:tgtEl>
                                                <p:sldTgt/>
                                              </p:tgtEl>
                                            </p:cond>
                                          </p:endCondLst>
                                        </p:cTn>
                                        <p:tgtEl>
                                          <p:sndTgt r:embed="rId4" name="whoosh.wav"/>
                                        </p:tgtEl>
                                      </p:cMediaNode>
                                    </p:audio>
                                  </p:subTnLst>
                                </p:cTn>
                              </p:par>
                            </p:childTnLst>
                          </p:cTn>
                        </p:par>
                      </p:childTnLst>
                    </p:cTn>
                  </p:par>
                  <p:par>
                    <p:cTn id="135" fill="hold">
                      <p:stCondLst>
                        <p:cond delay="indefinite"/>
                      </p:stCondLst>
                      <p:childTnLst>
                        <p:par>
                          <p:cTn id="136" fill="hold">
                            <p:stCondLst>
                              <p:cond delay="0"/>
                            </p:stCondLst>
                            <p:childTnLst>
                              <p:par>
                                <p:cTn id="137" presetID="2" presetClass="entr" presetSubtype="6" fill="hold" grpId="0" nodeType="clickEffect">
                                  <p:stCondLst>
                                    <p:cond delay="0"/>
                                  </p:stCondLst>
                                  <p:childTnLst>
                                    <p:set>
                                      <p:cBhvr>
                                        <p:cTn id="138" dur="1" fill="hold">
                                          <p:stCondLst>
                                            <p:cond delay="0"/>
                                          </p:stCondLst>
                                        </p:cTn>
                                        <p:tgtEl>
                                          <p:spTgt spid="362602"/>
                                        </p:tgtEl>
                                        <p:attrNameLst>
                                          <p:attrName>style.visibility</p:attrName>
                                        </p:attrNameLst>
                                      </p:cBhvr>
                                      <p:to>
                                        <p:strVal val="visible"/>
                                      </p:to>
                                    </p:set>
                                    <p:anim calcmode="lin" valueType="num">
                                      <p:cBhvr additive="base">
                                        <p:cTn id="139" dur="500" fill="hold"/>
                                        <p:tgtEl>
                                          <p:spTgt spid="362602"/>
                                        </p:tgtEl>
                                        <p:attrNameLst>
                                          <p:attrName>ppt_x</p:attrName>
                                        </p:attrNameLst>
                                      </p:cBhvr>
                                      <p:tavLst>
                                        <p:tav tm="0">
                                          <p:val>
                                            <p:strVal val="1+#ppt_w/2"/>
                                          </p:val>
                                        </p:tav>
                                        <p:tav tm="100000">
                                          <p:val>
                                            <p:strVal val="#ppt_x"/>
                                          </p:val>
                                        </p:tav>
                                      </p:tavLst>
                                    </p:anim>
                                    <p:anim calcmode="lin" valueType="num">
                                      <p:cBhvr additive="base">
                                        <p:cTn id="140" dur="500" fill="hold"/>
                                        <p:tgtEl>
                                          <p:spTgt spid="36260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7"/>
                                            </p:cond>
                                          </p:stCondLst>
                                          <p:endCondLst>
                                            <p:cond evt="onStopAudio" delay="0">
                                              <p:tgtEl>
                                                <p:sldTgt/>
                                              </p:tgtEl>
                                            </p:cond>
                                          </p:endCondLst>
                                        </p:cTn>
                                        <p:tgtEl>
                                          <p:sndTgt r:embed="rId5" name="breeze.wav"/>
                                        </p:tgtEl>
                                      </p:cMediaNode>
                                    </p:audio>
                                  </p:sub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362606"/>
                                        </p:tgtEl>
                                        <p:attrNameLst>
                                          <p:attrName>style.visibility</p:attrName>
                                        </p:attrNameLst>
                                      </p:cBhvr>
                                      <p:to>
                                        <p:strVal val="visible"/>
                                      </p:to>
                                    </p:set>
                                    <p:anim calcmode="lin" valueType="num">
                                      <p:cBhvr additive="base">
                                        <p:cTn id="145" dur="500" fill="hold"/>
                                        <p:tgtEl>
                                          <p:spTgt spid="362606"/>
                                        </p:tgtEl>
                                        <p:attrNameLst>
                                          <p:attrName>ppt_x</p:attrName>
                                        </p:attrNameLst>
                                      </p:cBhvr>
                                      <p:tavLst>
                                        <p:tav tm="0">
                                          <p:val>
                                            <p:strVal val="#ppt_x"/>
                                          </p:val>
                                        </p:tav>
                                        <p:tav tm="100000">
                                          <p:val>
                                            <p:strVal val="#ppt_x"/>
                                          </p:val>
                                        </p:tav>
                                      </p:tavLst>
                                    </p:anim>
                                    <p:anim calcmode="lin" valueType="num">
                                      <p:cBhvr additive="base">
                                        <p:cTn id="146" dur="500" fill="hold"/>
                                        <p:tgtEl>
                                          <p:spTgt spid="362606"/>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362608"/>
                                        </p:tgtEl>
                                        <p:attrNameLst>
                                          <p:attrName>style.visibility</p:attrName>
                                        </p:attrNameLst>
                                      </p:cBhvr>
                                      <p:to>
                                        <p:strVal val="visible"/>
                                      </p:to>
                                    </p:set>
                                    <p:anim calcmode="lin" valueType="num">
                                      <p:cBhvr additive="base">
                                        <p:cTn id="151" dur="500" fill="hold"/>
                                        <p:tgtEl>
                                          <p:spTgt spid="362608"/>
                                        </p:tgtEl>
                                        <p:attrNameLst>
                                          <p:attrName>ppt_x</p:attrName>
                                        </p:attrNameLst>
                                      </p:cBhvr>
                                      <p:tavLst>
                                        <p:tav tm="0">
                                          <p:val>
                                            <p:strVal val="#ppt_x"/>
                                          </p:val>
                                        </p:tav>
                                        <p:tav tm="100000">
                                          <p:val>
                                            <p:strVal val="#ppt_x"/>
                                          </p:val>
                                        </p:tav>
                                      </p:tavLst>
                                    </p:anim>
                                    <p:anim calcmode="lin" valueType="num">
                                      <p:cBhvr additive="base">
                                        <p:cTn id="152" dur="500" fill="hold"/>
                                        <p:tgtEl>
                                          <p:spTgt spid="362608"/>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12" fill="hold" grpId="0" nodeType="clickEffect">
                                  <p:stCondLst>
                                    <p:cond delay="0"/>
                                  </p:stCondLst>
                                  <p:childTnLst>
                                    <p:set>
                                      <p:cBhvr>
                                        <p:cTn id="156" dur="1" fill="hold">
                                          <p:stCondLst>
                                            <p:cond delay="0"/>
                                          </p:stCondLst>
                                        </p:cTn>
                                        <p:tgtEl>
                                          <p:spTgt spid="362592"/>
                                        </p:tgtEl>
                                        <p:attrNameLst>
                                          <p:attrName>style.visibility</p:attrName>
                                        </p:attrNameLst>
                                      </p:cBhvr>
                                      <p:to>
                                        <p:strVal val="visible"/>
                                      </p:to>
                                    </p:set>
                                    <p:anim calcmode="lin" valueType="num">
                                      <p:cBhvr additive="base">
                                        <p:cTn id="157" dur="1000" fill="hold"/>
                                        <p:tgtEl>
                                          <p:spTgt spid="362592"/>
                                        </p:tgtEl>
                                        <p:attrNameLst>
                                          <p:attrName>ppt_x</p:attrName>
                                        </p:attrNameLst>
                                      </p:cBhvr>
                                      <p:tavLst>
                                        <p:tav tm="0">
                                          <p:val>
                                            <p:strVal val="0-#ppt_w/2"/>
                                          </p:val>
                                        </p:tav>
                                        <p:tav tm="100000">
                                          <p:val>
                                            <p:strVal val="#ppt_x"/>
                                          </p:val>
                                        </p:tav>
                                      </p:tavLst>
                                    </p:anim>
                                    <p:anim calcmode="lin" valueType="num">
                                      <p:cBhvr additive="base">
                                        <p:cTn id="158" dur="1000" fill="hold"/>
                                        <p:tgtEl>
                                          <p:spTgt spid="36259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5"/>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580" grpId="0"/>
      <p:bldP spid="362581" grpId="0"/>
      <p:bldP spid="362582" grpId="0"/>
      <p:bldP spid="362583" grpId="0"/>
      <p:bldP spid="362584" grpId="0"/>
      <p:bldP spid="362585" grpId="0"/>
      <p:bldP spid="362586" grpId="0"/>
      <p:bldP spid="362587" grpId="0"/>
      <p:bldP spid="362588" grpId="0"/>
      <p:bldP spid="362589" grpId="0"/>
      <p:bldP spid="362590" grpId="0"/>
      <p:bldP spid="362591" grpId="0"/>
      <p:bldP spid="362592" grpId="0"/>
      <p:bldP spid="362593" grpId="0"/>
      <p:bldP spid="362594" grpId="0"/>
      <p:bldP spid="362595" grpId="0"/>
      <p:bldP spid="362596" grpId="0"/>
      <p:bldP spid="362597" grpId="0"/>
      <p:bldP spid="362598" grpId="0"/>
      <p:bldP spid="362599" grpId="0"/>
      <p:bldP spid="362600" grpId="0"/>
      <p:bldP spid="362601" grpId="0"/>
      <p:bldP spid="362602" grpId="0"/>
      <p:bldP spid="362603" grpId="0"/>
      <p:bldP spid="362606" grpId="0"/>
      <p:bldP spid="362608"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63522" name="Group 2"/>
          <p:cNvGraphicFramePr>
            <a:graphicFrameLocks noGrp="1"/>
          </p:cNvGraphicFramePr>
          <p:nvPr/>
        </p:nvGraphicFramePr>
        <p:xfrm>
          <a:off x="914400" y="533400"/>
          <a:ext cx="7315200" cy="5648961"/>
        </p:xfrm>
        <a:graphic>
          <a:graphicData uri="http://schemas.openxmlformats.org/drawingml/2006/table">
            <a:tbl>
              <a:tblPr/>
              <a:tblGrid>
                <a:gridCol w="914400"/>
                <a:gridCol w="4572000"/>
                <a:gridCol w="914400"/>
                <a:gridCol w="914400"/>
              </a:tblGrid>
              <a:tr h="685800">
                <a:tc>
                  <a:txBody>
                    <a:bodyPr/>
                    <a:lstStyle/>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No.</a:t>
                      </a:r>
                      <a:endParaRPr kumimoji="1" lang="en-US" sz="10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cs typeface="Times New Roman" pitchFamily="18" charset="0"/>
                        </a:rPr>
                        <a:t>ELEMENT OF COST</a:t>
                      </a:r>
                      <a:endParaRPr kumimoji="1" lang="en-US" sz="10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cs typeface="Times New Roman" pitchFamily="18" charset="0"/>
                        </a:rPr>
                        <a:t>Allowability</a:t>
                      </a:r>
                      <a:endParaRPr kumimoji="1" lang="en-US" sz="1000" b="1" i="0" u="none" strike="noStrike" cap="none" normalizeH="0" baseline="0" smtClean="0">
                        <a:ln>
                          <a:noFill/>
                        </a:ln>
                        <a:solidFill>
                          <a:schemeClr val="bg2"/>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cs typeface="Times New Roman" pitchFamily="18" charset="0"/>
                        </a:rPr>
                        <a:t>Code</a:t>
                      </a:r>
                      <a:endParaRPr kumimoji="1" lang="en-US" sz="10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cs typeface="Times New Roman" pitchFamily="18" charset="0"/>
                        </a:rPr>
                        <a:t>Direct</a:t>
                      </a:r>
                      <a:endParaRPr kumimoji="1" lang="en-US" sz="1000" b="1" i="0" u="none" strike="noStrike" cap="none" normalizeH="0" baseline="0" smtClean="0">
                        <a:ln>
                          <a:noFill/>
                        </a:ln>
                        <a:solidFill>
                          <a:schemeClr val="bg2"/>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cs typeface="Times New Roman" pitchFamily="18" charset="0"/>
                        </a:rPr>
                        <a:t>or</a:t>
                      </a:r>
                      <a:endParaRPr kumimoji="1" lang="en-US" sz="1000" b="1" i="0" u="none" strike="noStrike" cap="none" normalizeH="0" baseline="0" smtClean="0">
                        <a:ln>
                          <a:noFill/>
                        </a:ln>
                        <a:solidFill>
                          <a:schemeClr val="bg2"/>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cs typeface="Times New Roman" pitchFamily="18" charset="0"/>
                        </a:rPr>
                        <a:t>Indirect</a:t>
                      </a:r>
                      <a:endParaRPr kumimoji="1" lang="en-US" sz="10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3">
                <a:tc>
                  <a:txBody>
                    <a:bodyPr/>
                    <a:lstStyle/>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cs typeface="Times New Roman" pitchFamily="18" charset="0"/>
                        </a:rPr>
                        <a:t>15</a:t>
                      </a:r>
                      <a:endParaRPr kumimoji="1" lang="en-US" sz="10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COSTS FOR ADMINISTERING THE RBS PROGRAM</a:t>
                      </a:r>
                      <a:endParaRPr kumimoji="1" lang="en-US" sz="10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endParaRPr kumimoji="1" lang="en-US" sz="1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endParaRPr kumimoji="1" lang="en-US" sz="1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cs typeface="Times New Roman" pitchFamily="18" charset="0"/>
                        </a:rPr>
                        <a:t>16</a:t>
                      </a:r>
                      <a:endParaRPr kumimoji="1" lang="en-US" sz="10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(PERSONNEL COSTS FOR EMPLOYEES</a:t>
                      </a:r>
                      <a:endParaRPr kumimoji="1" lang="en-US" sz="10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p>
                      <a:pPr marL="342900" marR="0" lvl="0" indent="-342900" algn="l"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ENFORCING FISH AND GAME LAWS</a:t>
                      </a:r>
                      <a:endParaRPr kumimoji="1" lang="en-US" sz="10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endParaRPr kumimoji="1" lang="en-US" sz="10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endParaRPr kumimoji="1" lang="en-US" sz="10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17</a:t>
                      </a:r>
                      <a:endParaRPr kumimoji="1" lang="en-US" sz="10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COSTS FOR THE INVESTIGATION OF ACCIDENTS</a:t>
                      </a:r>
                      <a:endParaRPr kumimoji="1" lang="en-US" sz="10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p>
                      <a:pPr marL="342900" marR="0" lvl="0" indent="-342900" algn="l"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INVOLVING RECREATIONAL BOATS</a:t>
                      </a:r>
                      <a:endParaRPr kumimoji="1" lang="en-US" sz="10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endParaRPr kumimoji="1" lang="en-US" sz="1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endParaRPr kumimoji="1" lang="en-US" sz="10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cs typeface="Times New Roman" pitchFamily="18" charset="0"/>
                        </a:rPr>
                        <a:t>18</a:t>
                      </a:r>
                      <a:endParaRPr kumimoji="1" lang="en-US" sz="10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COSTS FOR INVESTIGATING STOLEN BOAT</a:t>
                      </a:r>
                      <a:endParaRPr kumimoji="1" lang="en-US" sz="10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endParaRPr kumimoji="1" lang="en-US" sz="1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endParaRPr kumimoji="1" lang="en-US" sz="10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a:txBody>
                    <a:bodyPr/>
                    <a:lstStyle/>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cs typeface="Times New Roman" pitchFamily="18" charset="0"/>
                        </a:rPr>
                        <a:t>19</a:t>
                      </a:r>
                      <a:endParaRPr kumimoji="1" lang="en-US" sz="10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GIFTS FOR CLERICAL STAFF</a:t>
                      </a:r>
                      <a:endParaRPr kumimoji="1" lang="en-US" sz="10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endParaRPr kumimoji="1" lang="en-US" sz="10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endParaRPr kumimoji="1" lang="en-US" sz="10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675">
                <a:tc>
                  <a:txBody>
                    <a:bodyPr/>
                    <a:lstStyle/>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20</a:t>
                      </a:r>
                      <a:endParaRPr kumimoji="1" lang="en-US" sz="10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COST OF OUTSIDE PROFESSIONAL SERVICES</a:t>
                      </a:r>
                      <a:endParaRPr kumimoji="1" lang="en-US" sz="10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endParaRPr kumimoji="1" lang="en-US" sz="10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endParaRPr kumimoji="1" lang="en-US" sz="10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21</a:t>
                      </a:r>
                      <a:endParaRPr kumimoji="1" lang="en-US" sz="10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COST OF CONSTRUCTION OF AN APPROVED PUBLIC ACCESS SITE</a:t>
                      </a:r>
                      <a:endParaRPr kumimoji="1" lang="en-US" sz="10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endParaRPr kumimoji="1" lang="en-US" sz="10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endParaRPr kumimoji="1" lang="en-US" sz="10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cs typeface="Times New Roman" pitchFamily="18" charset="0"/>
                        </a:rPr>
                        <a:t>22</a:t>
                      </a:r>
                      <a:endParaRPr kumimoji="1" lang="en-US" sz="10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PAPER TOWELS FOR WASHROOM</a:t>
                      </a:r>
                      <a:endParaRPr kumimoji="1" lang="en-US" sz="10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endParaRPr kumimoji="1" lang="en-US" sz="1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endParaRPr kumimoji="1" lang="en-US" sz="10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cs typeface="Times New Roman" pitchFamily="18" charset="0"/>
                        </a:rPr>
                        <a:t>23</a:t>
                      </a:r>
                      <a:endParaRPr kumimoji="1" lang="en-US" sz="10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POSTAGE FOR CHRISTMAS CARD MAILING LIST</a:t>
                      </a:r>
                      <a:endParaRPr kumimoji="1" lang="en-US" sz="10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endParaRPr kumimoji="1" lang="en-US" sz="1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endParaRPr kumimoji="1" lang="en-US" sz="10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24</a:t>
                      </a:r>
                      <a:endParaRPr kumimoji="1" lang="en-US" sz="10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RETAINER PAID TO AN ADVERTISING CONSULTANT FOR</a:t>
                      </a:r>
                      <a:endParaRPr kumimoji="1" lang="en-US" sz="10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p>
                      <a:pPr marL="342900" marR="0" lvl="0" indent="-342900" algn="l"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BOATING SAFETY PSAs</a:t>
                      </a:r>
                      <a:endParaRPr kumimoji="1" lang="en-US" sz="10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endParaRPr kumimoji="1" lang="en-US" sz="10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endParaRPr kumimoji="1" lang="en-US" sz="10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25</a:t>
                      </a:r>
                      <a:endParaRPr kumimoji="1" lang="en-US" sz="10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OVERTIME PREMIUM</a:t>
                      </a:r>
                      <a:endParaRPr kumimoji="1" lang="en-US" sz="10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endParaRPr kumimoji="1" lang="en-US" sz="10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endParaRPr kumimoji="1" lang="en-US" sz="10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a:txBody>
                    <a:bodyPr/>
                    <a:lstStyle/>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26</a:t>
                      </a:r>
                      <a:endParaRPr kumimoji="1" lang="en-US" sz="10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TRAVEL TO ATTEND BOATING CONFERENCE</a:t>
                      </a:r>
                      <a:endParaRPr kumimoji="1" lang="en-US" sz="10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endParaRPr kumimoji="1" lang="en-US" sz="10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endParaRPr kumimoji="1" lang="en-US" sz="10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cs typeface="Times New Roman" pitchFamily="18" charset="0"/>
                        </a:rPr>
                        <a:t>27</a:t>
                      </a:r>
                      <a:endParaRPr kumimoji="1" lang="en-US" sz="10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LUNCHEON COSTS INCURRED WHILE ENTERTAINING</a:t>
                      </a:r>
                      <a:endParaRPr kumimoji="1" lang="en-US" sz="10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p>
                      <a:pPr marL="342900" marR="0" lvl="0" indent="-342900" algn="l"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FEDERAL GOVERNMENT REPRESENTATIVES</a:t>
                      </a:r>
                      <a:endParaRPr kumimoji="1" lang="en-US" sz="10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endParaRPr kumimoji="1" lang="en-US" sz="10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endParaRPr kumimoji="1" lang="en-US" sz="10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a:txBody>
                    <a:bodyPr/>
                    <a:lstStyle/>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cs typeface="Times New Roman" pitchFamily="18" charset="0"/>
                        </a:rPr>
                        <a:t>28</a:t>
                      </a:r>
                      <a:endParaRPr kumimoji="1" lang="en-US" sz="10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COST FOR BODY RECOVERY (Man jumps from bridge)</a:t>
                      </a:r>
                      <a:endParaRPr kumimoji="1" lang="en-US" sz="10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endParaRPr kumimoji="1" lang="en-US" sz="10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endParaRPr kumimoji="1" lang="en-US" sz="10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63604" name="Text Box 84"/>
          <p:cNvSpPr txBox="1">
            <a:spLocks noChangeArrowheads="1"/>
          </p:cNvSpPr>
          <p:nvPr/>
        </p:nvSpPr>
        <p:spPr bwMode="auto">
          <a:xfrm>
            <a:off x="6488113" y="1247775"/>
            <a:ext cx="784225"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kumimoji="1" lang="en-US" sz="1000" b="1">
                <a:solidFill>
                  <a:srgbClr val="010000"/>
                </a:solidFill>
              </a:rPr>
              <a:t>A</a:t>
            </a:r>
          </a:p>
        </p:txBody>
      </p:sp>
      <p:sp>
        <p:nvSpPr>
          <p:cNvPr id="363605" name="Text Box 85"/>
          <p:cNvSpPr txBox="1">
            <a:spLocks noChangeArrowheads="1"/>
          </p:cNvSpPr>
          <p:nvPr/>
        </p:nvSpPr>
        <p:spPr bwMode="auto">
          <a:xfrm>
            <a:off x="7343775" y="1277938"/>
            <a:ext cx="814388"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kumimoji="1" lang="en-US" sz="1000" b="1">
                <a:solidFill>
                  <a:srgbClr val="010000"/>
                </a:solidFill>
              </a:rPr>
              <a:t>DC</a:t>
            </a:r>
          </a:p>
        </p:txBody>
      </p:sp>
      <p:sp>
        <p:nvSpPr>
          <p:cNvPr id="363606" name="Text Box 86"/>
          <p:cNvSpPr txBox="1">
            <a:spLocks noChangeArrowheads="1"/>
          </p:cNvSpPr>
          <p:nvPr/>
        </p:nvSpPr>
        <p:spPr bwMode="auto">
          <a:xfrm>
            <a:off x="6473825" y="1638300"/>
            <a:ext cx="782638"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kumimoji="1" lang="en-US" sz="1000" b="1">
                <a:solidFill>
                  <a:srgbClr val="010000"/>
                </a:solidFill>
              </a:rPr>
              <a:t>C</a:t>
            </a:r>
          </a:p>
        </p:txBody>
      </p:sp>
      <p:sp>
        <p:nvSpPr>
          <p:cNvPr id="363607" name="Text Box 87"/>
          <p:cNvSpPr txBox="1">
            <a:spLocks noChangeArrowheads="1"/>
          </p:cNvSpPr>
          <p:nvPr/>
        </p:nvSpPr>
        <p:spPr bwMode="auto">
          <a:xfrm>
            <a:off x="6516688" y="2030413"/>
            <a:ext cx="798512"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kumimoji="1" lang="en-US" sz="1000" b="1">
                <a:solidFill>
                  <a:srgbClr val="010000"/>
                </a:solidFill>
              </a:rPr>
              <a:t>A</a:t>
            </a:r>
          </a:p>
        </p:txBody>
      </p:sp>
      <p:sp>
        <p:nvSpPr>
          <p:cNvPr id="363608" name="Text Box 88"/>
          <p:cNvSpPr txBox="1">
            <a:spLocks noChangeArrowheads="1"/>
          </p:cNvSpPr>
          <p:nvPr/>
        </p:nvSpPr>
        <p:spPr bwMode="auto">
          <a:xfrm>
            <a:off x="7400925" y="2060575"/>
            <a:ext cx="785813"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kumimoji="1" lang="en-US" sz="1000" b="1">
                <a:solidFill>
                  <a:srgbClr val="010000"/>
                </a:solidFill>
              </a:rPr>
              <a:t>DC</a:t>
            </a:r>
          </a:p>
        </p:txBody>
      </p:sp>
      <p:sp>
        <p:nvSpPr>
          <p:cNvPr id="363609" name="Text Box 89"/>
          <p:cNvSpPr txBox="1">
            <a:spLocks noChangeArrowheads="1"/>
          </p:cNvSpPr>
          <p:nvPr/>
        </p:nvSpPr>
        <p:spPr bwMode="auto">
          <a:xfrm>
            <a:off x="6515100" y="2422525"/>
            <a:ext cx="727075"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kumimoji="1" lang="en-US" sz="1000" b="1">
                <a:solidFill>
                  <a:srgbClr val="010000"/>
                </a:solidFill>
              </a:rPr>
              <a:t>A</a:t>
            </a:r>
          </a:p>
        </p:txBody>
      </p:sp>
      <p:sp>
        <p:nvSpPr>
          <p:cNvPr id="363610" name="Text Box 90"/>
          <p:cNvSpPr txBox="1">
            <a:spLocks noChangeArrowheads="1"/>
          </p:cNvSpPr>
          <p:nvPr/>
        </p:nvSpPr>
        <p:spPr bwMode="auto">
          <a:xfrm>
            <a:off x="7416800" y="2408238"/>
            <a:ext cx="725488"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kumimoji="1" lang="en-US" sz="1000" b="1">
                <a:solidFill>
                  <a:srgbClr val="010000"/>
                </a:solidFill>
              </a:rPr>
              <a:t>DC</a:t>
            </a:r>
          </a:p>
        </p:txBody>
      </p:sp>
      <p:sp>
        <p:nvSpPr>
          <p:cNvPr id="363611" name="Text Box 91"/>
          <p:cNvSpPr txBox="1">
            <a:spLocks noChangeArrowheads="1"/>
          </p:cNvSpPr>
          <p:nvPr/>
        </p:nvSpPr>
        <p:spPr bwMode="auto">
          <a:xfrm>
            <a:off x="6459538" y="2787650"/>
            <a:ext cx="782637"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kumimoji="1" lang="en-US" sz="1000" b="1">
                <a:solidFill>
                  <a:srgbClr val="010000"/>
                </a:solidFill>
              </a:rPr>
              <a:t>C</a:t>
            </a:r>
          </a:p>
        </p:txBody>
      </p:sp>
      <p:sp>
        <p:nvSpPr>
          <p:cNvPr id="363612" name="Text Box 92"/>
          <p:cNvSpPr txBox="1">
            <a:spLocks noChangeArrowheads="1"/>
          </p:cNvSpPr>
          <p:nvPr/>
        </p:nvSpPr>
        <p:spPr bwMode="auto">
          <a:xfrm>
            <a:off x="6502400" y="3127375"/>
            <a:ext cx="725488"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kumimoji="1" lang="en-US" sz="1000" b="1">
                <a:solidFill>
                  <a:srgbClr val="010000"/>
                </a:solidFill>
              </a:rPr>
              <a:t>B</a:t>
            </a:r>
          </a:p>
        </p:txBody>
      </p:sp>
      <p:sp>
        <p:nvSpPr>
          <p:cNvPr id="363613" name="Text Box 93"/>
          <p:cNvSpPr txBox="1">
            <a:spLocks noChangeArrowheads="1"/>
          </p:cNvSpPr>
          <p:nvPr/>
        </p:nvSpPr>
        <p:spPr bwMode="auto">
          <a:xfrm>
            <a:off x="7402513" y="3141663"/>
            <a:ext cx="709612"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kumimoji="1" lang="en-US" sz="1000" b="1">
                <a:solidFill>
                  <a:srgbClr val="010000"/>
                </a:solidFill>
              </a:rPr>
              <a:t>DC</a:t>
            </a:r>
          </a:p>
        </p:txBody>
      </p:sp>
      <p:sp>
        <p:nvSpPr>
          <p:cNvPr id="363614" name="Text Box 94"/>
          <p:cNvSpPr txBox="1">
            <a:spLocks noChangeArrowheads="1"/>
          </p:cNvSpPr>
          <p:nvPr/>
        </p:nvSpPr>
        <p:spPr bwMode="auto">
          <a:xfrm>
            <a:off x="6488113" y="3429000"/>
            <a:ext cx="712787"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kumimoji="1" lang="en-US" sz="1000" b="1">
                <a:solidFill>
                  <a:srgbClr val="010000"/>
                </a:solidFill>
              </a:rPr>
              <a:t>A</a:t>
            </a:r>
          </a:p>
        </p:txBody>
      </p:sp>
      <p:sp>
        <p:nvSpPr>
          <p:cNvPr id="363615" name="Text Box 95"/>
          <p:cNvSpPr txBox="1">
            <a:spLocks noChangeArrowheads="1"/>
          </p:cNvSpPr>
          <p:nvPr/>
        </p:nvSpPr>
        <p:spPr bwMode="auto">
          <a:xfrm>
            <a:off x="7343775" y="3429000"/>
            <a:ext cx="857250"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kumimoji="1" lang="en-US" sz="1000" b="1">
                <a:solidFill>
                  <a:srgbClr val="010000"/>
                </a:solidFill>
              </a:rPr>
              <a:t>DC</a:t>
            </a:r>
          </a:p>
        </p:txBody>
      </p:sp>
      <p:sp>
        <p:nvSpPr>
          <p:cNvPr id="363616" name="Text Box 96"/>
          <p:cNvSpPr txBox="1">
            <a:spLocks noChangeArrowheads="1"/>
          </p:cNvSpPr>
          <p:nvPr/>
        </p:nvSpPr>
        <p:spPr bwMode="auto">
          <a:xfrm>
            <a:off x="6530975" y="3716338"/>
            <a:ext cx="709613"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kumimoji="1" lang="en-US" sz="1000" b="1">
                <a:solidFill>
                  <a:srgbClr val="010000"/>
                </a:solidFill>
              </a:rPr>
              <a:t>A</a:t>
            </a:r>
          </a:p>
        </p:txBody>
      </p:sp>
      <p:sp>
        <p:nvSpPr>
          <p:cNvPr id="43105" name="Text Box 97"/>
          <p:cNvSpPr txBox="1">
            <a:spLocks noChangeArrowheads="1"/>
          </p:cNvSpPr>
          <p:nvPr/>
        </p:nvSpPr>
        <p:spPr bwMode="auto">
          <a:xfrm>
            <a:off x="6459538" y="3802063"/>
            <a:ext cx="766762" cy="244475"/>
          </a:xfrm>
          <a:prstGeom prst="rect">
            <a:avLst/>
          </a:prstGeom>
          <a:noFill/>
          <a:ln w="9525">
            <a:noFill/>
            <a:miter lim="800000"/>
            <a:headEnd/>
            <a:tailEnd/>
          </a:ln>
        </p:spPr>
        <p:txBody>
          <a:bodyPr>
            <a:spAutoFit/>
          </a:bodyPr>
          <a:lstStyle/>
          <a:p>
            <a:pPr eaLnBrk="0" fontAlgn="base" hangingPunct="0">
              <a:spcBef>
                <a:spcPct val="50000"/>
              </a:spcBef>
              <a:spcAft>
                <a:spcPct val="0"/>
              </a:spcAft>
            </a:pPr>
            <a:endParaRPr kumimoji="1" lang="en-US" sz="1000">
              <a:solidFill>
                <a:srgbClr val="009999"/>
              </a:solidFill>
            </a:endParaRPr>
          </a:p>
        </p:txBody>
      </p:sp>
      <p:sp>
        <p:nvSpPr>
          <p:cNvPr id="363618" name="Text Box 98"/>
          <p:cNvSpPr txBox="1">
            <a:spLocks noChangeArrowheads="1"/>
          </p:cNvSpPr>
          <p:nvPr/>
        </p:nvSpPr>
        <p:spPr bwMode="auto">
          <a:xfrm>
            <a:off x="7358063" y="3760788"/>
            <a:ext cx="828675"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kumimoji="1" lang="en-US" sz="1000" b="1">
                <a:solidFill>
                  <a:srgbClr val="010000"/>
                </a:solidFill>
              </a:rPr>
              <a:t>IC</a:t>
            </a:r>
          </a:p>
        </p:txBody>
      </p:sp>
      <p:sp>
        <p:nvSpPr>
          <p:cNvPr id="363619" name="Text Box 99"/>
          <p:cNvSpPr txBox="1">
            <a:spLocks noChangeArrowheads="1"/>
          </p:cNvSpPr>
          <p:nvPr/>
        </p:nvSpPr>
        <p:spPr bwMode="auto">
          <a:xfrm>
            <a:off x="6503988" y="4078288"/>
            <a:ext cx="738187"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kumimoji="1" lang="en-US" sz="1000" b="1">
                <a:solidFill>
                  <a:srgbClr val="010000"/>
                </a:solidFill>
              </a:rPr>
              <a:t>C</a:t>
            </a:r>
          </a:p>
        </p:txBody>
      </p:sp>
      <p:sp>
        <p:nvSpPr>
          <p:cNvPr id="363620" name="Text Box 100"/>
          <p:cNvSpPr txBox="1">
            <a:spLocks noChangeArrowheads="1"/>
          </p:cNvSpPr>
          <p:nvPr/>
        </p:nvSpPr>
        <p:spPr bwMode="auto">
          <a:xfrm>
            <a:off x="6500813" y="4411663"/>
            <a:ext cx="755650"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kumimoji="1" lang="en-US" sz="1000" b="1">
                <a:solidFill>
                  <a:srgbClr val="010000"/>
                </a:solidFill>
              </a:rPr>
              <a:t>B</a:t>
            </a:r>
          </a:p>
        </p:txBody>
      </p:sp>
      <p:sp>
        <p:nvSpPr>
          <p:cNvPr id="363621" name="Text Box 101"/>
          <p:cNvSpPr txBox="1">
            <a:spLocks noChangeArrowheads="1"/>
          </p:cNvSpPr>
          <p:nvPr/>
        </p:nvSpPr>
        <p:spPr bwMode="auto">
          <a:xfrm>
            <a:off x="7431088" y="4427538"/>
            <a:ext cx="684212"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kumimoji="1" lang="en-US" sz="1000" b="1">
                <a:solidFill>
                  <a:srgbClr val="010000"/>
                </a:solidFill>
              </a:rPr>
              <a:t>DC</a:t>
            </a:r>
          </a:p>
        </p:txBody>
      </p:sp>
      <p:sp>
        <p:nvSpPr>
          <p:cNvPr id="363622" name="Text Box 102"/>
          <p:cNvSpPr txBox="1">
            <a:spLocks noChangeArrowheads="1"/>
          </p:cNvSpPr>
          <p:nvPr/>
        </p:nvSpPr>
        <p:spPr bwMode="auto">
          <a:xfrm>
            <a:off x="6472238" y="4789488"/>
            <a:ext cx="741362"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kumimoji="1" lang="en-US" sz="1000" b="1">
                <a:solidFill>
                  <a:srgbClr val="010000"/>
                </a:solidFill>
              </a:rPr>
              <a:t>A</a:t>
            </a:r>
          </a:p>
        </p:txBody>
      </p:sp>
      <p:sp>
        <p:nvSpPr>
          <p:cNvPr id="363623" name="Text Box 103"/>
          <p:cNvSpPr txBox="1">
            <a:spLocks noChangeArrowheads="1"/>
          </p:cNvSpPr>
          <p:nvPr/>
        </p:nvSpPr>
        <p:spPr bwMode="auto">
          <a:xfrm>
            <a:off x="7358063" y="4803775"/>
            <a:ext cx="827087"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kumimoji="1" lang="en-US" sz="1000" b="1">
                <a:solidFill>
                  <a:srgbClr val="010000"/>
                </a:solidFill>
              </a:rPr>
              <a:t>DC</a:t>
            </a:r>
          </a:p>
        </p:txBody>
      </p:sp>
      <p:sp>
        <p:nvSpPr>
          <p:cNvPr id="363624" name="Text Box 104"/>
          <p:cNvSpPr txBox="1">
            <a:spLocks noChangeArrowheads="1"/>
          </p:cNvSpPr>
          <p:nvPr/>
        </p:nvSpPr>
        <p:spPr bwMode="auto">
          <a:xfrm>
            <a:off x="6489700" y="5153025"/>
            <a:ext cx="725488"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kumimoji="1" lang="en-US" sz="1000" b="1">
                <a:solidFill>
                  <a:srgbClr val="010000"/>
                </a:solidFill>
              </a:rPr>
              <a:t>A</a:t>
            </a:r>
          </a:p>
        </p:txBody>
      </p:sp>
      <p:sp>
        <p:nvSpPr>
          <p:cNvPr id="363625" name="Text Box 105"/>
          <p:cNvSpPr txBox="1">
            <a:spLocks noChangeArrowheads="1"/>
          </p:cNvSpPr>
          <p:nvPr/>
        </p:nvSpPr>
        <p:spPr bwMode="auto">
          <a:xfrm>
            <a:off x="7402513" y="5153025"/>
            <a:ext cx="739775"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kumimoji="1" lang="en-US" sz="1000" b="1">
                <a:solidFill>
                  <a:srgbClr val="010000"/>
                </a:solidFill>
              </a:rPr>
              <a:t>DC</a:t>
            </a:r>
          </a:p>
        </p:txBody>
      </p:sp>
      <p:sp>
        <p:nvSpPr>
          <p:cNvPr id="363626" name="Text Box 106"/>
          <p:cNvSpPr txBox="1">
            <a:spLocks noChangeArrowheads="1"/>
          </p:cNvSpPr>
          <p:nvPr/>
        </p:nvSpPr>
        <p:spPr bwMode="auto">
          <a:xfrm>
            <a:off x="6483350" y="5514975"/>
            <a:ext cx="749300"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kumimoji="1" lang="en-US" sz="1000" b="1">
                <a:solidFill>
                  <a:srgbClr val="010000"/>
                </a:solidFill>
              </a:rPr>
              <a:t>C</a:t>
            </a:r>
          </a:p>
        </p:txBody>
      </p:sp>
      <p:sp>
        <p:nvSpPr>
          <p:cNvPr id="363627" name="Text Box 107"/>
          <p:cNvSpPr txBox="1">
            <a:spLocks noChangeArrowheads="1"/>
          </p:cNvSpPr>
          <p:nvPr/>
        </p:nvSpPr>
        <p:spPr bwMode="auto">
          <a:xfrm>
            <a:off x="6515100" y="5921375"/>
            <a:ext cx="698500"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kumimoji="1" lang="en-US" sz="1000" b="1">
                <a:solidFill>
                  <a:srgbClr val="010000"/>
                </a:solidFill>
              </a:rPr>
              <a:t>C</a:t>
            </a:r>
          </a:p>
        </p:txBody>
      </p:sp>
      <p:sp>
        <p:nvSpPr>
          <p:cNvPr id="363628" name="Text Box 108"/>
          <p:cNvSpPr txBox="1">
            <a:spLocks noChangeArrowheads="1"/>
          </p:cNvSpPr>
          <p:nvPr/>
        </p:nvSpPr>
        <p:spPr bwMode="auto">
          <a:xfrm>
            <a:off x="4800600" y="3048000"/>
            <a:ext cx="1295400" cy="3048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kumimoji="1" lang="en-US" sz="1400" b="1">
                <a:solidFill>
                  <a:srgbClr val="FF0000"/>
                </a:solidFill>
              </a:rPr>
              <a:t>RBS ONLY</a:t>
            </a:r>
          </a:p>
        </p:txBody>
      </p:sp>
      <p:sp>
        <p:nvSpPr>
          <p:cNvPr id="363629" name="Text Box 109"/>
          <p:cNvSpPr txBox="1">
            <a:spLocks noChangeArrowheads="1"/>
          </p:cNvSpPr>
          <p:nvPr/>
        </p:nvSpPr>
        <p:spPr bwMode="auto">
          <a:xfrm>
            <a:off x="3733800" y="4800600"/>
            <a:ext cx="1295400" cy="3048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kumimoji="1" lang="en-US" sz="1400" b="1">
                <a:solidFill>
                  <a:srgbClr val="FF0000"/>
                </a:solidFill>
              </a:rPr>
              <a:t>RBS ONLY</a:t>
            </a: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63604"/>
                                        </p:tgtEl>
                                        <p:attrNameLst>
                                          <p:attrName>style.visibility</p:attrName>
                                        </p:attrNameLst>
                                      </p:cBhvr>
                                      <p:to>
                                        <p:strVal val="visible"/>
                                      </p:to>
                                    </p:set>
                                    <p:anim calcmode="lin" valueType="num">
                                      <p:cBhvr additive="base">
                                        <p:cTn id="7" dur="1000" fill="hold"/>
                                        <p:tgtEl>
                                          <p:spTgt spid="363604"/>
                                        </p:tgtEl>
                                        <p:attrNameLst>
                                          <p:attrName>ppt_x</p:attrName>
                                        </p:attrNameLst>
                                      </p:cBhvr>
                                      <p:tavLst>
                                        <p:tav tm="0">
                                          <p:val>
                                            <p:strVal val="0-#ppt_w/2"/>
                                          </p:val>
                                        </p:tav>
                                        <p:tav tm="100000">
                                          <p:val>
                                            <p:strVal val="#ppt_x"/>
                                          </p:val>
                                        </p:tav>
                                      </p:tavLst>
                                    </p:anim>
                                    <p:anim calcmode="lin" valueType="num">
                                      <p:cBhvr additive="base">
                                        <p:cTn id="8" dur="1000" fill="hold"/>
                                        <p:tgtEl>
                                          <p:spTgt spid="36360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363605"/>
                                        </p:tgtEl>
                                        <p:attrNameLst>
                                          <p:attrName>style.visibility</p:attrName>
                                        </p:attrNameLst>
                                      </p:cBhvr>
                                      <p:to>
                                        <p:strVal val="visible"/>
                                      </p:to>
                                    </p:set>
                                    <p:anim calcmode="lin" valueType="num">
                                      <p:cBhvr additive="base">
                                        <p:cTn id="13" dur="1000" fill="hold"/>
                                        <p:tgtEl>
                                          <p:spTgt spid="363605"/>
                                        </p:tgtEl>
                                        <p:attrNameLst>
                                          <p:attrName>ppt_x</p:attrName>
                                        </p:attrNameLst>
                                      </p:cBhvr>
                                      <p:tavLst>
                                        <p:tav tm="0">
                                          <p:val>
                                            <p:strVal val="1+#ppt_w/2"/>
                                          </p:val>
                                        </p:tav>
                                        <p:tav tm="100000">
                                          <p:val>
                                            <p:strVal val="#ppt_x"/>
                                          </p:val>
                                        </p:tav>
                                      </p:tavLst>
                                    </p:anim>
                                    <p:anim calcmode="lin" valueType="num">
                                      <p:cBhvr additive="base">
                                        <p:cTn id="14" dur="1000" fill="hold"/>
                                        <p:tgtEl>
                                          <p:spTgt spid="36360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breez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363606"/>
                                        </p:tgtEl>
                                        <p:attrNameLst>
                                          <p:attrName>style.visibility</p:attrName>
                                        </p:attrNameLst>
                                      </p:cBhvr>
                                      <p:to>
                                        <p:strVal val="visible"/>
                                      </p:to>
                                    </p:set>
                                    <p:anim calcmode="lin" valueType="num">
                                      <p:cBhvr additive="base">
                                        <p:cTn id="19" dur="1000" fill="hold"/>
                                        <p:tgtEl>
                                          <p:spTgt spid="363606"/>
                                        </p:tgtEl>
                                        <p:attrNameLst>
                                          <p:attrName>ppt_x</p:attrName>
                                        </p:attrNameLst>
                                      </p:cBhvr>
                                      <p:tavLst>
                                        <p:tav tm="0">
                                          <p:val>
                                            <p:strVal val="0-#ppt_w/2"/>
                                          </p:val>
                                        </p:tav>
                                        <p:tav tm="100000">
                                          <p:val>
                                            <p:strVal val="#ppt_x"/>
                                          </p:val>
                                        </p:tav>
                                      </p:tavLst>
                                    </p:anim>
                                    <p:anim calcmode="lin" valueType="num">
                                      <p:cBhvr additive="base">
                                        <p:cTn id="20" dur="1000" fill="hold"/>
                                        <p:tgtEl>
                                          <p:spTgt spid="36360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hammer.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363607"/>
                                        </p:tgtEl>
                                        <p:attrNameLst>
                                          <p:attrName>style.visibility</p:attrName>
                                        </p:attrNameLst>
                                      </p:cBhvr>
                                      <p:to>
                                        <p:strVal val="visible"/>
                                      </p:to>
                                    </p:set>
                                    <p:anim calcmode="lin" valueType="num">
                                      <p:cBhvr additive="base">
                                        <p:cTn id="25" dur="1000" fill="hold"/>
                                        <p:tgtEl>
                                          <p:spTgt spid="363607"/>
                                        </p:tgtEl>
                                        <p:attrNameLst>
                                          <p:attrName>ppt_x</p:attrName>
                                        </p:attrNameLst>
                                      </p:cBhvr>
                                      <p:tavLst>
                                        <p:tav tm="0">
                                          <p:val>
                                            <p:strVal val="0-#ppt_w/2"/>
                                          </p:val>
                                        </p:tav>
                                        <p:tav tm="100000">
                                          <p:val>
                                            <p:strVal val="#ppt_x"/>
                                          </p:val>
                                        </p:tav>
                                      </p:tavLst>
                                    </p:anim>
                                    <p:anim calcmode="lin" valueType="num">
                                      <p:cBhvr additive="base">
                                        <p:cTn id="26" dur="1000" fill="hold"/>
                                        <p:tgtEl>
                                          <p:spTgt spid="36360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363608"/>
                                        </p:tgtEl>
                                        <p:attrNameLst>
                                          <p:attrName>style.visibility</p:attrName>
                                        </p:attrNameLst>
                                      </p:cBhvr>
                                      <p:to>
                                        <p:strVal val="visible"/>
                                      </p:to>
                                    </p:set>
                                    <p:anim calcmode="lin" valueType="num">
                                      <p:cBhvr additive="base">
                                        <p:cTn id="31" dur="1000" fill="hold"/>
                                        <p:tgtEl>
                                          <p:spTgt spid="363608"/>
                                        </p:tgtEl>
                                        <p:attrNameLst>
                                          <p:attrName>ppt_x</p:attrName>
                                        </p:attrNameLst>
                                      </p:cBhvr>
                                      <p:tavLst>
                                        <p:tav tm="0">
                                          <p:val>
                                            <p:strVal val="1+#ppt_w/2"/>
                                          </p:val>
                                        </p:tav>
                                        <p:tav tm="100000">
                                          <p:val>
                                            <p:strVal val="#ppt_x"/>
                                          </p:val>
                                        </p:tav>
                                      </p:tavLst>
                                    </p:anim>
                                    <p:anim calcmode="lin" valueType="num">
                                      <p:cBhvr additive="base">
                                        <p:cTn id="32" dur="1000" fill="hold"/>
                                        <p:tgtEl>
                                          <p:spTgt spid="36360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breeze.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363609"/>
                                        </p:tgtEl>
                                        <p:attrNameLst>
                                          <p:attrName>style.visibility</p:attrName>
                                        </p:attrNameLst>
                                      </p:cBhvr>
                                      <p:to>
                                        <p:strVal val="visible"/>
                                      </p:to>
                                    </p:set>
                                    <p:anim calcmode="lin" valueType="num">
                                      <p:cBhvr additive="base">
                                        <p:cTn id="37" dur="500" fill="hold"/>
                                        <p:tgtEl>
                                          <p:spTgt spid="363609"/>
                                        </p:tgtEl>
                                        <p:attrNameLst>
                                          <p:attrName>ppt_x</p:attrName>
                                        </p:attrNameLst>
                                      </p:cBhvr>
                                      <p:tavLst>
                                        <p:tav tm="0">
                                          <p:val>
                                            <p:strVal val="0-#ppt_w/2"/>
                                          </p:val>
                                        </p:tav>
                                        <p:tav tm="100000">
                                          <p:val>
                                            <p:strVal val="#ppt_x"/>
                                          </p:val>
                                        </p:tav>
                                      </p:tavLst>
                                    </p:anim>
                                    <p:anim calcmode="lin" valueType="num">
                                      <p:cBhvr additive="base">
                                        <p:cTn id="38" dur="500" fill="hold"/>
                                        <p:tgtEl>
                                          <p:spTgt spid="36360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3" fill="hold" grpId="0" nodeType="clickEffect">
                                  <p:stCondLst>
                                    <p:cond delay="0"/>
                                  </p:stCondLst>
                                  <p:childTnLst>
                                    <p:set>
                                      <p:cBhvr>
                                        <p:cTn id="42" dur="1" fill="hold">
                                          <p:stCondLst>
                                            <p:cond delay="0"/>
                                          </p:stCondLst>
                                        </p:cTn>
                                        <p:tgtEl>
                                          <p:spTgt spid="363610"/>
                                        </p:tgtEl>
                                        <p:attrNameLst>
                                          <p:attrName>style.visibility</p:attrName>
                                        </p:attrNameLst>
                                      </p:cBhvr>
                                      <p:to>
                                        <p:strVal val="visible"/>
                                      </p:to>
                                    </p:set>
                                    <p:anim calcmode="lin" valueType="num">
                                      <p:cBhvr additive="base">
                                        <p:cTn id="43" dur="1000" fill="hold"/>
                                        <p:tgtEl>
                                          <p:spTgt spid="363610"/>
                                        </p:tgtEl>
                                        <p:attrNameLst>
                                          <p:attrName>ppt_x</p:attrName>
                                        </p:attrNameLst>
                                      </p:cBhvr>
                                      <p:tavLst>
                                        <p:tav tm="0">
                                          <p:val>
                                            <p:strVal val="1+#ppt_w/2"/>
                                          </p:val>
                                        </p:tav>
                                        <p:tav tm="100000">
                                          <p:val>
                                            <p:strVal val="#ppt_x"/>
                                          </p:val>
                                        </p:tav>
                                      </p:tavLst>
                                    </p:anim>
                                    <p:anim calcmode="lin" valueType="num">
                                      <p:cBhvr additive="base">
                                        <p:cTn id="44" dur="1000" fill="hold"/>
                                        <p:tgtEl>
                                          <p:spTgt spid="36361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breeze.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63611"/>
                                        </p:tgtEl>
                                        <p:attrNameLst>
                                          <p:attrName>style.visibility</p:attrName>
                                        </p:attrNameLst>
                                      </p:cBhvr>
                                      <p:to>
                                        <p:strVal val="visible"/>
                                      </p:to>
                                    </p:set>
                                    <p:anim calcmode="lin" valueType="num">
                                      <p:cBhvr additive="base">
                                        <p:cTn id="49" dur="1000" fill="hold"/>
                                        <p:tgtEl>
                                          <p:spTgt spid="363611"/>
                                        </p:tgtEl>
                                        <p:attrNameLst>
                                          <p:attrName>ppt_x</p:attrName>
                                        </p:attrNameLst>
                                      </p:cBhvr>
                                      <p:tavLst>
                                        <p:tav tm="0">
                                          <p:val>
                                            <p:strVal val="0-#ppt_w/2"/>
                                          </p:val>
                                        </p:tav>
                                        <p:tav tm="100000">
                                          <p:val>
                                            <p:strVal val="#ppt_x"/>
                                          </p:val>
                                        </p:tav>
                                      </p:tavLst>
                                    </p:anim>
                                    <p:anim calcmode="lin" valueType="num">
                                      <p:cBhvr additive="base">
                                        <p:cTn id="50" dur="1000" fill="hold"/>
                                        <p:tgtEl>
                                          <p:spTgt spid="3636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hammer.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63612"/>
                                        </p:tgtEl>
                                        <p:attrNameLst>
                                          <p:attrName>style.visibility</p:attrName>
                                        </p:attrNameLst>
                                      </p:cBhvr>
                                      <p:to>
                                        <p:strVal val="visible"/>
                                      </p:to>
                                    </p:set>
                                    <p:anim calcmode="lin" valueType="num">
                                      <p:cBhvr additive="base">
                                        <p:cTn id="55" dur="1000" fill="hold"/>
                                        <p:tgtEl>
                                          <p:spTgt spid="363612"/>
                                        </p:tgtEl>
                                        <p:attrNameLst>
                                          <p:attrName>ppt_x</p:attrName>
                                        </p:attrNameLst>
                                      </p:cBhvr>
                                      <p:tavLst>
                                        <p:tav tm="0">
                                          <p:val>
                                            <p:strVal val="0-#ppt_w/2"/>
                                          </p:val>
                                        </p:tav>
                                        <p:tav tm="100000">
                                          <p:val>
                                            <p:strVal val="#ppt_x"/>
                                          </p:val>
                                        </p:tav>
                                      </p:tavLst>
                                    </p:anim>
                                    <p:anim calcmode="lin" valueType="num">
                                      <p:cBhvr additive="base">
                                        <p:cTn id="56" dur="1000" fill="hold"/>
                                        <p:tgtEl>
                                          <p:spTgt spid="3636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5" name="bomb.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363613"/>
                                        </p:tgtEl>
                                        <p:attrNameLst>
                                          <p:attrName>style.visibility</p:attrName>
                                        </p:attrNameLst>
                                      </p:cBhvr>
                                      <p:to>
                                        <p:strVal val="visible"/>
                                      </p:to>
                                    </p:set>
                                    <p:anim calcmode="lin" valueType="num">
                                      <p:cBhvr additive="base">
                                        <p:cTn id="61" dur="1000" fill="hold"/>
                                        <p:tgtEl>
                                          <p:spTgt spid="363613"/>
                                        </p:tgtEl>
                                        <p:attrNameLst>
                                          <p:attrName>ppt_x</p:attrName>
                                        </p:attrNameLst>
                                      </p:cBhvr>
                                      <p:tavLst>
                                        <p:tav tm="0">
                                          <p:val>
                                            <p:strVal val="1+#ppt_w/2"/>
                                          </p:val>
                                        </p:tav>
                                        <p:tav tm="100000">
                                          <p:val>
                                            <p:strVal val="#ppt_x"/>
                                          </p:val>
                                        </p:tav>
                                      </p:tavLst>
                                    </p:anim>
                                    <p:anim calcmode="lin" valueType="num">
                                      <p:cBhvr additive="base">
                                        <p:cTn id="62" dur="1000" fill="hold"/>
                                        <p:tgtEl>
                                          <p:spTgt spid="3636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breeze.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63628"/>
                                        </p:tgtEl>
                                        <p:attrNameLst>
                                          <p:attrName>style.visibility</p:attrName>
                                        </p:attrNameLst>
                                      </p:cBhvr>
                                      <p:to>
                                        <p:strVal val="visible"/>
                                      </p:to>
                                    </p:set>
                                    <p:anim calcmode="lin" valueType="num">
                                      <p:cBhvr additive="base">
                                        <p:cTn id="67" dur="500" fill="hold"/>
                                        <p:tgtEl>
                                          <p:spTgt spid="363628"/>
                                        </p:tgtEl>
                                        <p:attrNameLst>
                                          <p:attrName>ppt_x</p:attrName>
                                        </p:attrNameLst>
                                      </p:cBhvr>
                                      <p:tavLst>
                                        <p:tav tm="0">
                                          <p:val>
                                            <p:strVal val="#ppt_x"/>
                                          </p:val>
                                        </p:tav>
                                        <p:tav tm="100000">
                                          <p:val>
                                            <p:strVal val="#ppt_x"/>
                                          </p:val>
                                        </p:tav>
                                      </p:tavLst>
                                    </p:anim>
                                    <p:anim calcmode="lin" valueType="num">
                                      <p:cBhvr additive="base">
                                        <p:cTn id="68" dur="500" fill="hold"/>
                                        <p:tgtEl>
                                          <p:spTgt spid="36362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363614"/>
                                        </p:tgtEl>
                                        <p:attrNameLst>
                                          <p:attrName>style.visibility</p:attrName>
                                        </p:attrNameLst>
                                      </p:cBhvr>
                                      <p:to>
                                        <p:strVal val="visible"/>
                                      </p:to>
                                    </p:set>
                                    <p:anim calcmode="lin" valueType="num">
                                      <p:cBhvr additive="base">
                                        <p:cTn id="73" dur="1000" fill="hold"/>
                                        <p:tgtEl>
                                          <p:spTgt spid="363614"/>
                                        </p:tgtEl>
                                        <p:attrNameLst>
                                          <p:attrName>ppt_x</p:attrName>
                                        </p:attrNameLst>
                                      </p:cBhvr>
                                      <p:tavLst>
                                        <p:tav tm="0">
                                          <p:val>
                                            <p:strVal val="0-#ppt_w/2"/>
                                          </p:val>
                                        </p:tav>
                                        <p:tav tm="100000">
                                          <p:val>
                                            <p:strVal val="#ppt_x"/>
                                          </p:val>
                                        </p:tav>
                                      </p:tavLst>
                                    </p:anim>
                                    <p:anim calcmode="lin" valueType="num">
                                      <p:cBhvr additive="base">
                                        <p:cTn id="74" dur="1000" fill="hold"/>
                                        <p:tgtEl>
                                          <p:spTgt spid="36361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2" name="whoosh.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3" fill="hold" grpId="0" nodeType="clickEffect">
                                  <p:stCondLst>
                                    <p:cond delay="0"/>
                                  </p:stCondLst>
                                  <p:childTnLst>
                                    <p:set>
                                      <p:cBhvr>
                                        <p:cTn id="78" dur="1" fill="hold">
                                          <p:stCondLst>
                                            <p:cond delay="0"/>
                                          </p:stCondLst>
                                        </p:cTn>
                                        <p:tgtEl>
                                          <p:spTgt spid="363615"/>
                                        </p:tgtEl>
                                        <p:attrNameLst>
                                          <p:attrName>style.visibility</p:attrName>
                                        </p:attrNameLst>
                                      </p:cBhvr>
                                      <p:to>
                                        <p:strVal val="visible"/>
                                      </p:to>
                                    </p:set>
                                    <p:anim calcmode="lin" valueType="num">
                                      <p:cBhvr additive="base">
                                        <p:cTn id="79" dur="1000" fill="hold"/>
                                        <p:tgtEl>
                                          <p:spTgt spid="363615"/>
                                        </p:tgtEl>
                                        <p:attrNameLst>
                                          <p:attrName>ppt_x</p:attrName>
                                        </p:attrNameLst>
                                      </p:cBhvr>
                                      <p:tavLst>
                                        <p:tav tm="0">
                                          <p:val>
                                            <p:strVal val="1+#ppt_w/2"/>
                                          </p:val>
                                        </p:tav>
                                        <p:tav tm="100000">
                                          <p:val>
                                            <p:strVal val="#ppt_x"/>
                                          </p:val>
                                        </p:tav>
                                      </p:tavLst>
                                    </p:anim>
                                    <p:anim calcmode="lin" valueType="num">
                                      <p:cBhvr additive="base">
                                        <p:cTn id="80" dur="1000" fill="hold"/>
                                        <p:tgtEl>
                                          <p:spTgt spid="36361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3" name="breeze.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363616"/>
                                        </p:tgtEl>
                                        <p:attrNameLst>
                                          <p:attrName>style.visibility</p:attrName>
                                        </p:attrNameLst>
                                      </p:cBhvr>
                                      <p:to>
                                        <p:strVal val="visible"/>
                                      </p:to>
                                    </p:set>
                                    <p:anim calcmode="lin" valueType="num">
                                      <p:cBhvr additive="base">
                                        <p:cTn id="85" dur="1000" fill="hold"/>
                                        <p:tgtEl>
                                          <p:spTgt spid="363616"/>
                                        </p:tgtEl>
                                        <p:attrNameLst>
                                          <p:attrName>ppt_x</p:attrName>
                                        </p:attrNameLst>
                                      </p:cBhvr>
                                      <p:tavLst>
                                        <p:tav tm="0">
                                          <p:val>
                                            <p:strVal val="0-#ppt_w/2"/>
                                          </p:val>
                                        </p:tav>
                                        <p:tav tm="100000">
                                          <p:val>
                                            <p:strVal val="#ppt_x"/>
                                          </p:val>
                                        </p:tav>
                                      </p:tavLst>
                                    </p:anim>
                                    <p:anim calcmode="lin" valueType="num">
                                      <p:cBhvr additive="base">
                                        <p:cTn id="86" dur="1000" fill="hold"/>
                                        <p:tgtEl>
                                          <p:spTgt spid="3636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2" name="whoosh.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363618"/>
                                        </p:tgtEl>
                                        <p:attrNameLst>
                                          <p:attrName>style.visibility</p:attrName>
                                        </p:attrNameLst>
                                      </p:cBhvr>
                                      <p:to>
                                        <p:strVal val="visible"/>
                                      </p:to>
                                    </p:set>
                                    <p:anim calcmode="lin" valueType="num">
                                      <p:cBhvr additive="base">
                                        <p:cTn id="91" dur="1000" fill="hold"/>
                                        <p:tgtEl>
                                          <p:spTgt spid="363618"/>
                                        </p:tgtEl>
                                        <p:attrNameLst>
                                          <p:attrName>ppt_x</p:attrName>
                                        </p:attrNameLst>
                                      </p:cBhvr>
                                      <p:tavLst>
                                        <p:tav tm="0">
                                          <p:val>
                                            <p:strVal val="1+#ppt_w/2"/>
                                          </p:val>
                                        </p:tav>
                                        <p:tav tm="100000">
                                          <p:val>
                                            <p:strVal val="#ppt_x"/>
                                          </p:val>
                                        </p:tav>
                                      </p:tavLst>
                                    </p:anim>
                                    <p:anim calcmode="lin" valueType="num">
                                      <p:cBhvr additive="base">
                                        <p:cTn id="92" dur="1000" fill="hold"/>
                                        <p:tgtEl>
                                          <p:spTgt spid="363618"/>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12" fill="hold" grpId="0" nodeType="clickEffect">
                                  <p:stCondLst>
                                    <p:cond delay="0"/>
                                  </p:stCondLst>
                                  <p:childTnLst>
                                    <p:set>
                                      <p:cBhvr>
                                        <p:cTn id="96" dur="1" fill="hold">
                                          <p:stCondLst>
                                            <p:cond delay="0"/>
                                          </p:stCondLst>
                                        </p:cTn>
                                        <p:tgtEl>
                                          <p:spTgt spid="363619"/>
                                        </p:tgtEl>
                                        <p:attrNameLst>
                                          <p:attrName>style.visibility</p:attrName>
                                        </p:attrNameLst>
                                      </p:cBhvr>
                                      <p:to>
                                        <p:strVal val="visible"/>
                                      </p:to>
                                    </p:set>
                                    <p:anim calcmode="lin" valueType="num">
                                      <p:cBhvr additive="base">
                                        <p:cTn id="97" dur="1000" fill="hold"/>
                                        <p:tgtEl>
                                          <p:spTgt spid="363619"/>
                                        </p:tgtEl>
                                        <p:attrNameLst>
                                          <p:attrName>ppt_x</p:attrName>
                                        </p:attrNameLst>
                                      </p:cBhvr>
                                      <p:tavLst>
                                        <p:tav tm="0">
                                          <p:val>
                                            <p:strVal val="0-#ppt_w/2"/>
                                          </p:val>
                                        </p:tav>
                                        <p:tav tm="100000">
                                          <p:val>
                                            <p:strVal val="#ppt_x"/>
                                          </p:val>
                                        </p:tav>
                                      </p:tavLst>
                                    </p:anim>
                                    <p:anim calcmode="lin" valueType="num">
                                      <p:cBhvr additive="base">
                                        <p:cTn id="98" dur="1000" fill="hold"/>
                                        <p:tgtEl>
                                          <p:spTgt spid="3636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4" name="hammer.wav"/>
                                        </p:tgtEl>
                                      </p:cMediaNode>
                                    </p:audio>
                                  </p:subTnLst>
                                </p:cTn>
                              </p:par>
                            </p:childTnLst>
                          </p:cTn>
                        </p:par>
                      </p:childTnLst>
                    </p:cTn>
                  </p:par>
                  <p:par>
                    <p:cTn id="99" fill="hold">
                      <p:stCondLst>
                        <p:cond delay="indefinite"/>
                      </p:stCondLst>
                      <p:childTnLst>
                        <p:par>
                          <p:cTn id="100" fill="hold">
                            <p:stCondLst>
                              <p:cond delay="0"/>
                            </p:stCondLst>
                            <p:childTnLst>
                              <p:par>
                                <p:cTn id="101" presetID="2" presetClass="entr" presetSubtype="12" fill="hold" grpId="0" nodeType="clickEffect">
                                  <p:stCondLst>
                                    <p:cond delay="0"/>
                                  </p:stCondLst>
                                  <p:childTnLst>
                                    <p:set>
                                      <p:cBhvr>
                                        <p:cTn id="102" dur="1" fill="hold">
                                          <p:stCondLst>
                                            <p:cond delay="0"/>
                                          </p:stCondLst>
                                        </p:cTn>
                                        <p:tgtEl>
                                          <p:spTgt spid="363620"/>
                                        </p:tgtEl>
                                        <p:attrNameLst>
                                          <p:attrName>style.visibility</p:attrName>
                                        </p:attrNameLst>
                                      </p:cBhvr>
                                      <p:to>
                                        <p:strVal val="visible"/>
                                      </p:to>
                                    </p:set>
                                    <p:anim calcmode="lin" valueType="num">
                                      <p:cBhvr additive="base">
                                        <p:cTn id="103" dur="1000" fill="hold"/>
                                        <p:tgtEl>
                                          <p:spTgt spid="363620"/>
                                        </p:tgtEl>
                                        <p:attrNameLst>
                                          <p:attrName>ppt_x</p:attrName>
                                        </p:attrNameLst>
                                      </p:cBhvr>
                                      <p:tavLst>
                                        <p:tav tm="0">
                                          <p:val>
                                            <p:strVal val="0-#ppt_w/2"/>
                                          </p:val>
                                        </p:tav>
                                        <p:tav tm="100000">
                                          <p:val>
                                            <p:strVal val="#ppt_x"/>
                                          </p:val>
                                        </p:tav>
                                      </p:tavLst>
                                    </p:anim>
                                    <p:anim calcmode="lin" valueType="num">
                                      <p:cBhvr additive="base">
                                        <p:cTn id="104" dur="1000" fill="hold"/>
                                        <p:tgtEl>
                                          <p:spTgt spid="36362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1"/>
                                            </p:cond>
                                          </p:stCondLst>
                                          <p:endCondLst>
                                            <p:cond evt="onStopAudio" delay="0">
                                              <p:tgtEl>
                                                <p:sldTgt/>
                                              </p:tgtEl>
                                            </p:cond>
                                          </p:endCondLst>
                                        </p:cTn>
                                        <p:tgtEl>
                                          <p:sndTgt r:embed="rId5" name="bomb.wav"/>
                                        </p:tgtEl>
                                      </p:cMediaNode>
                                    </p:audio>
                                  </p:subTnLst>
                                </p:cTn>
                              </p:par>
                            </p:childTnLst>
                          </p:cTn>
                        </p:par>
                      </p:childTnLst>
                    </p:cTn>
                  </p:par>
                  <p:par>
                    <p:cTn id="105" fill="hold">
                      <p:stCondLst>
                        <p:cond delay="indefinite"/>
                      </p:stCondLst>
                      <p:childTnLst>
                        <p:par>
                          <p:cTn id="106" fill="hold">
                            <p:stCondLst>
                              <p:cond delay="0"/>
                            </p:stCondLst>
                            <p:childTnLst>
                              <p:par>
                                <p:cTn id="107" presetID="2" presetClass="entr" presetSubtype="6" fill="hold" grpId="0" nodeType="clickEffect">
                                  <p:stCondLst>
                                    <p:cond delay="0"/>
                                  </p:stCondLst>
                                  <p:childTnLst>
                                    <p:set>
                                      <p:cBhvr>
                                        <p:cTn id="108" dur="1" fill="hold">
                                          <p:stCondLst>
                                            <p:cond delay="0"/>
                                          </p:stCondLst>
                                        </p:cTn>
                                        <p:tgtEl>
                                          <p:spTgt spid="363621"/>
                                        </p:tgtEl>
                                        <p:attrNameLst>
                                          <p:attrName>style.visibility</p:attrName>
                                        </p:attrNameLst>
                                      </p:cBhvr>
                                      <p:to>
                                        <p:strVal val="visible"/>
                                      </p:to>
                                    </p:set>
                                    <p:anim calcmode="lin" valueType="num">
                                      <p:cBhvr additive="base">
                                        <p:cTn id="109" dur="1000" fill="hold"/>
                                        <p:tgtEl>
                                          <p:spTgt spid="363621"/>
                                        </p:tgtEl>
                                        <p:attrNameLst>
                                          <p:attrName>ppt_x</p:attrName>
                                        </p:attrNameLst>
                                      </p:cBhvr>
                                      <p:tavLst>
                                        <p:tav tm="0">
                                          <p:val>
                                            <p:strVal val="1+#ppt_w/2"/>
                                          </p:val>
                                        </p:tav>
                                        <p:tav tm="100000">
                                          <p:val>
                                            <p:strVal val="#ppt_x"/>
                                          </p:val>
                                        </p:tav>
                                      </p:tavLst>
                                    </p:anim>
                                    <p:anim calcmode="lin" valueType="num">
                                      <p:cBhvr additive="base">
                                        <p:cTn id="110" dur="1000" fill="hold"/>
                                        <p:tgtEl>
                                          <p:spTgt spid="3636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7"/>
                                            </p:cond>
                                          </p:stCondLst>
                                          <p:endCondLst>
                                            <p:cond evt="onStopAudio" delay="0">
                                              <p:tgtEl>
                                                <p:sldTgt/>
                                              </p:tgtEl>
                                            </p:cond>
                                          </p:endCondLst>
                                        </p:cTn>
                                        <p:tgtEl>
                                          <p:sndTgt r:embed="rId3" name="breeze.wav"/>
                                        </p:tgtEl>
                                      </p:cMediaNode>
                                    </p:audio>
                                  </p:subTnLst>
                                </p:cTn>
                              </p:par>
                            </p:childTnLst>
                          </p:cTn>
                        </p:par>
                      </p:childTnLst>
                    </p:cTn>
                  </p:par>
                  <p:par>
                    <p:cTn id="111" fill="hold">
                      <p:stCondLst>
                        <p:cond delay="indefinite"/>
                      </p:stCondLst>
                      <p:childTnLst>
                        <p:par>
                          <p:cTn id="112" fill="hold">
                            <p:stCondLst>
                              <p:cond delay="0"/>
                            </p:stCondLst>
                            <p:childTnLst>
                              <p:par>
                                <p:cTn id="113" presetID="2" presetClass="entr" presetSubtype="12" fill="hold" grpId="0" nodeType="clickEffect">
                                  <p:stCondLst>
                                    <p:cond delay="0"/>
                                  </p:stCondLst>
                                  <p:childTnLst>
                                    <p:set>
                                      <p:cBhvr>
                                        <p:cTn id="114" dur="1" fill="hold">
                                          <p:stCondLst>
                                            <p:cond delay="0"/>
                                          </p:stCondLst>
                                        </p:cTn>
                                        <p:tgtEl>
                                          <p:spTgt spid="363622"/>
                                        </p:tgtEl>
                                        <p:attrNameLst>
                                          <p:attrName>style.visibility</p:attrName>
                                        </p:attrNameLst>
                                      </p:cBhvr>
                                      <p:to>
                                        <p:strVal val="visible"/>
                                      </p:to>
                                    </p:set>
                                    <p:anim calcmode="lin" valueType="num">
                                      <p:cBhvr additive="base">
                                        <p:cTn id="115" dur="500" fill="hold"/>
                                        <p:tgtEl>
                                          <p:spTgt spid="363622"/>
                                        </p:tgtEl>
                                        <p:attrNameLst>
                                          <p:attrName>ppt_x</p:attrName>
                                        </p:attrNameLst>
                                      </p:cBhvr>
                                      <p:tavLst>
                                        <p:tav tm="0">
                                          <p:val>
                                            <p:strVal val="0-#ppt_w/2"/>
                                          </p:val>
                                        </p:tav>
                                        <p:tav tm="100000">
                                          <p:val>
                                            <p:strVal val="#ppt_x"/>
                                          </p:val>
                                        </p:tav>
                                      </p:tavLst>
                                    </p:anim>
                                    <p:anim calcmode="lin" valueType="num">
                                      <p:cBhvr additive="base">
                                        <p:cTn id="116" dur="500" fill="hold"/>
                                        <p:tgtEl>
                                          <p:spTgt spid="3636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3"/>
                                            </p:cond>
                                          </p:stCondLst>
                                          <p:endCondLst>
                                            <p:cond evt="onStopAudio" delay="0">
                                              <p:tgtEl>
                                                <p:sldTgt/>
                                              </p:tgtEl>
                                            </p:cond>
                                          </p:endCondLst>
                                        </p:cTn>
                                        <p:tgtEl>
                                          <p:sndTgt r:embed="rId2" name="whoosh.wav"/>
                                        </p:tgtEl>
                                      </p:cMediaNode>
                                    </p:audio>
                                  </p:subTnLst>
                                </p:cTn>
                              </p:par>
                            </p:childTnLst>
                          </p:cTn>
                        </p:par>
                      </p:childTnLst>
                    </p:cTn>
                  </p:par>
                  <p:par>
                    <p:cTn id="117" fill="hold">
                      <p:stCondLst>
                        <p:cond delay="indefinite"/>
                      </p:stCondLst>
                      <p:childTnLst>
                        <p:par>
                          <p:cTn id="118" fill="hold">
                            <p:stCondLst>
                              <p:cond delay="0"/>
                            </p:stCondLst>
                            <p:childTnLst>
                              <p:par>
                                <p:cTn id="119" presetID="2" presetClass="entr" presetSubtype="6" fill="hold" grpId="0" nodeType="clickEffect">
                                  <p:stCondLst>
                                    <p:cond delay="0"/>
                                  </p:stCondLst>
                                  <p:childTnLst>
                                    <p:set>
                                      <p:cBhvr>
                                        <p:cTn id="120" dur="1" fill="hold">
                                          <p:stCondLst>
                                            <p:cond delay="0"/>
                                          </p:stCondLst>
                                        </p:cTn>
                                        <p:tgtEl>
                                          <p:spTgt spid="363623"/>
                                        </p:tgtEl>
                                        <p:attrNameLst>
                                          <p:attrName>style.visibility</p:attrName>
                                        </p:attrNameLst>
                                      </p:cBhvr>
                                      <p:to>
                                        <p:strVal val="visible"/>
                                      </p:to>
                                    </p:set>
                                    <p:anim calcmode="lin" valueType="num">
                                      <p:cBhvr additive="base">
                                        <p:cTn id="121" dur="1000" fill="hold"/>
                                        <p:tgtEl>
                                          <p:spTgt spid="363623"/>
                                        </p:tgtEl>
                                        <p:attrNameLst>
                                          <p:attrName>ppt_x</p:attrName>
                                        </p:attrNameLst>
                                      </p:cBhvr>
                                      <p:tavLst>
                                        <p:tav tm="0">
                                          <p:val>
                                            <p:strVal val="1+#ppt_w/2"/>
                                          </p:val>
                                        </p:tav>
                                        <p:tav tm="100000">
                                          <p:val>
                                            <p:strVal val="#ppt_x"/>
                                          </p:val>
                                        </p:tav>
                                      </p:tavLst>
                                    </p:anim>
                                    <p:anim calcmode="lin" valueType="num">
                                      <p:cBhvr additive="base">
                                        <p:cTn id="122" dur="1000" fill="hold"/>
                                        <p:tgtEl>
                                          <p:spTgt spid="3636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9"/>
                                            </p:cond>
                                          </p:stCondLst>
                                          <p:endCondLst>
                                            <p:cond evt="onStopAudio" delay="0">
                                              <p:tgtEl>
                                                <p:sldTgt/>
                                              </p:tgtEl>
                                            </p:cond>
                                          </p:endCondLst>
                                        </p:cTn>
                                        <p:tgtEl>
                                          <p:sndTgt r:embed="rId3" name="breeze.wav"/>
                                        </p:tgtEl>
                                      </p:cMediaNode>
                                    </p:audio>
                                  </p:sub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363629"/>
                                        </p:tgtEl>
                                        <p:attrNameLst>
                                          <p:attrName>style.visibility</p:attrName>
                                        </p:attrNameLst>
                                      </p:cBhvr>
                                      <p:to>
                                        <p:strVal val="visible"/>
                                      </p:to>
                                    </p:set>
                                    <p:anim calcmode="lin" valueType="num">
                                      <p:cBhvr additive="base">
                                        <p:cTn id="127" dur="500" fill="hold"/>
                                        <p:tgtEl>
                                          <p:spTgt spid="363629"/>
                                        </p:tgtEl>
                                        <p:attrNameLst>
                                          <p:attrName>ppt_x</p:attrName>
                                        </p:attrNameLst>
                                      </p:cBhvr>
                                      <p:tavLst>
                                        <p:tav tm="0">
                                          <p:val>
                                            <p:strVal val="#ppt_x"/>
                                          </p:val>
                                        </p:tav>
                                        <p:tav tm="100000">
                                          <p:val>
                                            <p:strVal val="#ppt_x"/>
                                          </p:val>
                                        </p:tav>
                                      </p:tavLst>
                                    </p:anim>
                                    <p:anim calcmode="lin" valueType="num">
                                      <p:cBhvr additive="base">
                                        <p:cTn id="128" dur="500" fill="hold"/>
                                        <p:tgtEl>
                                          <p:spTgt spid="363629"/>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12" fill="hold" grpId="0" nodeType="clickEffect">
                                  <p:stCondLst>
                                    <p:cond delay="0"/>
                                  </p:stCondLst>
                                  <p:childTnLst>
                                    <p:set>
                                      <p:cBhvr>
                                        <p:cTn id="132" dur="1" fill="hold">
                                          <p:stCondLst>
                                            <p:cond delay="0"/>
                                          </p:stCondLst>
                                        </p:cTn>
                                        <p:tgtEl>
                                          <p:spTgt spid="363624"/>
                                        </p:tgtEl>
                                        <p:attrNameLst>
                                          <p:attrName>style.visibility</p:attrName>
                                        </p:attrNameLst>
                                      </p:cBhvr>
                                      <p:to>
                                        <p:strVal val="visible"/>
                                      </p:to>
                                    </p:set>
                                    <p:anim calcmode="lin" valueType="num">
                                      <p:cBhvr additive="base">
                                        <p:cTn id="133" dur="500" fill="hold"/>
                                        <p:tgtEl>
                                          <p:spTgt spid="363624"/>
                                        </p:tgtEl>
                                        <p:attrNameLst>
                                          <p:attrName>ppt_x</p:attrName>
                                        </p:attrNameLst>
                                      </p:cBhvr>
                                      <p:tavLst>
                                        <p:tav tm="0">
                                          <p:val>
                                            <p:strVal val="0-#ppt_w/2"/>
                                          </p:val>
                                        </p:tav>
                                        <p:tav tm="100000">
                                          <p:val>
                                            <p:strVal val="#ppt_x"/>
                                          </p:val>
                                        </p:tav>
                                      </p:tavLst>
                                    </p:anim>
                                    <p:anim calcmode="lin" valueType="num">
                                      <p:cBhvr additive="base">
                                        <p:cTn id="134" dur="500" fill="hold"/>
                                        <p:tgtEl>
                                          <p:spTgt spid="36362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1"/>
                                            </p:cond>
                                          </p:stCondLst>
                                          <p:endCondLst>
                                            <p:cond evt="onStopAudio" delay="0">
                                              <p:tgtEl>
                                                <p:sldTgt/>
                                              </p:tgtEl>
                                            </p:cond>
                                          </p:endCondLst>
                                        </p:cTn>
                                        <p:tgtEl>
                                          <p:sndTgt r:embed="rId2" name="whoosh.wav"/>
                                        </p:tgtEl>
                                      </p:cMediaNode>
                                    </p:audio>
                                  </p:subTnLst>
                                </p:cTn>
                              </p:par>
                            </p:childTnLst>
                          </p:cTn>
                        </p:par>
                      </p:childTnLst>
                    </p:cTn>
                  </p:par>
                  <p:par>
                    <p:cTn id="135" fill="hold">
                      <p:stCondLst>
                        <p:cond delay="indefinite"/>
                      </p:stCondLst>
                      <p:childTnLst>
                        <p:par>
                          <p:cTn id="136" fill="hold">
                            <p:stCondLst>
                              <p:cond delay="0"/>
                            </p:stCondLst>
                            <p:childTnLst>
                              <p:par>
                                <p:cTn id="137" presetID="2" presetClass="entr" presetSubtype="6" fill="hold" grpId="0" nodeType="clickEffect">
                                  <p:stCondLst>
                                    <p:cond delay="0"/>
                                  </p:stCondLst>
                                  <p:childTnLst>
                                    <p:set>
                                      <p:cBhvr>
                                        <p:cTn id="138" dur="1" fill="hold">
                                          <p:stCondLst>
                                            <p:cond delay="0"/>
                                          </p:stCondLst>
                                        </p:cTn>
                                        <p:tgtEl>
                                          <p:spTgt spid="363625"/>
                                        </p:tgtEl>
                                        <p:attrNameLst>
                                          <p:attrName>style.visibility</p:attrName>
                                        </p:attrNameLst>
                                      </p:cBhvr>
                                      <p:to>
                                        <p:strVal val="visible"/>
                                      </p:to>
                                    </p:set>
                                    <p:anim calcmode="lin" valueType="num">
                                      <p:cBhvr additive="base">
                                        <p:cTn id="139" dur="1000" fill="hold"/>
                                        <p:tgtEl>
                                          <p:spTgt spid="363625"/>
                                        </p:tgtEl>
                                        <p:attrNameLst>
                                          <p:attrName>ppt_x</p:attrName>
                                        </p:attrNameLst>
                                      </p:cBhvr>
                                      <p:tavLst>
                                        <p:tav tm="0">
                                          <p:val>
                                            <p:strVal val="1+#ppt_w/2"/>
                                          </p:val>
                                        </p:tav>
                                        <p:tav tm="100000">
                                          <p:val>
                                            <p:strVal val="#ppt_x"/>
                                          </p:val>
                                        </p:tav>
                                      </p:tavLst>
                                    </p:anim>
                                    <p:anim calcmode="lin" valueType="num">
                                      <p:cBhvr additive="base">
                                        <p:cTn id="140" dur="1000" fill="hold"/>
                                        <p:tgtEl>
                                          <p:spTgt spid="3636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7"/>
                                            </p:cond>
                                          </p:stCondLst>
                                          <p:endCondLst>
                                            <p:cond evt="onStopAudio" delay="0">
                                              <p:tgtEl>
                                                <p:sldTgt/>
                                              </p:tgtEl>
                                            </p:cond>
                                          </p:endCondLst>
                                        </p:cTn>
                                        <p:tgtEl>
                                          <p:sndTgt r:embed="rId3" name="breeze.wav"/>
                                        </p:tgtEl>
                                      </p:cMediaNode>
                                    </p:audio>
                                  </p:subTnLst>
                                </p:cTn>
                              </p:par>
                            </p:childTnLst>
                          </p:cTn>
                        </p:par>
                      </p:childTnLst>
                    </p:cTn>
                  </p:par>
                  <p:par>
                    <p:cTn id="141" fill="hold">
                      <p:stCondLst>
                        <p:cond delay="indefinite"/>
                      </p:stCondLst>
                      <p:childTnLst>
                        <p:par>
                          <p:cTn id="142" fill="hold">
                            <p:stCondLst>
                              <p:cond delay="0"/>
                            </p:stCondLst>
                            <p:childTnLst>
                              <p:par>
                                <p:cTn id="143" presetID="2" presetClass="entr" presetSubtype="12" fill="hold" grpId="0" nodeType="clickEffect">
                                  <p:stCondLst>
                                    <p:cond delay="0"/>
                                  </p:stCondLst>
                                  <p:childTnLst>
                                    <p:set>
                                      <p:cBhvr>
                                        <p:cTn id="144" dur="1" fill="hold">
                                          <p:stCondLst>
                                            <p:cond delay="0"/>
                                          </p:stCondLst>
                                        </p:cTn>
                                        <p:tgtEl>
                                          <p:spTgt spid="363626"/>
                                        </p:tgtEl>
                                        <p:attrNameLst>
                                          <p:attrName>style.visibility</p:attrName>
                                        </p:attrNameLst>
                                      </p:cBhvr>
                                      <p:to>
                                        <p:strVal val="visible"/>
                                      </p:to>
                                    </p:set>
                                    <p:anim calcmode="lin" valueType="num">
                                      <p:cBhvr additive="base">
                                        <p:cTn id="145" dur="1000" fill="hold"/>
                                        <p:tgtEl>
                                          <p:spTgt spid="363626"/>
                                        </p:tgtEl>
                                        <p:attrNameLst>
                                          <p:attrName>ppt_x</p:attrName>
                                        </p:attrNameLst>
                                      </p:cBhvr>
                                      <p:tavLst>
                                        <p:tav tm="0">
                                          <p:val>
                                            <p:strVal val="0-#ppt_w/2"/>
                                          </p:val>
                                        </p:tav>
                                        <p:tav tm="100000">
                                          <p:val>
                                            <p:strVal val="#ppt_x"/>
                                          </p:val>
                                        </p:tav>
                                      </p:tavLst>
                                    </p:anim>
                                    <p:anim calcmode="lin" valueType="num">
                                      <p:cBhvr additive="base">
                                        <p:cTn id="146" dur="1000" fill="hold"/>
                                        <p:tgtEl>
                                          <p:spTgt spid="3636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3"/>
                                            </p:cond>
                                          </p:stCondLst>
                                          <p:endCondLst>
                                            <p:cond evt="onStopAudio" delay="0">
                                              <p:tgtEl>
                                                <p:sldTgt/>
                                              </p:tgtEl>
                                            </p:cond>
                                          </p:endCondLst>
                                        </p:cTn>
                                        <p:tgtEl>
                                          <p:sndTgt r:embed="rId4" name="hammer.wav"/>
                                        </p:tgtEl>
                                      </p:cMediaNode>
                                    </p:audio>
                                  </p:subTnLst>
                                </p:cTn>
                              </p:par>
                            </p:childTnLst>
                          </p:cTn>
                        </p:par>
                      </p:childTnLst>
                    </p:cTn>
                  </p:par>
                  <p:par>
                    <p:cTn id="147" fill="hold">
                      <p:stCondLst>
                        <p:cond delay="indefinite"/>
                      </p:stCondLst>
                      <p:childTnLst>
                        <p:par>
                          <p:cTn id="148" fill="hold">
                            <p:stCondLst>
                              <p:cond delay="0"/>
                            </p:stCondLst>
                            <p:childTnLst>
                              <p:par>
                                <p:cTn id="149" presetID="2" presetClass="entr" presetSubtype="12" fill="hold" grpId="0" nodeType="clickEffect">
                                  <p:stCondLst>
                                    <p:cond delay="0"/>
                                  </p:stCondLst>
                                  <p:childTnLst>
                                    <p:set>
                                      <p:cBhvr>
                                        <p:cTn id="150" dur="1" fill="hold">
                                          <p:stCondLst>
                                            <p:cond delay="0"/>
                                          </p:stCondLst>
                                        </p:cTn>
                                        <p:tgtEl>
                                          <p:spTgt spid="363627"/>
                                        </p:tgtEl>
                                        <p:attrNameLst>
                                          <p:attrName>style.visibility</p:attrName>
                                        </p:attrNameLst>
                                      </p:cBhvr>
                                      <p:to>
                                        <p:strVal val="visible"/>
                                      </p:to>
                                    </p:set>
                                    <p:anim calcmode="lin" valueType="num">
                                      <p:cBhvr additive="base">
                                        <p:cTn id="151" dur="1000" fill="hold"/>
                                        <p:tgtEl>
                                          <p:spTgt spid="363627"/>
                                        </p:tgtEl>
                                        <p:attrNameLst>
                                          <p:attrName>ppt_x</p:attrName>
                                        </p:attrNameLst>
                                      </p:cBhvr>
                                      <p:tavLst>
                                        <p:tav tm="0">
                                          <p:val>
                                            <p:strVal val="0-#ppt_w/2"/>
                                          </p:val>
                                        </p:tav>
                                        <p:tav tm="100000">
                                          <p:val>
                                            <p:strVal val="#ppt_x"/>
                                          </p:val>
                                        </p:tav>
                                      </p:tavLst>
                                    </p:anim>
                                    <p:anim calcmode="lin" valueType="num">
                                      <p:cBhvr additive="base">
                                        <p:cTn id="152" dur="1000" fill="hold"/>
                                        <p:tgtEl>
                                          <p:spTgt spid="3636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9"/>
                                            </p:cond>
                                          </p:stCondLst>
                                          <p:endCondLst>
                                            <p:cond evt="onStopAudio" delay="0">
                                              <p:tgtEl>
                                                <p:sldTgt/>
                                              </p:tgtEl>
                                            </p:cond>
                                          </p:endCondLst>
                                        </p:cTn>
                                        <p:tgtEl>
                                          <p:sndTgt r:embed="rId4"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604" grpId="0"/>
      <p:bldP spid="363605" grpId="0"/>
      <p:bldP spid="363606" grpId="0"/>
      <p:bldP spid="363607" grpId="0"/>
      <p:bldP spid="363608" grpId="0"/>
      <p:bldP spid="363609" grpId="0"/>
      <p:bldP spid="363610" grpId="0"/>
      <p:bldP spid="363611" grpId="0"/>
      <p:bldP spid="363612" grpId="0"/>
      <p:bldP spid="363613" grpId="0"/>
      <p:bldP spid="363614" grpId="0"/>
      <p:bldP spid="363615" grpId="0"/>
      <p:bldP spid="363616" grpId="0"/>
      <p:bldP spid="363618" grpId="0"/>
      <p:bldP spid="363619" grpId="0"/>
      <p:bldP spid="363620" grpId="0"/>
      <p:bldP spid="363621" grpId="0"/>
      <p:bldP spid="363622" grpId="0"/>
      <p:bldP spid="363623" grpId="0"/>
      <p:bldP spid="363624" grpId="0"/>
      <p:bldP spid="363625" grpId="0"/>
      <p:bldP spid="363626" grpId="0"/>
      <p:bldP spid="363627" grpId="0"/>
      <p:bldP spid="363628" grpId="0"/>
      <p:bldP spid="3636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State RBS Program</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solidFill>
                  <a:srgbClr val="FFFF00"/>
                </a:solidFill>
              </a:rPr>
              <a:t>FY-2016 Allocations</a:t>
            </a:r>
          </a:p>
          <a:p>
            <a:pPr lvl="1"/>
            <a:r>
              <a:rPr lang="en-US" sz="2000" dirty="0" smtClean="0">
                <a:solidFill>
                  <a:srgbClr val="FFFF00"/>
                </a:solidFill>
              </a:rPr>
              <a:t>$114,325,732 transferred from DOI (Trust Fund) to USCG</a:t>
            </a:r>
            <a:br>
              <a:rPr lang="en-US" sz="2000" dirty="0" smtClean="0">
                <a:solidFill>
                  <a:srgbClr val="FFFF00"/>
                </a:solidFill>
              </a:rPr>
            </a:br>
            <a:endParaRPr lang="en-US" sz="2000" dirty="0" smtClean="0">
              <a:solidFill>
                <a:srgbClr val="FFFF00"/>
              </a:solidFill>
            </a:endParaRPr>
          </a:p>
          <a:p>
            <a:pPr lvl="1"/>
            <a:r>
              <a:rPr lang="en-US" sz="2000" dirty="0" smtClean="0">
                <a:solidFill>
                  <a:srgbClr val="FFFF00"/>
                </a:solidFill>
              </a:rPr>
              <a:t>$ </a:t>
            </a:r>
            <a:r>
              <a:rPr lang="en-US" sz="2000" dirty="0" smtClean="0">
                <a:solidFill>
                  <a:srgbClr val="FFFF00"/>
                </a:solidFill>
              </a:rPr>
              <a:t>8,236,601 released from 2015 sequester</a:t>
            </a:r>
            <a:br>
              <a:rPr lang="en-US" sz="2000" dirty="0" smtClean="0">
                <a:solidFill>
                  <a:srgbClr val="FFFF00"/>
                </a:solidFill>
              </a:rPr>
            </a:br>
            <a:endParaRPr lang="en-US" sz="2000" dirty="0" smtClean="0">
              <a:solidFill>
                <a:srgbClr val="FFFF00"/>
              </a:solidFill>
            </a:endParaRPr>
          </a:p>
          <a:p>
            <a:pPr lvl="1"/>
            <a:r>
              <a:rPr lang="en-US" sz="2000" dirty="0" smtClean="0">
                <a:solidFill>
                  <a:srgbClr val="FFFF00"/>
                </a:solidFill>
              </a:rPr>
              <a:t>$ </a:t>
            </a:r>
            <a:r>
              <a:rPr lang="en-US" sz="2000" dirty="0" smtClean="0">
                <a:solidFill>
                  <a:srgbClr val="FFFF00"/>
                </a:solidFill>
              </a:rPr>
              <a:t>(7,774,150) sequestered in 2016</a:t>
            </a:r>
            <a:br>
              <a:rPr lang="en-US" sz="2000" dirty="0" smtClean="0">
                <a:solidFill>
                  <a:srgbClr val="FFFF00"/>
                </a:solidFill>
              </a:rPr>
            </a:br>
            <a:endParaRPr lang="en-US" sz="2000" dirty="0" smtClean="0">
              <a:solidFill>
                <a:srgbClr val="FFFF00"/>
              </a:solidFill>
            </a:endParaRPr>
          </a:p>
          <a:p>
            <a:pPr lvl="1"/>
            <a:r>
              <a:rPr lang="en-US" sz="2000" dirty="0" smtClean="0">
                <a:solidFill>
                  <a:srgbClr val="FFFF00"/>
                </a:solidFill>
              </a:rPr>
              <a:t>$ </a:t>
            </a:r>
            <a:r>
              <a:rPr lang="en-US" sz="2000" dirty="0" smtClean="0">
                <a:solidFill>
                  <a:srgbClr val="FFFF00"/>
                </a:solidFill>
              </a:rPr>
              <a:t>(7,700,000) RBS Program </a:t>
            </a:r>
            <a:r>
              <a:rPr lang="en-US" sz="2000" dirty="0" smtClean="0">
                <a:solidFill>
                  <a:srgbClr val="FFFF00"/>
                </a:solidFill>
              </a:rPr>
              <a:t>Administration. </a:t>
            </a:r>
          </a:p>
          <a:p>
            <a:pPr lvl="2"/>
            <a:r>
              <a:rPr lang="en-US" sz="1600" dirty="0" smtClean="0">
                <a:solidFill>
                  <a:srgbClr val="FFFF00"/>
                </a:solidFill>
              </a:rPr>
              <a:t> *New* Includes </a:t>
            </a:r>
            <a:r>
              <a:rPr lang="en-US" sz="1600" dirty="0" smtClean="0">
                <a:solidFill>
                  <a:srgbClr val="FFFF00"/>
                </a:solidFill>
              </a:rPr>
              <a:t>the old $5.5M + 2%.  </a:t>
            </a:r>
            <a:endParaRPr lang="en-US" sz="1600" dirty="0" smtClean="0">
              <a:solidFill>
                <a:srgbClr val="FFFF00"/>
              </a:solidFill>
            </a:endParaRPr>
          </a:p>
          <a:p>
            <a:pPr lvl="2"/>
            <a:r>
              <a:rPr lang="en-US" sz="1600" dirty="0" smtClean="0">
                <a:solidFill>
                  <a:srgbClr val="FFFF00"/>
                </a:solidFill>
              </a:rPr>
              <a:t>As </a:t>
            </a:r>
            <a:r>
              <a:rPr lang="en-US" sz="1600" dirty="0" smtClean="0">
                <a:solidFill>
                  <a:srgbClr val="FFFF00"/>
                </a:solidFill>
              </a:rPr>
              <a:t>before, NLT $2M to be spent on </a:t>
            </a:r>
            <a:r>
              <a:rPr lang="en-US" sz="1600" dirty="0" err="1" smtClean="0">
                <a:solidFill>
                  <a:srgbClr val="FFFF00"/>
                </a:solidFill>
              </a:rPr>
              <a:t>Vsl</a:t>
            </a:r>
            <a:r>
              <a:rPr lang="en-US" sz="1600" dirty="0" smtClean="0">
                <a:solidFill>
                  <a:srgbClr val="FFFF00"/>
                </a:solidFill>
              </a:rPr>
              <a:t> Mfg Compliance.  </a:t>
            </a:r>
            <a:endParaRPr lang="en-US" sz="1600" dirty="0" smtClean="0">
              <a:solidFill>
                <a:srgbClr val="FFFF00"/>
              </a:solidFill>
            </a:endParaRPr>
          </a:p>
          <a:p>
            <a:pPr lvl="2"/>
            <a:r>
              <a:rPr lang="en-US" sz="1600" dirty="0" smtClean="0">
                <a:solidFill>
                  <a:srgbClr val="FFFF00"/>
                </a:solidFill>
              </a:rPr>
              <a:t> </a:t>
            </a:r>
            <a:r>
              <a:rPr lang="en-US" sz="1600" dirty="0" smtClean="0">
                <a:solidFill>
                  <a:srgbClr val="FFFF00"/>
                </a:solidFill>
              </a:rPr>
              <a:t>*New* $1.5M budgeted for survey.)</a:t>
            </a:r>
            <a:br>
              <a:rPr lang="en-US" sz="1600" dirty="0" smtClean="0">
                <a:solidFill>
                  <a:srgbClr val="FFFF00"/>
                </a:solidFill>
              </a:rPr>
            </a:br>
            <a:endParaRPr lang="en-US" sz="1600" dirty="0" smtClean="0">
              <a:solidFill>
                <a:srgbClr val="FFFF00"/>
              </a:solidFill>
            </a:endParaRPr>
          </a:p>
          <a:p>
            <a:pPr lvl="1"/>
            <a:r>
              <a:rPr lang="en-US" sz="2000" dirty="0" smtClean="0">
                <a:solidFill>
                  <a:srgbClr val="FFFF00"/>
                </a:solidFill>
              </a:rPr>
              <a:t>$   (5,354,409) for grants to non-profit organizations.   (5%   Same as previous </a:t>
            </a:r>
            <a:r>
              <a:rPr lang="en-US" sz="2000" dirty="0" err="1" smtClean="0">
                <a:solidFill>
                  <a:srgbClr val="FFFF00"/>
                </a:solidFill>
              </a:rPr>
              <a:t>auths</a:t>
            </a:r>
            <a:r>
              <a:rPr lang="en-US" sz="2000" dirty="0" smtClean="0">
                <a:solidFill>
                  <a:srgbClr val="FFFF00"/>
                </a:solidFill>
              </a:rPr>
              <a:t>.)</a:t>
            </a:r>
            <a:br>
              <a:rPr lang="en-US" sz="2000" dirty="0" smtClean="0">
                <a:solidFill>
                  <a:srgbClr val="FFFF00"/>
                </a:solidFill>
              </a:rPr>
            </a:br>
            <a:endParaRPr lang="en-US" sz="2000" dirty="0" smtClean="0">
              <a:solidFill>
                <a:srgbClr val="FFFF00"/>
              </a:solidFill>
            </a:endParaRPr>
          </a:p>
          <a:p>
            <a:endParaRPr lang="en-US" sz="2400" dirty="0">
              <a:solidFill>
                <a:srgbClr val="FFFF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64546" name="Group 2"/>
          <p:cNvGraphicFramePr>
            <a:graphicFrameLocks noGrp="1"/>
          </p:cNvGraphicFramePr>
          <p:nvPr/>
        </p:nvGraphicFramePr>
        <p:xfrm>
          <a:off x="914400" y="706438"/>
          <a:ext cx="7315200" cy="3339148"/>
        </p:xfrm>
        <a:graphic>
          <a:graphicData uri="http://schemas.openxmlformats.org/drawingml/2006/table">
            <a:tbl>
              <a:tblPr/>
              <a:tblGrid>
                <a:gridCol w="914400"/>
                <a:gridCol w="4513263"/>
                <a:gridCol w="973137"/>
                <a:gridCol w="914400"/>
              </a:tblGrid>
              <a:tr h="685800">
                <a:tc>
                  <a:txBody>
                    <a:bodyPr/>
                    <a:lstStyle/>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No.</a:t>
                      </a:r>
                      <a:endParaRPr kumimoji="1" lang="en-US" sz="10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cs typeface="Times New Roman" pitchFamily="18" charset="0"/>
                        </a:rPr>
                        <a:t>ELEMENT OF COST</a:t>
                      </a:r>
                      <a:endParaRPr kumimoji="1" lang="en-US" sz="10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cs typeface="Times New Roman" pitchFamily="18" charset="0"/>
                        </a:rPr>
                        <a:t>Allowability</a:t>
                      </a:r>
                      <a:endParaRPr kumimoji="1" lang="en-US" sz="1000" b="1" i="0" u="none" strike="noStrike" cap="none" normalizeH="0" baseline="0" smtClean="0">
                        <a:ln>
                          <a:noFill/>
                        </a:ln>
                        <a:solidFill>
                          <a:schemeClr val="bg2"/>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cs typeface="Times New Roman" pitchFamily="18" charset="0"/>
                        </a:rPr>
                        <a:t>Code</a:t>
                      </a:r>
                      <a:endParaRPr kumimoji="1" lang="en-US" sz="10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cs typeface="Times New Roman" pitchFamily="18" charset="0"/>
                        </a:rPr>
                        <a:t>Direct</a:t>
                      </a:r>
                      <a:endParaRPr kumimoji="1" lang="en-US" sz="1000" b="1" i="0" u="none" strike="noStrike" cap="none" normalizeH="0" baseline="0" smtClean="0">
                        <a:ln>
                          <a:noFill/>
                        </a:ln>
                        <a:solidFill>
                          <a:schemeClr val="bg2"/>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cs typeface="Times New Roman" pitchFamily="18" charset="0"/>
                        </a:rPr>
                        <a:t>or</a:t>
                      </a:r>
                      <a:endParaRPr kumimoji="1" lang="en-US" sz="1000" b="1" i="0" u="none" strike="noStrike" cap="none" normalizeH="0" baseline="0" smtClean="0">
                        <a:ln>
                          <a:noFill/>
                        </a:ln>
                        <a:solidFill>
                          <a:schemeClr val="bg2"/>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cs typeface="Times New Roman" pitchFamily="18" charset="0"/>
                        </a:rPr>
                        <a:t>Indirect</a:t>
                      </a:r>
                      <a:endParaRPr kumimoji="1" lang="en-US" sz="10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3">
                <a:tc>
                  <a:txBody>
                    <a:bodyPr/>
                    <a:lstStyle/>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cs typeface="Times New Roman" pitchFamily="18" charset="0"/>
                        </a:rPr>
                        <a:t>29</a:t>
                      </a:r>
                      <a:endParaRPr kumimoji="1" lang="en-US" sz="10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COSTS OF ESTABLISHING LOCAL WATERCRAFT CONTROLS</a:t>
                      </a:r>
                      <a:endParaRPr kumimoji="1" lang="en-US" sz="10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p>
                      <a:pPr marL="342900" marR="0" lvl="0" indent="-342900" algn="l"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REQUIRED FOR THE SAFETY OF BOATERS</a:t>
                      </a:r>
                      <a:endParaRPr kumimoji="1" lang="en-US" sz="10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endParaRPr kumimoji="1" lang="en-US" sz="10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endParaRPr kumimoji="1" lang="en-US" sz="10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cs typeface="Times New Roman" pitchFamily="18" charset="0"/>
                        </a:rPr>
                        <a:t>30</a:t>
                      </a:r>
                      <a:endParaRPr kumimoji="1" lang="en-US" sz="10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COSTS FOR BOAT TRAILERS</a:t>
                      </a:r>
                      <a:endParaRPr kumimoji="1" lang="en-US" sz="10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endParaRPr kumimoji="1" lang="en-US" sz="10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endParaRPr kumimoji="1" lang="en-US" sz="10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31</a:t>
                      </a:r>
                      <a:endParaRPr kumimoji="1" lang="en-US" sz="10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WORKMAN'S COMPENSATION INSURANCE</a:t>
                      </a:r>
                      <a:endParaRPr kumimoji="1" lang="en-US" sz="10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endParaRPr kumimoji="1" lang="en-US" sz="10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endParaRPr kumimoji="1" lang="en-US" sz="10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32</a:t>
                      </a:r>
                      <a:endParaRPr kumimoji="1" lang="en-US" sz="10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PUBLIC ACCOUNTING FEES</a:t>
                      </a:r>
                      <a:endParaRPr kumimoji="1" lang="en-US" sz="10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endParaRPr kumimoji="1" lang="en-US" sz="10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endParaRPr kumimoji="1" lang="en-US" sz="10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a:txBody>
                    <a:bodyPr/>
                    <a:lstStyle/>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cs typeface="Times New Roman" pitchFamily="18" charset="0"/>
                        </a:rPr>
                        <a:t>33</a:t>
                      </a:r>
                      <a:endParaRPr kumimoji="1" lang="en-US" sz="10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COSTS OF ESTABLISHING AND ENHANCING USCG</a:t>
                      </a:r>
                      <a:endParaRPr kumimoji="1" lang="en-US" sz="10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p>
                      <a:pPr marL="342900" marR="0" lvl="0" indent="-342900" algn="l"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WATERWAY MARKERS</a:t>
                      </a:r>
                      <a:endParaRPr kumimoji="1" lang="en-US" sz="10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endParaRPr kumimoji="1" lang="en-US" sz="10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endParaRPr kumimoji="1" lang="en-US" sz="10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675">
                <a:tc>
                  <a:txBody>
                    <a:bodyPr/>
                    <a:lstStyle/>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34</a:t>
                      </a:r>
                      <a:endParaRPr kumimoji="1" lang="en-US" sz="10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LIFE INSURANCE ON DEPARTMENT HEAD WITH THE LOCAL</a:t>
                      </a:r>
                      <a:endParaRPr kumimoji="1" lang="en-US" sz="10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p>
                      <a:pPr marL="342900" marR="0" lvl="0" indent="-342900" algn="l"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GOVERNMENT AS BENEFICIARY</a:t>
                      </a:r>
                      <a:endParaRPr kumimoji="1" lang="en-US" sz="10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endParaRPr kumimoji="1" lang="en-US" sz="10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endParaRPr kumimoji="1" lang="en-US" sz="10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35</a:t>
                      </a:r>
                      <a:endParaRPr kumimoji="1" lang="en-US" sz="10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COSTS FOR ISSUING PERMITS FOR RACES AND REGATTAS TO</a:t>
                      </a:r>
                      <a:endParaRPr kumimoji="1" lang="en-US" sz="10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p>
                      <a:pPr marL="342900" marR="0" lvl="0" indent="-342900" algn="l"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r>
                        <a:rPr kumimoji="1" lang="en-US" sz="1000" b="1" i="0" u="none" strike="noStrike" cap="none" normalizeH="0" baseline="0" smtClean="0">
                          <a:ln>
                            <a:noFill/>
                          </a:ln>
                          <a:solidFill>
                            <a:srgbClr val="000000"/>
                          </a:solidFill>
                          <a:effectLst/>
                          <a:latin typeface="Times New Roman" pitchFamily="18" charset="0"/>
                          <a:ea typeface="Times New Roman" pitchFamily="18" charset="0"/>
                          <a:cs typeface="Tahoma" pitchFamily="34" charset="0"/>
                        </a:rPr>
                        <a:t>ENSURE THE SAFETY OF PARTICIPANTS AND SPECTATORS</a:t>
                      </a:r>
                      <a:endParaRPr kumimoji="1" lang="en-US" sz="1000" b="1" i="0" u="none" strike="noStrike" cap="none" normalizeH="0" baseline="0" smtClean="0">
                        <a:ln>
                          <a:noFill/>
                        </a:ln>
                        <a:solidFill>
                          <a:schemeClr val="bg2"/>
                        </a:solidFill>
                        <a:effectLst/>
                        <a:latin typeface="Times New Roman" pitchFamily="18"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endParaRPr kumimoji="1" lang="en-US" sz="10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bg2"/>
                        </a:buClr>
                        <a:buSzPct val="75000"/>
                        <a:buFont typeface="Monotype Sorts" pitchFamily="2" charset="2"/>
                        <a:buNone/>
                        <a:tabLst/>
                      </a:pPr>
                      <a:endParaRPr kumimoji="1" lang="en-US" sz="10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64593" name="Text Box 49"/>
          <p:cNvSpPr txBox="1">
            <a:spLocks noChangeArrowheads="1"/>
          </p:cNvSpPr>
          <p:nvPr/>
        </p:nvSpPr>
        <p:spPr bwMode="auto">
          <a:xfrm>
            <a:off x="6429375" y="1436688"/>
            <a:ext cx="841375"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kumimoji="1" lang="en-US" sz="1000" b="1">
                <a:solidFill>
                  <a:srgbClr val="010000"/>
                </a:solidFill>
              </a:rPr>
              <a:t>A</a:t>
            </a:r>
          </a:p>
        </p:txBody>
      </p:sp>
      <p:sp>
        <p:nvSpPr>
          <p:cNvPr id="364594" name="Text Box 50"/>
          <p:cNvSpPr txBox="1">
            <a:spLocks noChangeArrowheads="1"/>
          </p:cNvSpPr>
          <p:nvPr/>
        </p:nvSpPr>
        <p:spPr bwMode="auto">
          <a:xfrm>
            <a:off x="7343775" y="1436688"/>
            <a:ext cx="827088"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kumimoji="1" lang="en-US" sz="1000" b="1">
                <a:solidFill>
                  <a:srgbClr val="010000"/>
                </a:solidFill>
              </a:rPr>
              <a:t>DC</a:t>
            </a:r>
          </a:p>
        </p:txBody>
      </p:sp>
      <p:sp>
        <p:nvSpPr>
          <p:cNvPr id="364595" name="Text Box 51"/>
          <p:cNvSpPr txBox="1">
            <a:spLocks noChangeArrowheads="1"/>
          </p:cNvSpPr>
          <p:nvPr/>
        </p:nvSpPr>
        <p:spPr bwMode="auto">
          <a:xfrm>
            <a:off x="6416675" y="1843088"/>
            <a:ext cx="827088"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kumimoji="1" lang="en-US" sz="1000" b="1">
                <a:solidFill>
                  <a:srgbClr val="010000"/>
                </a:solidFill>
              </a:rPr>
              <a:t>A</a:t>
            </a:r>
          </a:p>
        </p:txBody>
      </p:sp>
      <p:sp>
        <p:nvSpPr>
          <p:cNvPr id="364596" name="Text Box 52"/>
          <p:cNvSpPr txBox="1">
            <a:spLocks noChangeArrowheads="1"/>
          </p:cNvSpPr>
          <p:nvPr/>
        </p:nvSpPr>
        <p:spPr bwMode="auto">
          <a:xfrm>
            <a:off x="7431088" y="1800225"/>
            <a:ext cx="682625"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kumimoji="1" lang="en-US" sz="1000" b="1">
                <a:solidFill>
                  <a:srgbClr val="010000"/>
                </a:solidFill>
              </a:rPr>
              <a:t>DC</a:t>
            </a:r>
          </a:p>
        </p:txBody>
      </p:sp>
      <p:sp>
        <p:nvSpPr>
          <p:cNvPr id="364597" name="Text Box 53"/>
          <p:cNvSpPr txBox="1">
            <a:spLocks noChangeArrowheads="1"/>
          </p:cNvSpPr>
          <p:nvPr/>
        </p:nvSpPr>
        <p:spPr bwMode="auto">
          <a:xfrm>
            <a:off x="6400800" y="2220913"/>
            <a:ext cx="857250"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kumimoji="1" lang="en-US" sz="1000" b="1">
                <a:solidFill>
                  <a:srgbClr val="010000"/>
                </a:solidFill>
              </a:rPr>
              <a:t>A</a:t>
            </a:r>
          </a:p>
        </p:txBody>
      </p:sp>
      <p:sp>
        <p:nvSpPr>
          <p:cNvPr id="364598" name="Text Box 54"/>
          <p:cNvSpPr txBox="1">
            <a:spLocks noChangeArrowheads="1"/>
          </p:cNvSpPr>
          <p:nvPr/>
        </p:nvSpPr>
        <p:spPr bwMode="auto">
          <a:xfrm>
            <a:off x="7358063" y="2192338"/>
            <a:ext cx="798512"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kumimoji="1" lang="en-US" sz="1000" b="1">
                <a:solidFill>
                  <a:srgbClr val="010000"/>
                </a:solidFill>
              </a:rPr>
              <a:t>DC</a:t>
            </a:r>
          </a:p>
        </p:txBody>
      </p:sp>
      <p:sp>
        <p:nvSpPr>
          <p:cNvPr id="364599" name="Text Box 55"/>
          <p:cNvSpPr txBox="1">
            <a:spLocks noChangeArrowheads="1"/>
          </p:cNvSpPr>
          <p:nvPr/>
        </p:nvSpPr>
        <p:spPr bwMode="auto">
          <a:xfrm>
            <a:off x="6402388" y="2554288"/>
            <a:ext cx="812800"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kumimoji="1" lang="en-US" sz="1000" b="1">
                <a:solidFill>
                  <a:srgbClr val="010000"/>
                </a:solidFill>
              </a:rPr>
              <a:t>B</a:t>
            </a:r>
          </a:p>
        </p:txBody>
      </p:sp>
      <p:sp>
        <p:nvSpPr>
          <p:cNvPr id="364600" name="Text Box 56"/>
          <p:cNvSpPr txBox="1">
            <a:spLocks noChangeArrowheads="1"/>
          </p:cNvSpPr>
          <p:nvPr/>
        </p:nvSpPr>
        <p:spPr bwMode="auto">
          <a:xfrm>
            <a:off x="7373938" y="2511425"/>
            <a:ext cx="768350"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kumimoji="1" lang="en-US" sz="1000" b="1">
                <a:solidFill>
                  <a:srgbClr val="010000"/>
                </a:solidFill>
              </a:rPr>
              <a:t>DC</a:t>
            </a:r>
          </a:p>
        </p:txBody>
      </p:sp>
      <p:sp>
        <p:nvSpPr>
          <p:cNvPr id="364601" name="Text Box 57"/>
          <p:cNvSpPr txBox="1">
            <a:spLocks noChangeArrowheads="1"/>
          </p:cNvSpPr>
          <p:nvPr/>
        </p:nvSpPr>
        <p:spPr bwMode="auto">
          <a:xfrm>
            <a:off x="6410325" y="2889250"/>
            <a:ext cx="808038"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kumimoji="1" lang="en-US" sz="1000" b="1">
                <a:solidFill>
                  <a:srgbClr val="010000"/>
                </a:solidFill>
              </a:rPr>
              <a:t>C</a:t>
            </a:r>
          </a:p>
        </p:txBody>
      </p:sp>
      <p:sp>
        <p:nvSpPr>
          <p:cNvPr id="364602" name="Text Box 58"/>
          <p:cNvSpPr txBox="1">
            <a:spLocks noChangeArrowheads="1"/>
          </p:cNvSpPr>
          <p:nvPr/>
        </p:nvSpPr>
        <p:spPr bwMode="auto">
          <a:xfrm>
            <a:off x="6396038" y="3306763"/>
            <a:ext cx="823912"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kumimoji="1" lang="en-US" sz="1000" b="1">
                <a:solidFill>
                  <a:srgbClr val="010000"/>
                </a:solidFill>
              </a:rPr>
              <a:t>C</a:t>
            </a:r>
          </a:p>
        </p:txBody>
      </p:sp>
      <p:sp>
        <p:nvSpPr>
          <p:cNvPr id="364603" name="Text Box 59"/>
          <p:cNvSpPr txBox="1">
            <a:spLocks noChangeArrowheads="1"/>
          </p:cNvSpPr>
          <p:nvPr/>
        </p:nvSpPr>
        <p:spPr bwMode="auto">
          <a:xfrm>
            <a:off x="6415088" y="3730625"/>
            <a:ext cx="755650"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kumimoji="1" lang="en-US" sz="1000" b="1">
                <a:solidFill>
                  <a:srgbClr val="010000"/>
                </a:solidFill>
              </a:rPr>
              <a:t>A</a:t>
            </a:r>
          </a:p>
        </p:txBody>
      </p:sp>
      <p:sp>
        <p:nvSpPr>
          <p:cNvPr id="364604" name="Text Box 60"/>
          <p:cNvSpPr txBox="1">
            <a:spLocks noChangeArrowheads="1"/>
          </p:cNvSpPr>
          <p:nvPr/>
        </p:nvSpPr>
        <p:spPr bwMode="auto">
          <a:xfrm>
            <a:off x="7386638" y="3686175"/>
            <a:ext cx="784225" cy="2444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kumimoji="1" lang="en-US" sz="1000" b="1">
                <a:solidFill>
                  <a:srgbClr val="010000"/>
                </a:solidFill>
              </a:rPr>
              <a:t>DC</a:t>
            </a:r>
          </a:p>
        </p:txBody>
      </p:sp>
      <p:sp>
        <p:nvSpPr>
          <p:cNvPr id="364605" name="Text Box 61"/>
          <p:cNvSpPr txBox="1">
            <a:spLocks noChangeArrowheads="1"/>
          </p:cNvSpPr>
          <p:nvPr/>
        </p:nvSpPr>
        <p:spPr bwMode="auto">
          <a:xfrm>
            <a:off x="4724400" y="2133600"/>
            <a:ext cx="1295400" cy="3048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kumimoji="1" lang="en-US" sz="1400" b="1">
                <a:solidFill>
                  <a:srgbClr val="FF0000"/>
                </a:solidFill>
              </a:rPr>
              <a:t>RBS ONLY</a:t>
            </a:r>
          </a:p>
        </p:txBody>
      </p:sp>
      <p:sp>
        <p:nvSpPr>
          <p:cNvPr id="364606" name="Text Box 62"/>
          <p:cNvSpPr txBox="1">
            <a:spLocks noChangeArrowheads="1"/>
          </p:cNvSpPr>
          <p:nvPr/>
        </p:nvSpPr>
        <p:spPr bwMode="auto">
          <a:xfrm>
            <a:off x="4343400" y="2514600"/>
            <a:ext cx="1295400" cy="3048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kumimoji="1" lang="en-US" sz="1400" b="1">
                <a:solidFill>
                  <a:srgbClr val="FF0000"/>
                </a:solidFill>
              </a:rPr>
              <a:t>RBS ONLY</a:t>
            </a: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64593"/>
                                        </p:tgtEl>
                                        <p:attrNameLst>
                                          <p:attrName>style.visibility</p:attrName>
                                        </p:attrNameLst>
                                      </p:cBhvr>
                                      <p:to>
                                        <p:strVal val="visible"/>
                                      </p:to>
                                    </p:set>
                                    <p:anim calcmode="lin" valueType="num">
                                      <p:cBhvr additive="base">
                                        <p:cTn id="7" dur="1000" fill="hold"/>
                                        <p:tgtEl>
                                          <p:spTgt spid="364593"/>
                                        </p:tgtEl>
                                        <p:attrNameLst>
                                          <p:attrName>ppt_x</p:attrName>
                                        </p:attrNameLst>
                                      </p:cBhvr>
                                      <p:tavLst>
                                        <p:tav tm="0">
                                          <p:val>
                                            <p:strVal val="0-#ppt_w/2"/>
                                          </p:val>
                                        </p:tav>
                                        <p:tav tm="100000">
                                          <p:val>
                                            <p:strVal val="#ppt_x"/>
                                          </p:val>
                                        </p:tav>
                                      </p:tavLst>
                                    </p:anim>
                                    <p:anim calcmode="lin" valueType="num">
                                      <p:cBhvr additive="base">
                                        <p:cTn id="8" dur="1000" fill="hold"/>
                                        <p:tgtEl>
                                          <p:spTgt spid="36459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364594"/>
                                        </p:tgtEl>
                                        <p:attrNameLst>
                                          <p:attrName>style.visibility</p:attrName>
                                        </p:attrNameLst>
                                      </p:cBhvr>
                                      <p:to>
                                        <p:strVal val="visible"/>
                                      </p:to>
                                    </p:set>
                                    <p:anim calcmode="lin" valueType="num">
                                      <p:cBhvr additive="base">
                                        <p:cTn id="13" dur="1000" fill="hold"/>
                                        <p:tgtEl>
                                          <p:spTgt spid="364594"/>
                                        </p:tgtEl>
                                        <p:attrNameLst>
                                          <p:attrName>ppt_x</p:attrName>
                                        </p:attrNameLst>
                                      </p:cBhvr>
                                      <p:tavLst>
                                        <p:tav tm="0">
                                          <p:val>
                                            <p:strVal val="1+#ppt_w/2"/>
                                          </p:val>
                                        </p:tav>
                                        <p:tav tm="100000">
                                          <p:val>
                                            <p:strVal val="#ppt_x"/>
                                          </p:val>
                                        </p:tav>
                                      </p:tavLst>
                                    </p:anim>
                                    <p:anim calcmode="lin" valueType="num">
                                      <p:cBhvr additive="base">
                                        <p:cTn id="14" dur="1000" fill="hold"/>
                                        <p:tgtEl>
                                          <p:spTgt spid="36459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breez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364595"/>
                                        </p:tgtEl>
                                        <p:attrNameLst>
                                          <p:attrName>style.visibility</p:attrName>
                                        </p:attrNameLst>
                                      </p:cBhvr>
                                      <p:to>
                                        <p:strVal val="visible"/>
                                      </p:to>
                                    </p:set>
                                    <p:anim calcmode="lin" valueType="num">
                                      <p:cBhvr additive="base">
                                        <p:cTn id="19" dur="500" fill="hold"/>
                                        <p:tgtEl>
                                          <p:spTgt spid="364595"/>
                                        </p:tgtEl>
                                        <p:attrNameLst>
                                          <p:attrName>ppt_x</p:attrName>
                                        </p:attrNameLst>
                                      </p:cBhvr>
                                      <p:tavLst>
                                        <p:tav tm="0">
                                          <p:val>
                                            <p:strVal val="0-#ppt_w/2"/>
                                          </p:val>
                                        </p:tav>
                                        <p:tav tm="100000">
                                          <p:val>
                                            <p:strVal val="#ppt_x"/>
                                          </p:val>
                                        </p:tav>
                                      </p:tavLst>
                                    </p:anim>
                                    <p:anim calcmode="lin" valueType="num">
                                      <p:cBhvr additive="base">
                                        <p:cTn id="20" dur="500" fill="hold"/>
                                        <p:tgtEl>
                                          <p:spTgt spid="36459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364596"/>
                                        </p:tgtEl>
                                        <p:attrNameLst>
                                          <p:attrName>style.visibility</p:attrName>
                                        </p:attrNameLst>
                                      </p:cBhvr>
                                      <p:to>
                                        <p:strVal val="visible"/>
                                      </p:to>
                                    </p:set>
                                    <p:anim calcmode="lin" valueType="num">
                                      <p:cBhvr additive="base">
                                        <p:cTn id="25" dur="1000" fill="hold"/>
                                        <p:tgtEl>
                                          <p:spTgt spid="364596"/>
                                        </p:tgtEl>
                                        <p:attrNameLst>
                                          <p:attrName>ppt_x</p:attrName>
                                        </p:attrNameLst>
                                      </p:cBhvr>
                                      <p:tavLst>
                                        <p:tav tm="0">
                                          <p:val>
                                            <p:strVal val="1+#ppt_w/2"/>
                                          </p:val>
                                        </p:tav>
                                        <p:tav tm="100000">
                                          <p:val>
                                            <p:strVal val="#ppt_x"/>
                                          </p:val>
                                        </p:tav>
                                      </p:tavLst>
                                    </p:anim>
                                    <p:anim calcmode="lin" valueType="num">
                                      <p:cBhvr additive="base">
                                        <p:cTn id="26" dur="1000" fill="hold"/>
                                        <p:tgtEl>
                                          <p:spTgt spid="36459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breez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364597"/>
                                        </p:tgtEl>
                                        <p:attrNameLst>
                                          <p:attrName>style.visibility</p:attrName>
                                        </p:attrNameLst>
                                      </p:cBhvr>
                                      <p:to>
                                        <p:strVal val="visible"/>
                                      </p:to>
                                    </p:set>
                                    <p:anim calcmode="lin" valueType="num">
                                      <p:cBhvr additive="base">
                                        <p:cTn id="31" dur="500" fill="hold"/>
                                        <p:tgtEl>
                                          <p:spTgt spid="364597"/>
                                        </p:tgtEl>
                                        <p:attrNameLst>
                                          <p:attrName>ppt_x</p:attrName>
                                        </p:attrNameLst>
                                      </p:cBhvr>
                                      <p:tavLst>
                                        <p:tav tm="0">
                                          <p:val>
                                            <p:strVal val="0-#ppt_w/2"/>
                                          </p:val>
                                        </p:tav>
                                        <p:tav tm="100000">
                                          <p:val>
                                            <p:strVal val="#ppt_x"/>
                                          </p:val>
                                        </p:tav>
                                      </p:tavLst>
                                    </p:anim>
                                    <p:anim calcmode="lin" valueType="num">
                                      <p:cBhvr additive="base">
                                        <p:cTn id="32" dur="500" fill="hold"/>
                                        <p:tgtEl>
                                          <p:spTgt spid="36459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3" fill="hold" grpId="0" nodeType="clickEffect">
                                  <p:stCondLst>
                                    <p:cond delay="0"/>
                                  </p:stCondLst>
                                  <p:childTnLst>
                                    <p:set>
                                      <p:cBhvr>
                                        <p:cTn id="36" dur="1" fill="hold">
                                          <p:stCondLst>
                                            <p:cond delay="0"/>
                                          </p:stCondLst>
                                        </p:cTn>
                                        <p:tgtEl>
                                          <p:spTgt spid="364598"/>
                                        </p:tgtEl>
                                        <p:attrNameLst>
                                          <p:attrName>style.visibility</p:attrName>
                                        </p:attrNameLst>
                                      </p:cBhvr>
                                      <p:to>
                                        <p:strVal val="visible"/>
                                      </p:to>
                                    </p:set>
                                    <p:anim calcmode="lin" valueType="num">
                                      <p:cBhvr additive="base">
                                        <p:cTn id="37" dur="1000" fill="hold"/>
                                        <p:tgtEl>
                                          <p:spTgt spid="364598"/>
                                        </p:tgtEl>
                                        <p:attrNameLst>
                                          <p:attrName>ppt_x</p:attrName>
                                        </p:attrNameLst>
                                      </p:cBhvr>
                                      <p:tavLst>
                                        <p:tav tm="0">
                                          <p:val>
                                            <p:strVal val="1+#ppt_w/2"/>
                                          </p:val>
                                        </p:tav>
                                        <p:tav tm="100000">
                                          <p:val>
                                            <p:strVal val="#ppt_x"/>
                                          </p:val>
                                        </p:tav>
                                      </p:tavLst>
                                    </p:anim>
                                    <p:anim calcmode="lin" valueType="num">
                                      <p:cBhvr additive="base">
                                        <p:cTn id="38" dur="1000" fill="hold"/>
                                        <p:tgtEl>
                                          <p:spTgt spid="36459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breeze.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64605"/>
                                        </p:tgtEl>
                                        <p:attrNameLst>
                                          <p:attrName>style.visibility</p:attrName>
                                        </p:attrNameLst>
                                      </p:cBhvr>
                                      <p:to>
                                        <p:strVal val="visible"/>
                                      </p:to>
                                    </p:set>
                                    <p:anim calcmode="lin" valueType="num">
                                      <p:cBhvr additive="base">
                                        <p:cTn id="43" dur="500" fill="hold"/>
                                        <p:tgtEl>
                                          <p:spTgt spid="364605"/>
                                        </p:tgtEl>
                                        <p:attrNameLst>
                                          <p:attrName>ppt_x</p:attrName>
                                        </p:attrNameLst>
                                      </p:cBhvr>
                                      <p:tavLst>
                                        <p:tav tm="0">
                                          <p:val>
                                            <p:strVal val="#ppt_x"/>
                                          </p:val>
                                        </p:tav>
                                        <p:tav tm="100000">
                                          <p:val>
                                            <p:strVal val="#ppt_x"/>
                                          </p:val>
                                        </p:tav>
                                      </p:tavLst>
                                    </p:anim>
                                    <p:anim calcmode="lin" valueType="num">
                                      <p:cBhvr additive="base">
                                        <p:cTn id="44" dur="500" fill="hold"/>
                                        <p:tgtEl>
                                          <p:spTgt spid="36460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64599"/>
                                        </p:tgtEl>
                                        <p:attrNameLst>
                                          <p:attrName>style.visibility</p:attrName>
                                        </p:attrNameLst>
                                      </p:cBhvr>
                                      <p:to>
                                        <p:strVal val="visible"/>
                                      </p:to>
                                    </p:set>
                                    <p:anim calcmode="lin" valueType="num">
                                      <p:cBhvr additive="base">
                                        <p:cTn id="49" dur="1000" fill="hold"/>
                                        <p:tgtEl>
                                          <p:spTgt spid="364599"/>
                                        </p:tgtEl>
                                        <p:attrNameLst>
                                          <p:attrName>ppt_x</p:attrName>
                                        </p:attrNameLst>
                                      </p:cBhvr>
                                      <p:tavLst>
                                        <p:tav tm="0">
                                          <p:val>
                                            <p:strVal val="0-#ppt_w/2"/>
                                          </p:val>
                                        </p:tav>
                                        <p:tav tm="100000">
                                          <p:val>
                                            <p:strVal val="#ppt_x"/>
                                          </p:val>
                                        </p:tav>
                                      </p:tavLst>
                                    </p:anim>
                                    <p:anim calcmode="lin" valueType="num">
                                      <p:cBhvr additive="base">
                                        <p:cTn id="50" dur="1000" fill="hold"/>
                                        <p:tgtEl>
                                          <p:spTgt spid="36459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bomb.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364600"/>
                                        </p:tgtEl>
                                        <p:attrNameLst>
                                          <p:attrName>style.visibility</p:attrName>
                                        </p:attrNameLst>
                                      </p:cBhvr>
                                      <p:to>
                                        <p:strVal val="visible"/>
                                      </p:to>
                                    </p:set>
                                    <p:anim calcmode="lin" valueType="num">
                                      <p:cBhvr additive="base">
                                        <p:cTn id="55" dur="1000" fill="hold"/>
                                        <p:tgtEl>
                                          <p:spTgt spid="364600"/>
                                        </p:tgtEl>
                                        <p:attrNameLst>
                                          <p:attrName>ppt_x</p:attrName>
                                        </p:attrNameLst>
                                      </p:cBhvr>
                                      <p:tavLst>
                                        <p:tav tm="0">
                                          <p:val>
                                            <p:strVal val="1+#ppt_w/2"/>
                                          </p:val>
                                        </p:tav>
                                        <p:tav tm="100000">
                                          <p:val>
                                            <p:strVal val="#ppt_x"/>
                                          </p:val>
                                        </p:tav>
                                      </p:tavLst>
                                    </p:anim>
                                    <p:anim calcmode="lin" valueType="num">
                                      <p:cBhvr additive="base">
                                        <p:cTn id="56" dur="1000" fill="hold"/>
                                        <p:tgtEl>
                                          <p:spTgt spid="36460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breeze.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64606"/>
                                        </p:tgtEl>
                                        <p:attrNameLst>
                                          <p:attrName>style.visibility</p:attrName>
                                        </p:attrNameLst>
                                      </p:cBhvr>
                                      <p:to>
                                        <p:strVal val="visible"/>
                                      </p:to>
                                    </p:set>
                                    <p:anim calcmode="lin" valueType="num">
                                      <p:cBhvr additive="base">
                                        <p:cTn id="61" dur="500" fill="hold"/>
                                        <p:tgtEl>
                                          <p:spTgt spid="364606"/>
                                        </p:tgtEl>
                                        <p:attrNameLst>
                                          <p:attrName>ppt_x</p:attrName>
                                        </p:attrNameLst>
                                      </p:cBhvr>
                                      <p:tavLst>
                                        <p:tav tm="0">
                                          <p:val>
                                            <p:strVal val="#ppt_x"/>
                                          </p:val>
                                        </p:tav>
                                        <p:tav tm="100000">
                                          <p:val>
                                            <p:strVal val="#ppt_x"/>
                                          </p:val>
                                        </p:tav>
                                      </p:tavLst>
                                    </p:anim>
                                    <p:anim calcmode="lin" valueType="num">
                                      <p:cBhvr additive="base">
                                        <p:cTn id="62" dur="500" fill="hold"/>
                                        <p:tgtEl>
                                          <p:spTgt spid="36460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2" fill="hold" grpId="0" nodeType="clickEffect">
                                  <p:stCondLst>
                                    <p:cond delay="0"/>
                                  </p:stCondLst>
                                  <p:childTnLst>
                                    <p:set>
                                      <p:cBhvr>
                                        <p:cTn id="66" dur="1" fill="hold">
                                          <p:stCondLst>
                                            <p:cond delay="0"/>
                                          </p:stCondLst>
                                        </p:cTn>
                                        <p:tgtEl>
                                          <p:spTgt spid="364601"/>
                                        </p:tgtEl>
                                        <p:attrNameLst>
                                          <p:attrName>style.visibility</p:attrName>
                                        </p:attrNameLst>
                                      </p:cBhvr>
                                      <p:to>
                                        <p:strVal val="visible"/>
                                      </p:to>
                                    </p:set>
                                    <p:anim calcmode="lin" valueType="num">
                                      <p:cBhvr additive="base">
                                        <p:cTn id="67" dur="1000" fill="hold"/>
                                        <p:tgtEl>
                                          <p:spTgt spid="364601"/>
                                        </p:tgtEl>
                                        <p:attrNameLst>
                                          <p:attrName>ppt_x</p:attrName>
                                        </p:attrNameLst>
                                      </p:cBhvr>
                                      <p:tavLst>
                                        <p:tav tm="0">
                                          <p:val>
                                            <p:strVal val="0-#ppt_w/2"/>
                                          </p:val>
                                        </p:tav>
                                        <p:tav tm="100000">
                                          <p:val>
                                            <p:strVal val="#ppt_x"/>
                                          </p:val>
                                        </p:tav>
                                      </p:tavLst>
                                    </p:anim>
                                    <p:anim calcmode="lin" valueType="num">
                                      <p:cBhvr additive="base">
                                        <p:cTn id="68" dur="1000" fill="hold"/>
                                        <p:tgtEl>
                                          <p:spTgt spid="36460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5" name="hammer.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12" fill="hold" grpId="0" nodeType="clickEffect">
                                  <p:stCondLst>
                                    <p:cond delay="0"/>
                                  </p:stCondLst>
                                  <p:childTnLst>
                                    <p:set>
                                      <p:cBhvr>
                                        <p:cTn id="72" dur="1" fill="hold">
                                          <p:stCondLst>
                                            <p:cond delay="0"/>
                                          </p:stCondLst>
                                        </p:cTn>
                                        <p:tgtEl>
                                          <p:spTgt spid="364602"/>
                                        </p:tgtEl>
                                        <p:attrNameLst>
                                          <p:attrName>style.visibility</p:attrName>
                                        </p:attrNameLst>
                                      </p:cBhvr>
                                      <p:to>
                                        <p:strVal val="visible"/>
                                      </p:to>
                                    </p:set>
                                    <p:anim calcmode="lin" valueType="num">
                                      <p:cBhvr additive="base">
                                        <p:cTn id="73" dur="500" fill="hold"/>
                                        <p:tgtEl>
                                          <p:spTgt spid="364602"/>
                                        </p:tgtEl>
                                        <p:attrNameLst>
                                          <p:attrName>ppt_x</p:attrName>
                                        </p:attrNameLst>
                                      </p:cBhvr>
                                      <p:tavLst>
                                        <p:tav tm="0">
                                          <p:val>
                                            <p:strVal val="0-#ppt_w/2"/>
                                          </p:val>
                                        </p:tav>
                                        <p:tav tm="100000">
                                          <p:val>
                                            <p:strVal val="#ppt_x"/>
                                          </p:val>
                                        </p:tav>
                                      </p:tavLst>
                                    </p:anim>
                                    <p:anim calcmode="lin" valueType="num">
                                      <p:cBhvr additive="base">
                                        <p:cTn id="74" dur="500" fill="hold"/>
                                        <p:tgtEl>
                                          <p:spTgt spid="36460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5" name="hammer.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12" fill="hold" grpId="0" nodeType="clickEffect">
                                  <p:stCondLst>
                                    <p:cond delay="0"/>
                                  </p:stCondLst>
                                  <p:childTnLst>
                                    <p:set>
                                      <p:cBhvr>
                                        <p:cTn id="78" dur="1" fill="hold">
                                          <p:stCondLst>
                                            <p:cond delay="0"/>
                                          </p:stCondLst>
                                        </p:cTn>
                                        <p:tgtEl>
                                          <p:spTgt spid="364603"/>
                                        </p:tgtEl>
                                        <p:attrNameLst>
                                          <p:attrName>style.visibility</p:attrName>
                                        </p:attrNameLst>
                                      </p:cBhvr>
                                      <p:to>
                                        <p:strVal val="visible"/>
                                      </p:to>
                                    </p:set>
                                    <p:anim calcmode="lin" valueType="num">
                                      <p:cBhvr additive="base">
                                        <p:cTn id="79" dur="1000" fill="hold"/>
                                        <p:tgtEl>
                                          <p:spTgt spid="364603"/>
                                        </p:tgtEl>
                                        <p:attrNameLst>
                                          <p:attrName>ppt_x</p:attrName>
                                        </p:attrNameLst>
                                      </p:cBhvr>
                                      <p:tavLst>
                                        <p:tav tm="0">
                                          <p:val>
                                            <p:strVal val="0-#ppt_w/2"/>
                                          </p:val>
                                        </p:tav>
                                        <p:tav tm="100000">
                                          <p:val>
                                            <p:strVal val="#ppt_x"/>
                                          </p:val>
                                        </p:tav>
                                      </p:tavLst>
                                    </p:anim>
                                    <p:anim calcmode="lin" valueType="num">
                                      <p:cBhvr additive="base">
                                        <p:cTn id="80" dur="1000" fill="hold"/>
                                        <p:tgtEl>
                                          <p:spTgt spid="36460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2" name="whoosh.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6" fill="hold" grpId="0" nodeType="clickEffect">
                                  <p:stCondLst>
                                    <p:cond delay="0"/>
                                  </p:stCondLst>
                                  <p:childTnLst>
                                    <p:set>
                                      <p:cBhvr>
                                        <p:cTn id="84" dur="1" fill="hold">
                                          <p:stCondLst>
                                            <p:cond delay="0"/>
                                          </p:stCondLst>
                                        </p:cTn>
                                        <p:tgtEl>
                                          <p:spTgt spid="364604"/>
                                        </p:tgtEl>
                                        <p:attrNameLst>
                                          <p:attrName>style.visibility</p:attrName>
                                        </p:attrNameLst>
                                      </p:cBhvr>
                                      <p:to>
                                        <p:strVal val="visible"/>
                                      </p:to>
                                    </p:set>
                                    <p:anim calcmode="lin" valueType="num">
                                      <p:cBhvr additive="base">
                                        <p:cTn id="85" dur="1000" fill="hold"/>
                                        <p:tgtEl>
                                          <p:spTgt spid="364604"/>
                                        </p:tgtEl>
                                        <p:attrNameLst>
                                          <p:attrName>ppt_x</p:attrName>
                                        </p:attrNameLst>
                                      </p:cBhvr>
                                      <p:tavLst>
                                        <p:tav tm="0">
                                          <p:val>
                                            <p:strVal val="1+#ppt_w/2"/>
                                          </p:val>
                                        </p:tav>
                                        <p:tav tm="100000">
                                          <p:val>
                                            <p:strVal val="#ppt_x"/>
                                          </p:val>
                                        </p:tav>
                                      </p:tavLst>
                                    </p:anim>
                                    <p:anim calcmode="lin" valueType="num">
                                      <p:cBhvr additive="base">
                                        <p:cTn id="86" dur="1000" fill="hold"/>
                                        <p:tgtEl>
                                          <p:spTgt spid="36460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3"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93" grpId="0"/>
      <p:bldP spid="364594" grpId="0"/>
      <p:bldP spid="364595" grpId="0"/>
      <p:bldP spid="364596" grpId="0"/>
      <p:bldP spid="364597" grpId="0"/>
      <p:bldP spid="364598" grpId="0"/>
      <p:bldP spid="364599" grpId="0"/>
      <p:bldP spid="364600" grpId="0"/>
      <p:bldP spid="364601" grpId="0"/>
      <p:bldP spid="364602" grpId="0"/>
      <p:bldP spid="364603" grpId="0"/>
      <p:bldP spid="364604" grpId="0"/>
      <p:bldP spid="364605" grpId="0"/>
      <p:bldP spid="36460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066800" y="4800600"/>
            <a:ext cx="6934200" cy="1295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048000" y="3048000"/>
            <a:ext cx="2514600" cy="1295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715000" y="1447800"/>
            <a:ext cx="3048000" cy="1676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33400" y="1447800"/>
            <a:ext cx="2362200" cy="16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rgbClr val="FFFF00"/>
                </a:solidFill>
              </a:rPr>
              <a:t>Reimbursement Amounts</a:t>
            </a:r>
            <a:endParaRPr lang="en-US" dirty="0">
              <a:solidFill>
                <a:srgbClr val="FFFF00"/>
              </a:solidFill>
            </a:endParaRPr>
          </a:p>
        </p:txBody>
      </p:sp>
      <p:sp>
        <p:nvSpPr>
          <p:cNvPr id="7" name="TextBox 6"/>
          <p:cNvSpPr txBox="1"/>
          <p:nvPr/>
        </p:nvSpPr>
        <p:spPr>
          <a:xfrm>
            <a:off x="457200" y="1447800"/>
            <a:ext cx="2362200" cy="1569660"/>
          </a:xfrm>
          <a:prstGeom prst="rect">
            <a:avLst/>
          </a:prstGeom>
          <a:noFill/>
        </p:spPr>
        <p:txBody>
          <a:bodyPr wrap="square" rtlCol="0">
            <a:spAutoFit/>
          </a:bodyPr>
          <a:lstStyle/>
          <a:p>
            <a:pPr algn="ctr"/>
            <a:r>
              <a:rPr lang="en-US" sz="2400" dirty="0" smtClean="0"/>
              <a:t>State reports allowable expenditures to Coast Guard</a:t>
            </a:r>
            <a:endParaRPr lang="en-US" sz="2400" dirty="0"/>
          </a:p>
        </p:txBody>
      </p:sp>
      <p:sp>
        <p:nvSpPr>
          <p:cNvPr id="8" name="TextBox 7"/>
          <p:cNvSpPr txBox="1"/>
          <p:nvPr/>
        </p:nvSpPr>
        <p:spPr>
          <a:xfrm>
            <a:off x="5791200" y="1524000"/>
            <a:ext cx="2743200" cy="1569660"/>
          </a:xfrm>
          <a:prstGeom prst="rect">
            <a:avLst/>
          </a:prstGeom>
          <a:noFill/>
        </p:spPr>
        <p:txBody>
          <a:bodyPr wrap="square" rtlCol="0">
            <a:spAutoFit/>
          </a:bodyPr>
          <a:lstStyle/>
          <a:p>
            <a:pPr algn="ctr"/>
            <a:r>
              <a:rPr lang="en-US" sz="2400" dirty="0" smtClean="0"/>
              <a:t>Coast Guard reimburses State up to 50% of reported expenditures</a:t>
            </a:r>
            <a:endParaRPr lang="en-US" sz="2400" dirty="0"/>
          </a:p>
        </p:txBody>
      </p:sp>
      <p:sp>
        <p:nvSpPr>
          <p:cNvPr id="9" name="TextBox 8"/>
          <p:cNvSpPr txBox="1"/>
          <p:nvPr/>
        </p:nvSpPr>
        <p:spPr>
          <a:xfrm>
            <a:off x="3048000" y="3276600"/>
            <a:ext cx="2514600" cy="830997"/>
          </a:xfrm>
          <a:prstGeom prst="rect">
            <a:avLst/>
          </a:prstGeom>
          <a:noFill/>
        </p:spPr>
        <p:txBody>
          <a:bodyPr wrap="square" rtlCol="0">
            <a:spAutoFit/>
          </a:bodyPr>
          <a:lstStyle/>
          <a:p>
            <a:pPr algn="ctr"/>
            <a:r>
              <a:rPr lang="en-US" sz="2400" dirty="0" smtClean="0"/>
              <a:t>State receives reimbursement</a:t>
            </a:r>
            <a:endParaRPr lang="en-US" sz="2400" dirty="0"/>
          </a:p>
        </p:txBody>
      </p:sp>
      <p:sp>
        <p:nvSpPr>
          <p:cNvPr id="10" name="TextBox 9"/>
          <p:cNvSpPr txBox="1"/>
          <p:nvPr/>
        </p:nvSpPr>
        <p:spPr>
          <a:xfrm>
            <a:off x="1295400" y="4800600"/>
            <a:ext cx="6553200" cy="1200329"/>
          </a:xfrm>
          <a:prstGeom prst="rect">
            <a:avLst/>
          </a:prstGeom>
          <a:noFill/>
        </p:spPr>
        <p:txBody>
          <a:bodyPr wrap="square" rtlCol="0">
            <a:spAutoFit/>
          </a:bodyPr>
          <a:lstStyle/>
          <a:p>
            <a:pPr algn="ctr"/>
            <a:r>
              <a:rPr lang="en-US" sz="2400" dirty="0" smtClean="0"/>
              <a:t>Options:</a:t>
            </a:r>
          </a:p>
          <a:p>
            <a:pPr algn="ctr"/>
            <a:r>
              <a:rPr lang="en-US" sz="2400" dirty="0" smtClean="0"/>
              <a:t>1. State spends $$ on RBS Program (preferred)</a:t>
            </a:r>
          </a:p>
          <a:p>
            <a:pPr algn="ctr"/>
            <a:r>
              <a:rPr lang="en-US" sz="2400" dirty="0" smtClean="0"/>
              <a:t>2. State spends $$ on whatever it wants</a:t>
            </a:r>
            <a:endParaRPr lang="en-US" sz="2400" dirty="0"/>
          </a:p>
        </p:txBody>
      </p:sp>
      <p:cxnSp>
        <p:nvCxnSpPr>
          <p:cNvPr id="14" name="Straight Arrow Connector 13"/>
          <p:cNvCxnSpPr/>
          <p:nvPr/>
        </p:nvCxnSpPr>
        <p:spPr>
          <a:xfrm>
            <a:off x="3048000" y="2209800"/>
            <a:ext cx="25908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rot="5400000">
            <a:off x="6156930" y="2758470"/>
            <a:ext cx="640140" cy="1371600"/>
          </a:xfrm>
          <a:prstGeom prst="bentConnector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9" idx="1"/>
          </p:cNvCxnSpPr>
          <p:nvPr/>
        </p:nvCxnSpPr>
        <p:spPr>
          <a:xfrm rot="10800000" flipV="1">
            <a:off x="1981200" y="3692098"/>
            <a:ext cx="1066800" cy="1108501"/>
          </a:xfrm>
          <a:prstGeom prst="bentConnector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dirty="0" smtClean="0">
                <a:solidFill>
                  <a:srgbClr val="FFFF00"/>
                </a:solidFill>
              </a:rPr>
              <a:t>Program Compliance Visits</a:t>
            </a:r>
          </a:p>
        </p:txBody>
      </p:sp>
      <p:sp>
        <p:nvSpPr>
          <p:cNvPr id="40963" name="Content Placeholder 3"/>
          <p:cNvSpPr>
            <a:spLocks noGrp="1"/>
          </p:cNvSpPr>
          <p:nvPr>
            <p:ph idx="1"/>
          </p:nvPr>
        </p:nvSpPr>
        <p:spPr>
          <a:xfrm>
            <a:off x="457200" y="1600200"/>
            <a:ext cx="8229600" cy="4724400"/>
          </a:xfrm>
        </p:spPr>
        <p:txBody>
          <a:bodyPr/>
          <a:lstStyle/>
          <a:p>
            <a:r>
              <a:rPr lang="en-US" smtClean="0">
                <a:solidFill>
                  <a:srgbClr val="FFFF00"/>
                </a:solidFill>
              </a:rPr>
              <a:t>Purpose: to insure compliance with the statutory and regulatory requirements of the RBS Grant Program</a:t>
            </a:r>
          </a:p>
          <a:p>
            <a:r>
              <a:rPr lang="en-US" smtClean="0">
                <a:solidFill>
                  <a:srgbClr val="FFFF00"/>
                </a:solidFill>
              </a:rPr>
              <a:t>Primary areas subject to approval;</a:t>
            </a:r>
          </a:p>
          <a:p>
            <a:pPr lvl="1"/>
            <a:r>
              <a:rPr lang="en-US" smtClean="0">
                <a:solidFill>
                  <a:srgbClr val="FFFF00"/>
                </a:solidFill>
              </a:rPr>
              <a:t>Vessel numbering system</a:t>
            </a:r>
          </a:p>
          <a:p>
            <a:pPr lvl="1"/>
            <a:r>
              <a:rPr lang="en-US" smtClean="0">
                <a:solidFill>
                  <a:srgbClr val="FFFF00"/>
                </a:solidFill>
              </a:rPr>
              <a:t>Law enforcement of applicable state boating laws and regulations</a:t>
            </a:r>
          </a:p>
          <a:p>
            <a:pPr lvl="1"/>
            <a:r>
              <a:rPr lang="en-US" smtClean="0">
                <a:solidFill>
                  <a:srgbClr val="FFFF00"/>
                </a:solidFill>
              </a:rPr>
              <a:t>Boating safety education program</a:t>
            </a:r>
          </a:p>
          <a:p>
            <a:pPr lvl="1"/>
            <a:r>
              <a:rPr lang="en-US" smtClean="0">
                <a:solidFill>
                  <a:srgbClr val="FFFF00"/>
                </a:solidFill>
              </a:rPr>
              <a:t>Marine casualty reporting system</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solidFill>
                  <a:srgbClr val="FFFF00"/>
                </a:solidFill>
              </a:rPr>
              <a:t>Program Compliance Visits</a:t>
            </a:r>
          </a:p>
        </p:txBody>
      </p:sp>
      <p:sp>
        <p:nvSpPr>
          <p:cNvPr id="44035" name="Content Placeholder 2"/>
          <p:cNvSpPr>
            <a:spLocks noGrp="1"/>
          </p:cNvSpPr>
          <p:nvPr>
            <p:ph idx="1"/>
          </p:nvPr>
        </p:nvSpPr>
        <p:spPr/>
        <p:txBody>
          <a:bodyPr/>
          <a:lstStyle/>
          <a:p>
            <a:r>
              <a:rPr lang="en-US" dirty="0" smtClean="0">
                <a:solidFill>
                  <a:srgbClr val="FFFF00"/>
                </a:solidFill>
              </a:rPr>
              <a:t>Planning schedule sent to each BLA.</a:t>
            </a:r>
          </a:p>
          <a:p>
            <a:r>
              <a:rPr lang="en-US" dirty="0" smtClean="0">
                <a:solidFill>
                  <a:srgbClr val="FFFF00"/>
                </a:solidFill>
              </a:rPr>
              <a:t>Some discrepancies noted to date include;</a:t>
            </a:r>
          </a:p>
          <a:p>
            <a:pPr lvl="1"/>
            <a:r>
              <a:rPr lang="en-US" dirty="0" smtClean="0">
                <a:solidFill>
                  <a:srgbClr val="FFFF00"/>
                </a:solidFill>
              </a:rPr>
              <a:t>Late reporting of marine casualties</a:t>
            </a:r>
          </a:p>
          <a:p>
            <a:pPr lvl="1"/>
            <a:r>
              <a:rPr lang="en-US" dirty="0" smtClean="0">
                <a:solidFill>
                  <a:srgbClr val="FFFF00"/>
                </a:solidFill>
              </a:rPr>
              <a:t>Improper validation sticker color/rotation</a:t>
            </a:r>
          </a:p>
          <a:p>
            <a:pPr lvl="1"/>
            <a:r>
              <a:rPr lang="en-US" dirty="0" smtClean="0">
                <a:solidFill>
                  <a:srgbClr val="FFFF00"/>
                </a:solidFill>
              </a:rPr>
              <a:t>Missing federal equipment requirement in state law.</a:t>
            </a:r>
          </a:p>
          <a:p>
            <a:pPr lvl="1"/>
            <a:r>
              <a:rPr lang="en-US" dirty="0" smtClean="0">
                <a:solidFill>
                  <a:srgbClr val="FFFF00"/>
                </a:solidFill>
              </a:rPr>
              <a:t>Temporary CON not in compliance with regulation</a:t>
            </a:r>
          </a:p>
          <a:p>
            <a:pPr lvl="2"/>
            <a:r>
              <a:rPr lang="en-US" dirty="0" smtClean="0">
                <a:solidFill>
                  <a:srgbClr val="FFFF00"/>
                </a:solidFill>
              </a:rPr>
              <a:t>Improper information or valid period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solidFill>
                  <a:srgbClr val="FFFF00"/>
                </a:solidFill>
              </a:rPr>
              <a:t>Program Compliance Visits</a:t>
            </a:r>
          </a:p>
        </p:txBody>
      </p:sp>
      <p:sp>
        <p:nvSpPr>
          <p:cNvPr id="44035" name="Content Placeholder 2"/>
          <p:cNvSpPr>
            <a:spLocks noGrp="1"/>
          </p:cNvSpPr>
          <p:nvPr>
            <p:ph idx="1"/>
          </p:nvPr>
        </p:nvSpPr>
        <p:spPr/>
        <p:txBody>
          <a:bodyPr/>
          <a:lstStyle/>
          <a:p>
            <a:r>
              <a:rPr lang="en-US" dirty="0" smtClean="0">
                <a:solidFill>
                  <a:srgbClr val="FFFF00"/>
                </a:solidFill>
              </a:rPr>
              <a:t>Compliance visits will be joint program and financial when possible.</a:t>
            </a:r>
          </a:p>
          <a:p>
            <a:r>
              <a:rPr lang="en-US" dirty="0" smtClean="0">
                <a:solidFill>
                  <a:srgbClr val="FFFF00"/>
                </a:solidFill>
              </a:rPr>
              <a:t>Both program and financial coordinators will conduct the visit.</a:t>
            </a:r>
          </a:p>
          <a:p>
            <a:r>
              <a:rPr lang="en-US" dirty="0" smtClean="0">
                <a:solidFill>
                  <a:srgbClr val="FFFF00"/>
                </a:solidFill>
              </a:rPr>
              <a:t>This was based on input from the States.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solidFill>
                  <a:srgbClr val="FFFF00"/>
                </a:solidFill>
              </a:rPr>
              <a:t>QUESTIONS?</a:t>
            </a:r>
          </a:p>
        </p:txBody>
      </p:sp>
      <p:pic>
        <p:nvPicPr>
          <p:cNvPr id="48131" name="Picture 4" descr="USCG_BoatResponsibly_logo.eps"/>
          <p:cNvPicPr>
            <a:picLocks noChangeAspect="1"/>
          </p:cNvPicPr>
          <p:nvPr/>
        </p:nvPicPr>
        <p:blipFill>
          <a:blip r:embed="rId3" cstate="print"/>
          <a:srcRect/>
          <a:stretch>
            <a:fillRect/>
          </a:stretch>
        </p:blipFill>
        <p:spPr bwMode="auto">
          <a:xfrm>
            <a:off x="3429000" y="5892800"/>
            <a:ext cx="2336800" cy="965200"/>
          </a:xfrm>
          <a:prstGeom prst="rect">
            <a:avLst/>
          </a:prstGeom>
          <a:noFill/>
          <a:ln w="9525">
            <a:noFill/>
            <a:miter lim="800000"/>
            <a:headEnd/>
            <a:tailEnd/>
          </a:ln>
        </p:spPr>
      </p:pic>
      <p:sp>
        <p:nvSpPr>
          <p:cNvPr id="48132" name="TextBox 5"/>
          <p:cNvSpPr txBox="1">
            <a:spLocks noChangeArrowheads="1"/>
          </p:cNvSpPr>
          <p:nvPr/>
        </p:nvSpPr>
        <p:spPr bwMode="auto">
          <a:xfrm>
            <a:off x="2057400" y="1981200"/>
            <a:ext cx="5257800" cy="2678113"/>
          </a:xfrm>
          <a:prstGeom prst="rect">
            <a:avLst/>
          </a:prstGeom>
          <a:noFill/>
          <a:ln w="9525">
            <a:noFill/>
            <a:miter lim="800000"/>
            <a:headEnd/>
            <a:tailEnd/>
          </a:ln>
        </p:spPr>
        <p:txBody>
          <a:bodyPr>
            <a:spAutoFit/>
          </a:bodyPr>
          <a:lstStyle/>
          <a:p>
            <a:pPr algn="ctr"/>
            <a:r>
              <a:rPr lang="en-US" sz="2800">
                <a:solidFill>
                  <a:srgbClr val="FFFF00"/>
                </a:solidFill>
              </a:rPr>
              <a:t>W. Vann Burgess</a:t>
            </a:r>
          </a:p>
          <a:p>
            <a:pPr algn="ctr"/>
            <a:r>
              <a:rPr lang="en-US" sz="2800">
                <a:solidFill>
                  <a:srgbClr val="FFFF00"/>
                </a:solidFill>
              </a:rPr>
              <a:t>Program Operations</a:t>
            </a:r>
          </a:p>
          <a:p>
            <a:pPr algn="ctr"/>
            <a:r>
              <a:rPr lang="en-US" sz="2800">
                <a:solidFill>
                  <a:srgbClr val="FFFF00"/>
                </a:solidFill>
              </a:rPr>
              <a:t>U.S. Coast Guard</a:t>
            </a:r>
          </a:p>
          <a:p>
            <a:pPr algn="ctr"/>
            <a:r>
              <a:rPr lang="en-US" sz="2800">
                <a:solidFill>
                  <a:srgbClr val="FFFF00"/>
                </a:solidFill>
              </a:rPr>
              <a:t>Boating Safety Division</a:t>
            </a:r>
          </a:p>
          <a:p>
            <a:pPr algn="ctr"/>
            <a:r>
              <a:rPr lang="en-US" sz="2800">
                <a:solidFill>
                  <a:srgbClr val="FFFF00"/>
                </a:solidFill>
              </a:rPr>
              <a:t>(202) 372-1071</a:t>
            </a:r>
          </a:p>
          <a:p>
            <a:pPr algn="ctr"/>
            <a:r>
              <a:rPr lang="en-US" sz="2800">
                <a:solidFill>
                  <a:srgbClr val="FFFF00"/>
                </a:solidFill>
              </a:rPr>
              <a:t>William.V.Burgess@USCG.mil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State RBS Program</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solidFill>
                  <a:srgbClr val="FFFF00"/>
                </a:solidFill>
              </a:rPr>
              <a:t>FY-2016 </a:t>
            </a:r>
            <a:r>
              <a:rPr lang="en-US" dirty="0" smtClean="0">
                <a:solidFill>
                  <a:srgbClr val="FFFF00"/>
                </a:solidFill>
              </a:rPr>
              <a:t>Allocations</a:t>
            </a:r>
            <a:r>
              <a:rPr lang="en-US" sz="1600" dirty="0" smtClean="0">
                <a:solidFill>
                  <a:srgbClr val="FFFF00"/>
                </a:solidFill>
              </a:rPr>
              <a:t/>
            </a:r>
            <a:br>
              <a:rPr lang="en-US" sz="1600" dirty="0" smtClean="0">
                <a:solidFill>
                  <a:srgbClr val="FFFF00"/>
                </a:solidFill>
              </a:rPr>
            </a:br>
            <a:endParaRPr lang="en-US" sz="1600" dirty="0" smtClean="0">
              <a:solidFill>
                <a:srgbClr val="FFFF00"/>
              </a:solidFill>
            </a:endParaRPr>
          </a:p>
          <a:p>
            <a:pPr lvl="1"/>
            <a:r>
              <a:rPr lang="en-US" sz="2000" dirty="0" smtClean="0">
                <a:solidFill>
                  <a:srgbClr val="FFFF00"/>
                </a:solidFill>
              </a:rPr>
              <a:t>$ </a:t>
            </a:r>
            <a:r>
              <a:rPr lang="en-US" sz="2000" dirty="0" smtClean="0">
                <a:solidFill>
                  <a:srgbClr val="FFFF00"/>
                </a:solidFill>
              </a:rPr>
              <a:t>(5,354,409) for grants to non-profit organizations.   (5%   Same as previous </a:t>
            </a:r>
            <a:r>
              <a:rPr lang="en-US" sz="2000" dirty="0" err="1" smtClean="0">
                <a:solidFill>
                  <a:srgbClr val="FFFF00"/>
                </a:solidFill>
              </a:rPr>
              <a:t>auths</a:t>
            </a:r>
            <a:r>
              <a:rPr lang="en-US" sz="2000" dirty="0" smtClean="0">
                <a:solidFill>
                  <a:srgbClr val="FFFF00"/>
                </a:solidFill>
              </a:rPr>
              <a:t>.)</a:t>
            </a:r>
          </a:p>
          <a:p>
            <a:pPr lvl="1">
              <a:buNone/>
            </a:pPr>
            <a:endParaRPr lang="en-US" sz="2000" dirty="0" smtClean="0">
              <a:solidFill>
                <a:srgbClr val="FFFF00"/>
              </a:solidFill>
            </a:endParaRPr>
          </a:p>
          <a:p>
            <a:pPr lvl="1"/>
            <a:r>
              <a:rPr lang="en-US" sz="2000" dirty="0" smtClean="0">
                <a:solidFill>
                  <a:srgbClr val="FFFF00"/>
                </a:solidFill>
              </a:rPr>
              <a:t>$ </a:t>
            </a:r>
            <a:r>
              <a:rPr lang="en-US" sz="2000" dirty="0" smtClean="0">
                <a:solidFill>
                  <a:srgbClr val="FFFF00"/>
                </a:solidFill>
              </a:rPr>
              <a:t>2,972,559 unused prior years admin funds</a:t>
            </a:r>
            <a:br>
              <a:rPr lang="en-US" sz="2000" dirty="0" smtClean="0">
                <a:solidFill>
                  <a:srgbClr val="FFFF00"/>
                </a:solidFill>
              </a:rPr>
            </a:br>
            <a:endParaRPr lang="en-US" sz="2000" dirty="0" smtClean="0">
              <a:solidFill>
                <a:srgbClr val="FFFF00"/>
              </a:solidFill>
            </a:endParaRPr>
          </a:p>
          <a:p>
            <a:pPr lvl="1"/>
            <a:r>
              <a:rPr lang="en-US" sz="2000" dirty="0" smtClean="0">
                <a:solidFill>
                  <a:srgbClr val="FFFF00"/>
                </a:solidFill>
              </a:rPr>
              <a:t>$ </a:t>
            </a:r>
            <a:r>
              <a:rPr lang="en-US" sz="2000" dirty="0" smtClean="0">
                <a:solidFill>
                  <a:srgbClr val="FFFF00"/>
                </a:solidFill>
              </a:rPr>
              <a:t>1,171,488 recovered prior year grant funds (Predominantly FY-2013 expired funds.)</a:t>
            </a:r>
            <a:br>
              <a:rPr lang="en-US" sz="2000" dirty="0" smtClean="0">
                <a:solidFill>
                  <a:srgbClr val="FFFF00"/>
                </a:solidFill>
              </a:rPr>
            </a:br>
            <a:endParaRPr lang="en-US" sz="2000" dirty="0" smtClean="0">
              <a:solidFill>
                <a:srgbClr val="FFFF00"/>
              </a:solidFill>
            </a:endParaRPr>
          </a:p>
          <a:p>
            <a:pPr lvl="1"/>
            <a:r>
              <a:rPr lang="en-US" sz="2000" dirty="0" smtClean="0">
                <a:solidFill>
                  <a:srgbClr val="FF0000"/>
                </a:solidFill>
              </a:rPr>
              <a:t>$105,877,821  </a:t>
            </a:r>
            <a:r>
              <a:rPr lang="en-US" sz="2000" dirty="0" smtClean="0">
                <a:solidFill>
                  <a:srgbClr val="FFFF00"/>
                </a:solidFill>
              </a:rPr>
              <a:t>Total distribution to states via prescribed allocation formula</a:t>
            </a:r>
          </a:p>
          <a:p>
            <a:pPr lvl="1">
              <a:buNone/>
            </a:pPr>
            <a:r>
              <a:rPr lang="en-US" sz="2000" dirty="0" smtClean="0">
                <a:solidFill>
                  <a:srgbClr val="FFFF00"/>
                </a:solidFill>
              </a:rPr>
              <a:t/>
            </a:r>
            <a:br>
              <a:rPr lang="en-US" sz="2000" dirty="0" smtClean="0">
                <a:solidFill>
                  <a:srgbClr val="FFFF00"/>
                </a:solidFill>
              </a:rPr>
            </a:br>
            <a:endParaRPr lang="en-US" sz="2000" dirty="0" smtClean="0">
              <a:solidFill>
                <a:srgbClr val="FFFF00"/>
              </a:solidFill>
            </a:endParaRPr>
          </a:p>
          <a:p>
            <a:endParaRPr lang="en-US" sz="2400" dirty="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FF00"/>
                </a:solidFill>
              </a:rPr>
              <a:t>State RBS Program</a:t>
            </a:r>
            <a:endParaRPr lang="en-US" dirty="0">
              <a:solidFill>
                <a:srgbClr val="FFFF00"/>
              </a:solidFill>
            </a:endParaRPr>
          </a:p>
        </p:txBody>
      </p:sp>
      <p:sp>
        <p:nvSpPr>
          <p:cNvPr id="5" name="Rectangle 3"/>
          <p:cNvSpPr txBox="1">
            <a:spLocks noChangeArrowheads="1"/>
          </p:cNvSpPr>
          <p:nvPr/>
        </p:nvSpPr>
        <p:spPr>
          <a:xfrm>
            <a:off x="685800" y="1752600"/>
            <a:ext cx="7848600" cy="4737100"/>
          </a:xfrm>
          <a:prstGeom prst="rect">
            <a:avLst/>
          </a:prstGeom>
          <a:noFill/>
        </p:spPr>
        <p:txBody>
          <a:bodyPr/>
          <a:lstStyle/>
          <a:p>
            <a:pPr marL="342900" marR="0" lvl="0" indent="-342900" algn="ctr" defTabSz="914400" rtl="0" eaLnBrk="0" fontAlgn="base" latinLnBrk="0" hangingPunct="0">
              <a:lnSpc>
                <a:spcPct val="105000"/>
              </a:lnSpc>
              <a:spcBef>
                <a:spcPct val="20000"/>
              </a:spcBef>
              <a:spcAft>
                <a:spcPct val="0"/>
              </a:spcAft>
              <a:buClrTx/>
              <a:buSzTx/>
              <a:buFont typeface="Monotype Sorts" pitchFamily="2" charset="2"/>
              <a:buNone/>
              <a:tabLst/>
              <a:defRPr/>
            </a:pPr>
            <a:r>
              <a:rPr kumimoji="0" lang="en-US" sz="3200" b="0" i="0" u="sng" strike="noStrike" kern="1200" cap="none" spc="0" normalizeH="0" baseline="0" noProof="0" dirty="0" smtClean="0">
                <a:ln>
                  <a:noFill/>
                </a:ln>
                <a:solidFill>
                  <a:srgbClr val="FFFF00"/>
                </a:solidFill>
                <a:effectLst/>
                <a:uLnTx/>
                <a:uFillTx/>
                <a:latin typeface="+mn-lt"/>
                <a:ea typeface="+mn-ea"/>
                <a:cs typeface="+mn-cs"/>
              </a:rPr>
              <a:t>COMPUTATION OF STATE ALLOCATIONS</a:t>
            </a:r>
          </a:p>
          <a:p>
            <a:pPr marL="342900" marR="0" lvl="0" indent="-342900" algn="ctr" defTabSz="914400" rtl="0" eaLnBrk="0" fontAlgn="base" latinLnBrk="0" hangingPunct="0">
              <a:lnSpc>
                <a:spcPct val="105000"/>
              </a:lnSpc>
              <a:spcBef>
                <a:spcPct val="20000"/>
              </a:spcBef>
              <a:spcAft>
                <a:spcPct val="0"/>
              </a:spcAft>
              <a:buClrTx/>
              <a:buSzTx/>
              <a:buFont typeface="Monotype Sorts" pitchFamily="2" charset="2"/>
              <a:buNone/>
              <a:tabLst/>
              <a:defRPr/>
            </a:pPr>
            <a:r>
              <a:rPr kumimoji="0" lang="en-US" sz="2400" b="0" i="0" u="none" strike="noStrike" kern="1200" cap="none" spc="0" normalizeH="0" baseline="0" noProof="0" dirty="0" smtClean="0">
                <a:ln>
                  <a:noFill/>
                </a:ln>
                <a:solidFill>
                  <a:srgbClr val="FFFF00"/>
                </a:solidFill>
                <a:effectLst/>
                <a:uLnTx/>
                <a:uFillTx/>
                <a:latin typeface="+mn-lt"/>
                <a:ea typeface="+mn-ea"/>
                <a:cs typeface="+mn-cs"/>
              </a:rPr>
              <a:t> 	</a:t>
            </a:r>
          </a:p>
          <a:p>
            <a:pPr marL="342900" marR="0" lvl="0" indent="-342900" algn="l" defTabSz="914400" rtl="0" eaLnBrk="0" fontAlgn="base" latinLnBrk="0" hangingPunct="0">
              <a:lnSpc>
                <a:spcPct val="115000"/>
              </a:lnSpc>
              <a:spcBef>
                <a:spcPct val="20000"/>
              </a:spcBef>
              <a:spcAft>
                <a:spcPct val="0"/>
              </a:spcAft>
              <a:buClrTx/>
              <a:buSzTx/>
              <a:buFont typeface="Arial" charset="0"/>
              <a:buChar char="•"/>
              <a:tabLst/>
              <a:defRPr/>
            </a:pPr>
            <a:r>
              <a:rPr kumimoji="0" lang="en-US" sz="2400" b="0" i="0" u="none" strike="noStrike" kern="1200" cap="none" spc="0" normalizeH="0" baseline="0" noProof="0" dirty="0" smtClean="0">
                <a:ln>
                  <a:noFill/>
                </a:ln>
                <a:solidFill>
                  <a:srgbClr val="FFFF00"/>
                </a:solidFill>
                <a:effectLst/>
                <a:uLnTx/>
                <a:uFillTx/>
                <a:latin typeface="+mn-lt"/>
                <a:ea typeface="+mn-ea"/>
                <a:cs typeface="+mn-cs"/>
              </a:rPr>
              <a:t>1/3 Allocated equally each FY among eligible states</a:t>
            </a:r>
          </a:p>
          <a:p>
            <a:pPr marL="342900" marR="0" lvl="0" indent="-342900" algn="l" defTabSz="914400" rtl="0" eaLnBrk="0" fontAlgn="base" latinLnBrk="0" hangingPunct="0">
              <a:lnSpc>
                <a:spcPct val="115000"/>
              </a:lnSpc>
              <a:spcBef>
                <a:spcPct val="20000"/>
              </a:spcBef>
              <a:spcAft>
                <a:spcPct val="0"/>
              </a:spcAft>
              <a:buClrTx/>
              <a:buSzTx/>
              <a:buFont typeface="Monotype Sorts" pitchFamily="2" charset="2"/>
              <a:buNone/>
              <a:tabLst/>
              <a:defRPr/>
            </a:pPr>
            <a:endParaRPr kumimoji="0" lang="en-US" sz="2400" b="0" i="0" u="none" strike="noStrike" kern="1200" cap="none" spc="0" normalizeH="0" baseline="0" noProof="0" dirty="0" smtClean="0">
              <a:ln>
                <a:noFill/>
              </a:ln>
              <a:solidFill>
                <a:srgbClr val="FFFF00"/>
              </a:solidFill>
              <a:effectLst/>
              <a:uLnTx/>
              <a:uFillTx/>
              <a:latin typeface="+mn-lt"/>
              <a:ea typeface="+mn-ea"/>
              <a:cs typeface="+mn-cs"/>
            </a:endParaRPr>
          </a:p>
          <a:p>
            <a:pPr marL="342900" marR="0" lvl="0" indent="-342900" algn="l" defTabSz="914400" rtl="0" eaLnBrk="0" fontAlgn="base" latinLnBrk="0" hangingPunct="0">
              <a:lnSpc>
                <a:spcPct val="115000"/>
              </a:lnSpc>
              <a:spcBef>
                <a:spcPct val="20000"/>
              </a:spcBef>
              <a:spcAft>
                <a:spcPct val="0"/>
              </a:spcAft>
              <a:buClrTx/>
              <a:buSzTx/>
              <a:buFont typeface="Arial" charset="0"/>
              <a:buChar char="•"/>
              <a:tabLst/>
              <a:defRPr/>
            </a:pPr>
            <a:r>
              <a:rPr kumimoji="0" lang="en-US" sz="2400" b="0" i="0" u="none" strike="noStrike" kern="1200" cap="none" spc="0" normalizeH="0" baseline="0" noProof="0" dirty="0" smtClean="0">
                <a:ln>
                  <a:noFill/>
                </a:ln>
                <a:solidFill>
                  <a:srgbClr val="FFFF00"/>
                </a:solidFill>
                <a:effectLst/>
                <a:uLnTx/>
                <a:uFillTx/>
                <a:latin typeface="+mn-lt"/>
                <a:ea typeface="+mn-ea"/>
                <a:cs typeface="+mn-cs"/>
              </a:rPr>
              <a:t>1/3 Allocated each FY among eligible States for the number of vessels numbered in the State</a:t>
            </a:r>
          </a:p>
          <a:p>
            <a:pPr marL="342900" marR="0" lvl="0" indent="-342900" algn="l" defTabSz="914400" rtl="0" eaLnBrk="0" fontAlgn="base" latinLnBrk="0" hangingPunct="0">
              <a:lnSpc>
                <a:spcPct val="115000"/>
              </a:lnSpc>
              <a:spcBef>
                <a:spcPct val="20000"/>
              </a:spcBef>
              <a:spcAft>
                <a:spcPct val="0"/>
              </a:spcAft>
              <a:buClrTx/>
              <a:buSzTx/>
              <a:buFont typeface="Monotype Sorts" pitchFamily="2" charset="2"/>
              <a:buNone/>
              <a:tabLst/>
              <a:defRPr/>
            </a:pPr>
            <a:endParaRPr kumimoji="0" lang="en-US" sz="2400" b="0" i="0" u="none" strike="noStrike" kern="1200" cap="none" spc="0" normalizeH="0" baseline="0" noProof="0" dirty="0" smtClean="0">
              <a:ln>
                <a:noFill/>
              </a:ln>
              <a:solidFill>
                <a:srgbClr val="FFFF00"/>
              </a:solidFill>
              <a:effectLst/>
              <a:uLnTx/>
              <a:uFillTx/>
              <a:latin typeface="+mn-lt"/>
              <a:ea typeface="+mn-ea"/>
              <a:cs typeface="+mn-cs"/>
            </a:endParaRPr>
          </a:p>
          <a:p>
            <a:pPr marL="342900" marR="0" lvl="0" indent="-342900" algn="l" defTabSz="914400" rtl="0" eaLnBrk="0" fontAlgn="base" latinLnBrk="0" hangingPunct="0">
              <a:lnSpc>
                <a:spcPct val="115000"/>
              </a:lnSpc>
              <a:spcBef>
                <a:spcPct val="20000"/>
              </a:spcBef>
              <a:spcAft>
                <a:spcPct val="0"/>
              </a:spcAft>
              <a:buClrTx/>
              <a:buSzTx/>
              <a:buFont typeface="Arial" charset="0"/>
              <a:buChar char="•"/>
              <a:tabLst/>
              <a:defRPr/>
            </a:pPr>
            <a:r>
              <a:rPr kumimoji="0" lang="en-US" sz="2400" b="0" i="0" u="none" strike="noStrike" kern="1200" cap="none" spc="0" normalizeH="0" baseline="0" noProof="0" dirty="0" smtClean="0">
                <a:ln>
                  <a:noFill/>
                </a:ln>
                <a:solidFill>
                  <a:srgbClr val="FFFF00"/>
                </a:solidFill>
                <a:effectLst/>
                <a:uLnTx/>
                <a:uFillTx/>
                <a:latin typeface="+mn-lt"/>
                <a:ea typeface="+mn-ea"/>
                <a:cs typeface="+mn-cs"/>
              </a:rPr>
              <a:t>1/3 Allocated each FY for total State expenditures</a:t>
            </a:r>
          </a:p>
          <a:p>
            <a:pPr marL="342900" marR="0" lvl="0" indent="-342900" algn="l" defTabSz="914400" rtl="0" eaLnBrk="0" fontAlgn="base" latinLnBrk="0" hangingPunct="0">
              <a:lnSpc>
                <a:spcPct val="115000"/>
              </a:lnSpc>
              <a:spcBef>
                <a:spcPct val="20000"/>
              </a:spcBef>
              <a:spcAft>
                <a:spcPct val="0"/>
              </a:spcAft>
              <a:buClrTx/>
              <a:buSzTx/>
              <a:buFont typeface="Monotype Sorts" pitchFamily="2" charset="2"/>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15000"/>
              </a:lnSpc>
              <a:spcBef>
                <a:spcPct val="20000"/>
              </a:spcBef>
              <a:spcAft>
                <a:spcPct val="0"/>
              </a:spcAft>
              <a:buClrTx/>
              <a:buSzTx/>
              <a:buFont typeface="Monotype Sorts" pitchFamily="2" charset="2"/>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0" fontAlgn="base" latinLnBrk="0" hangingPunct="0">
              <a:lnSpc>
                <a:spcPct val="115000"/>
              </a:lnSpc>
              <a:spcBef>
                <a:spcPct val="20000"/>
              </a:spcBef>
              <a:spcAft>
                <a:spcPct val="0"/>
              </a:spcAft>
              <a:buClrTx/>
              <a:buSzTx/>
              <a:buFont typeface="Monotype Sorts" pitchFamily="2" charset="2"/>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0" fontAlgn="base" latinLnBrk="0" hangingPunct="0">
              <a:lnSpc>
                <a:spcPct val="115000"/>
              </a:lnSpc>
              <a:spcBef>
                <a:spcPct val="20000"/>
              </a:spcBef>
              <a:spcAft>
                <a:spcPct val="0"/>
              </a:spcAft>
              <a:buClrTx/>
              <a:buSzTx/>
              <a:buFont typeface="Monotype Sorts" pitchFamily="2" charset="2"/>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ctr" defTabSz="914400" rtl="0" eaLnBrk="0" fontAlgn="base" latinLnBrk="0" hangingPunct="0">
              <a:lnSpc>
                <a:spcPct val="90000"/>
              </a:lnSpc>
              <a:spcBef>
                <a:spcPct val="20000"/>
              </a:spcBef>
              <a:spcAft>
                <a:spcPct val="0"/>
              </a:spcAft>
              <a:buClrTx/>
              <a:buSzTx/>
              <a:buFont typeface="Monotype Sorts" pitchFamily="2" charset="2"/>
              <a:buNone/>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90000"/>
              </a:lnSpc>
              <a:spcBef>
                <a:spcPct val="20000"/>
              </a:spcBef>
              <a:spcAft>
                <a:spcPct val="0"/>
              </a:spcAft>
              <a:buClrTx/>
              <a:buSzTx/>
              <a:buFont typeface="Monotype Sorts" pitchFamily="2" charset="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0" fontAlgn="base" latinLnBrk="0" hangingPunct="0">
              <a:lnSpc>
                <a:spcPct val="90000"/>
              </a:lnSpc>
              <a:spcBef>
                <a:spcPct val="20000"/>
              </a:spcBef>
              <a:spcAft>
                <a:spcPct val="0"/>
              </a:spcAft>
              <a:buClrTx/>
              <a:buSzTx/>
              <a:buFont typeface="Monotype Sorts" pitchFamily="2" charset="2"/>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3600" y="228600"/>
            <a:ext cx="4563685" cy="769441"/>
          </a:xfrm>
          <a:prstGeom prst="rect">
            <a:avLst/>
          </a:prstGeom>
        </p:spPr>
        <p:txBody>
          <a:bodyPr wrap="none">
            <a:spAutoFit/>
          </a:bodyPr>
          <a:lstStyle/>
          <a:p>
            <a:r>
              <a:rPr lang="en-US" sz="4400" dirty="0" smtClean="0">
                <a:solidFill>
                  <a:srgbClr val="FFFF00"/>
                </a:solidFill>
              </a:rPr>
              <a:t>State </a:t>
            </a:r>
            <a:r>
              <a:rPr lang="en-US" sz="4400" dirty="0" smtClean="0">
                <a:solidFill>
                  <a:srgbClr val="FFFF00"/>
                </a:solidFill>
              </a:rPr>
              <a:t>RBS Program </a:t>
            </a:r>
            <a:endParaRPr lang="en-US" sz="4400" dirty="0">
              <a:solidFill>
                <a:srgbClr val="FFFF00"/>
              </a:solidFill>
            </a:endParaRPr>
          </a:p>
        </p:txBody>
      </p:sp>
      <p:sp>
        <p:nvSpPr>
          <p:cNvPr id="5" name="Rectangle 4"/>
          <p:cNvSpPr/>
          <p:nvPr/>
        </p:nvSpPr>
        <p:spPr>
          <a:xfrm>
            <a:off x="609600" y="1524000"/>
            <a:ext cx="8001000" cy="4745915"/>
          </a:xfrm>
          <a:prstGeom prst="rect">
            <a:avLst/>
          </a:prstGeom>
        </p:spPr>
        <p:txBody>
          <a:bodyPr wrap="square">
            <a:spAutoFit/>
          </a:bodyPr>
          <a:lstStyle/>
          <a:p>
            <a:pPr algn="ctr">
              <a:lnSpc>
                <a:spcPct val="90000"/>
              </a:lnSpc>
              <a:buFont typeface="Monotype Sorts" pitchFamily="2" charset="2"/>
              <a:buNone/>
            </a:pPr>
            <a:r>
              <a:rPr lang="en-US" sz="4000" u="sng" dirty="0" smtClean="0">
                <a:solidFill>
                  <a:srgbClr val="FFFF00"/>
                </a:solidFill>
              </a:rPr>
              <a:t>TERMS &amp; DEFINITIONS</a:t>
            </a:r>
          </a:p>
          <a:p>
            <a:pPr algn="ctr">
              <a:lnSpc>
                <a:spcPct val="90000"/>
              </a:lnSpc>
              <a:buFont typeface="Monotype Sorts" pitchFamily="2" charset="2"/>
              <a:buNone/>
            </a:pPr>
            <a:endParaRPr lang="en-US" sz="3200" u="sng" dirty="0" smtClean="0">
              <a:solidFill>
                <a:srgbClr val="FFFF00"/>
              </a:solidFill>
            </a:endParaRPr>
          </a:p>
          <a:p>
            <a:pPr lvl="1">
              <a:lnSpc>
                <a:spcPct val="90000"/>
              </a:lnSpc>
            </a:pPr>
            <a:r>
              <a:rPr lang="en-US" sz="2400" dirty="0" smtClean="0">
                <a:solidFill>
                  <a:srgbClr val="FFFF00"/>
                </a:solidFill>
              </a:rPr>
              <a:t>ALLOCATION – The amount of funds that are reserved for a State from Federal funds available during a fiscal year for the purposes of 46 U.S.C. Chapter 131.</a:t>
            </a:r>
          </a:p>
          <a:p>
            <a:pPr lvl="1">
              <a:lnSpc>
                <a:spcPct val="90000"/>
              </a:lnSpc>
            </a:pPr>
            <a:endParaRPr lang="en-US" sz="2400" dirty="0">
              <a:solidFill>
                <a:srgbClr val="FFFF00"/>
              </a:solidFill>
            </a:endParaRPr>
          </a:p>
          <a:p>
            <a:pPr lvl="1">
              <a:lnSpc>
                <a:spcPct val="90000"/>
              </a:lnSpc>
            </a:pPr>
            <a:r>
              <a:rPr lang="en-US" sz="2400" dirty="0">
                <a:solidFill>
                  <a:srgbClr val="FFFF00"/>
                </a:solidFill>
              </a:rPr>
              <a:t>COOPERATIVE AGREEMENT – An agreement between a State and the U.S. Coast Guard that defines the relationship between the parties in carrying out recreational boating safety programs.  </a:t>
            </a:r>
          </a:p>
          <a:p>
            <a:pPr lvl="1">
              <a:lnSpc>
                <a:spcPct val="90000"/>
              </a:lnSpc>
            </a:pPr>
            <a:endParaRPr lang="en-US" sz="2400" dirty="0" smtClean="0">
              <a:solidFill>
                <a:srgbClr val="FFFF00"/>
              </a:solidFill>
            </a:endParaRPr>
          </a:p>
          <a:p>
            <a:pPr lvl="1">
              <a:lnSpc>
                <a:spcPct val="90000"/>
              </a:lnSpc>
            </a:pPr>
            <a:endParaRPr lang="en-US" sz="2400" dirty="0">
              <a:solidFill>
                <a:srgbClr val="FFFF00"/>
              </a:solidFill>
            </a:endParaRPr>
          </a:p>
          <a:p>
            <a:pPr lvl="1">
              <a:lnSpc>
                <a:spcPct val="90000"/>
              </a:lnSpc>
            </a:pPr>
            <a:endParaRPr lang="en-US" sz="2400" dirty="0" smtClean="0">
              <a:solidFill>
                <a:srgbClr val="FFFF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09800" y="228600"/>
            <a:ext cx="4563685" cy="769441"/>
          </a:xfrm>
          <a:prstGeom prst="rect">
            <a:avLst/>
          </a:prstGeom>
        </p:spPr>
        <p:txBody>
          <a:bodyPr wrap="none">
            <a:spAutoFit/>
          </a:bodyPr>
          <a:lstStyle/>
          <a:p>
            <a:r>
              <a:rPr lang="en-US" sz="4400" dirty="0" smtClean="0">
                <a:solidFill>
                  <a:srgbClr val="FFFF00"/>
                </a:solidFill>
              </a:rPr>
              <a:t>State </a:t>
            </a:r>
            <a:r>
              <a:rPr lang="en-US" sz="4400" dirty="0" smtClean="0">
                <a:solidFill>
                  <a:srgbClr val="FFFF00"/>
                </a:solidFill>
              </a:rPr>
              <a:t>RBS Program </a:t>
            </a:r>
            <a:endParaRPr lang="en-US" sz="4400" dirty="0">
              <a:solidFill>
                <a:srgbClr val="FFFF00"/>
              </a:solidFill>
            </a:endParaRPr>
          </a:p>
        </p:txBody>
      </p:sp>
      <p:sp>
        <p:nvSpPr>
          <p:cNvPr id="4" name="Rectangle 3"/>
          <p:cNvSpPr/>
          <p:nvPr/>
        </p:nvSpPr>
        <p:spPr>
          <a:xfrm>
            <a:off x="533400" y="1447800"/>
            <a:ext cx="8001000" cy="5743111"/>
          </a:xfrm>
          <a:prstGeom prst="rect">
            <a:avLst/>
          </a:prstGeom>
        </p:spPr>
        <p:txBody>
          <a:bodyPr wrap="square">
            <a:spAutoFit/>
          </a:bodyPr>
          <a:lstStyle/>
          <a:p>
            <a:pPr algn="ctr">
              <a:lnSpc>
                <a:spcPct val="90000"/>
              </a:lnSpc>
              <a:buFont typeface="Monotype Sorts" pitchFamily="2" charset="2"/>
              <a:buNone/>
            </a:pPr>
            <a:r>
              <a:rPr lang="en-US" sz="4000" u="sng" dirty="0" smtClean="0">
                <a:solidFill>
                  <a:srgbClr val="FFFF00"/>
                </a:solidFill>
              </a:rPr>
              <a:t>TERMS &amp; DEFINITIONS</a:t>
            </a:r>
          </a:p>
          <a:p>
            <a:pPr algn="ctr">
              <a:lnSpc>
                <a:spcPct val="90000"/>
              </a:lnSpc>
              <a:buFont typeface="Monotype Sorts" pitchFamily="2" charset="2"/>
              <a:buNone/>
            </a:pPr>
            <a:endParaRPr lang="en-US" sz="3200" u="sng" dirty="0" smtClean="0">
              <a:solidFill>
                <a:srgbClr val="FFFF00"/>
              </a:solidFill>
            </a:endParaRPr>
          </a:p>
          <a:p>
            <a:pPr lvl="1">
              <a:lnSpc>
                <a:spcPct val="90000"/>
              </a:lnSpc>
            </a:pPr>
            <a:r>
              <a:rPr lang="en-US" sz="2400" dirty="0" smtClean="0">
                <a:solidFill>
                  <a:srgbClr val="FFFF00"/>
                </a:solidFill>
              </a:rPr>
              <a:t>DESIGNATED STATE AGENCY – The lead authority or agency designated by the Governor of a State to carry out the State’s recreational boating safety program.</a:t>
            </a:r>
          </a:p>
          <a:p>
            <a:pPr lvl="1">
              <a:lnSpc>
                <a:spcPct val="90000"/>
              </a:lnSpc>
            </a:pPr>
            <a:endParaRPr lang="en-US" sz="2400" dirty="0">
              <a:solidFill>
                <a:srgbClr val="FFFF00"/>
              </a:solidFill>
            </a:endParaRPr>
          </a:p>
          <a:p>
            <a:pPr lvl="1">
              <a:lnSpc>
                <a:spcPct val="90000"/>
              </a:lnSpc>
            </a:pPr>
            <a:r>
              <a:rPr lang="en-US" sz="2400" dirty="0" smtClean="0">
                <a:solidFill>
                  <a:srgbClr val="FFFF00"/>
                </a:solidFill>
              </a:rPr>
              <a:t>ELIGIBLE STATE – A State with a recreational boating safety program that has been approved by the Coast Guard as meeting the requirements of 46 U.S.C. 13103 and all applicable regulations.</a:t>
            </a:r>
          </a:p>
          <a:p>
            <a:pPr lvl="1">
              <a:lnSpc>
                <a:spcPct val="90000"/>
              </a:lnSpc>
            </a:pPr>
            <a:endParaRPr lang="en-US" sz="2400" dirty="0" smtClean="0">
              <a:solidFill>
                <a:srgbClr val="FFFF00"/>
              </a:solidFill>
            </a:endParaRPr>
          </a:p>
          <a:p>
            <a:pPr lvl="1">
              <a:lnSpc>
                <a:spcPct val="90000"/>
              </a:lnSpc>
            </a:pPr>
            <a:endParaRPr lang="en-US" sz="2400" dirty="0">
              <a:solidFill>
                <a:srgbClr val="FFFF00"/>
              </a:solidFill>
            </a:endParaRPr>
          </a:p>
          <a:p>
            <a:pPr lvl="1">
              <a:lnSpc>
                <a:spcPct val="90000"/>
              </a:lnSpc>
            </a:pPr>
            <a:r>
              <a:rPr lang="en-US" sz="2400" dirty="0" smtClean="0">
                <a:solidFill>
                  <a:srgbClr val="FFFF00"/>
                </a:solidFill>
              </a:rPr>
              <a:t>  </a:t>
            </a:r>
            <a:endParaRPr lang="en-US" sz="2400" dirty="0">
              <a:solidFill>
                <a:srgbClr val="FFFF00"/>
              </a:solidFill>
            </a:endParaRPr>
          </a:p>
          <a:p>
            <a:pPr lvl="1">
              <a:lnSpc>
                <a:spcPct val="90000"/>
              </a:lnSpc>
            </a:pPr>
            <a:endParaRPr lang="en-US" sz="2400" dirty="0" smtClean="0">
              <a:solidFill>
                <a:srgbClr val="FFFF00"/>
              </a:solidFill>
            </a:endParaRPr>
          </a:p>
          <a:p>
            <a:pPr lvl="1">
              <a:lnSpc>
                <a:spcPct val="90000"/>
              </a:lnSpc>
            </a:pPr>
            <a:endParaRPr lang="en-US" sz="2400" dirty="0">
              <a:solidFill>
                <a:srgbClr val="FFFF00"/>
              </a:solidFill>
            </a:endParaRPr>
          </a:p>
          <a:p>
            <a:pPr lvl="1">
              <a:lnSpc>
                <a:spcPct val="90000"/>
              </a:lnSpc>
            </a:pPr>
            <a:endParaRPr lang="en-US" sz="2400" dirty="0" smtClean="0">
              <a:solidFill>
                <a:srgbClr val="FFFF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7400" y="228600"/>
            <a:ext cx="4563685" cy="769441"/>
          </a:xfrm>
          <a:prstGeom prst="rect">
            <a:avLst/>
          </a:prstGeom>
        </p:spPr>
        <p:txBody>
          <a:bodyPr wrap="none">
            <a:spAutoFit/>
          </a:bodyPr>
          <a:lstStyle/>
          <a:p>
            <a:r>
              <a:rPr lang="en-US" sz="4400" dirty="0" smtClean="0">
                <a:solidFill>
                  <a:srgbClr val="FFFF00"/>
                </a:solidFill>
              </a:rPr>
              <a:t>State RBS Program </a:t>
            </a:r>
          </a:p>
        </p:txBody>
      </p:sp>
      <p:sp>
        <p:nvSpPr>
          <p:cNvPr id="4" name="Rectangle 3"/>
          <p:cNvSpPr/>
          <p:nvPr/>
        </p:nvSpPr>
        <p:spPr>
          <a:xfrm>
            <a:off x="533400" y="1828800"/>
            <a:ext cx="8001000" cy="7072705"/>
          </a:xfrm>
          <a:prstGeom prst="rect">
            <a:avLst/>
          </a:prstGeom>
        </p:spPr>
        <p:txBody>
          <a:bodyPr wrap="square">
            <a:spAutoFit/>
          </a:bodyPr>
          <a:lstStyle/>
          <a:p>
            <a:pPr algn="ctr">
              <a:lnSpc>
                <a:spcPct val="90000"/>
              </a:lnSpc>
              <a:buFont typeface="Monotype Sorts" pitchFamily="2" charset="2"/>
              <a:buNone/>
            </a:pPr>
            <a:r>
              <a:rPr lang="en-US" sz="4000" u="sng" dirty="0" smtClean="0">
                <a:solidFill>
                  <a:srgbClr val="FFFF00"/>
                </a:solidFill>
              </a:rPr>
              <a:t>TERMS &amp; DEFINITIONS</a:t>
            </a:r>
          </a:p>
          <a:p>
            <a:pPr algn="ctr">
              <a:lnSpc>
                <a:spcPct val="90000"/>
              </a:lnSpc>
              <a:buFont typeface="Monotype Sorts" pitchFamily="2" charset="2"/>
              <a:buNone/>
            </a:pPr>
            <a:endParaRPr lang="en-US" sz="3200" u="sng" dirty="0" smtClean="0">
              <a:solidFill>
                <a:srgbClr val="FFFF00"/>
              </a:solidFill>
            </a:endParaRPr>
          </a:p>
          <a:p>
            <a:pPr lvl="1">
              <a:lnSpc>
                <a:spcPct val="90000"/>
              </a:lnSpc>
            </a:pPr>
            <a:r>
              <a:rPr lang="en-US" sz="2400" dirty="0" smtClean="0">
                <a:solidFill>
                  <a:srgbClr val="FFFF00"/>
                </a:solidFill>
              </a:rPr>
              <a:t>FEDERAL FISCAL YEAR – The 12-month period beginning on 1 October and ending on the following 30 September.</a:t>
            </a:r>
          </a:p>
          <a:p>
            <a:pPr lvl="1">
              <a:lnSpc>
                <a:spcPct val="90000"/>
              </a:lnSpc>
            </a:pPr>
            <a:endParaRPr lang="en-US" sz="2400" dirty="0">
              <a:solidFill>
                <a:srgbClr val="FFFF00"/>
              </a:solidFill>
            </a:endParaRPr>
          </a:p>
          <a:p>
            <a:pPr lvl="1">
              <a:lnSpc>
                <a:spcPct val="90000"/>
              </a:lnSpc>
            </a:pPr>
            <a:r>
              <a:rPr lang="en-US" sz="2400" dirty="0" smtClean="0">
                <a:solidFill>
                  <a:srgbClr val="FFFF00"/>
                </a:solidFill>
              </a:rPr>
              <a:t>MATCHING SHARE – That portion of total program costs required to be committed by the State to qualify for Federal funds.</a:t>
            </a:r>
          </a:p>
          <a:p>
            <a:pPr lvl="1">
              <a:lnSpc>
                <a:spcPct val="90000"/>
              </a:lnSpc>
            </a:pPr>
            <a:endParaRPr lang="en-US" sz="2400" dirty="0">
              <a:solidFill>
                <a:srgbClr val="FFFF00"/>
              </a:solidFill>
            </a:endParaRPr>
          </a:p>
          <a:p>
            <a:pPr lvl="1">
              <a:lnSpc>
                <a:spcPct val="90000"/>
              </a:lnSpc>
            </a:pPr>
            <a:r>
              <a:rPr lang="en-US" sz="2400" dirty="0" smtClean="0">
                <a:solidFill>
                  <a:srgbClr val="FFFF00"/>
                </a:solidFill>
              </a:rPr>
              <a:t>REIMBURSEMENT – Payment by Electronic Funds Transfer of the Federal share of a State’s expenditures for its boating safety program.</a:t>
            </a:r>
          </a:p>
          <a:p>
            <a:pPr lvl="1">
              <a:lnSpc>
                <a:spcPct val="90000"/>
              </a:lnSpc>
            </a:pPr>
            <a:endParaRPr lang="en-US" sz="2400" dirty="0" smtClean="0">
              <a:solidFill>
                <a:srgbClr val="FFFF00"/>
              </a:solidFill>
            </a:endParaRPr>
          </a:p>
          <a:p>
            <a:pPr lvl="1">
              <a:lnSpc>
                <a:spcPct val="90000"/>
              </a:lnSpc>
            </a:pPr>
            <a:endParaRPr lang="en-US" sz="2400" dirty="0" smtClean="0">
              <a:solidFill>
                <a:srgbClr val="FFFF00"/>
              </a:solidFill>
            </a:endParaRPr>
          </a:p>
          <a:p>
            <a:pPr lvl="1">
              <a:lnSpc>
                <a:spcPct val="90000"/>
              </a:lnSpc>
            </a:pPr>
            <a:endParaRPr lang="en-US" sz="2400" dirty="0" smtClean="0">
              <a:solidFill>
                <a:srgbClr val="FFFF00"/>
              </a:solidFill>
            </a:endParaRPr>
          </a:p>
          <a:p>
            <a:pPr lvl="1">
              <a:lnSpc>
                <a:spcPct val="90000"/>
              </a:lnSpc>
            </a:pPr>
            <a:endParaRPr lang="en-US" sz="2400" dirty="0">
              <a:solidFill>
                <a:srgbClr val="FFFF00"/>
              </a:solidFill>
            </a:endParaRPr>
          </a:p>
          <a:p>
            <a:pPr lvl="1">
              <a:lnSpc>
                <a:spcPct val="90000"/>
              </a:lnSpc>
            </a:pPr>
            <a:r>
              <a:rPr lang="en-US" sz="2400" dirty="0" smtClean="0">
                <a:solidFill>
                  <a:srgbClr val="FFFF00"/>
                </a:solidFill>
              </a:rPr>
              <a:t>  </a:t>
            </a:r>
            <a:endParaRPr lang="en-US" sz="2400" dirty="0">
              <a:solidFill>
                <a:srgbClr val="FFFF00"/>
              </a:solidFill>
            </a:endParaRPr>
          </a:p>
          <a:p>
            <a:pPr lvl="1">
              <a:lnSpc>
                <a:spcPct val="90000"/>
              </a:lnSpc>
            </a:pPr>
            <a:endParaRPr lang="en-US" sz="2400" dirty="0" smtClean="0">
              <a:solidFill>
                <a:srgbClr val="FFFF00"/>
              </a:solidFill>
            </a:endParaRPr>
          </a:p>
          <a:p>
            <a:pPr lvl="1">
              <a:lnSpc>
                <a:spcPct val="90000"/>
              </a:lnSpc>
            </a:pPr>
            <a:endParaRPr lang="en-US" sz="2400" dirty="0">
              <a:solidFill>
                <a:srgbClr val="FFFF00"/>
              </a:solidFill>
            </a:endParaRPr>
          </a:p>
          <a:p>
            <a:pPr lvl="1">
              <a:lnSpc>
                <a:spcPct val="90000"/>
              </a:lnSpc>
            </a:pPr>
            <a:endParaRPr lang="en-US" sz="2400" dirty="0" smtClean="0">
              <a:solidFill>
                <a:srgbClr val="FFFF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dirty="0" smtClean="0">
                <a:solidFill>
                  <a:srgbClr val="FFFF00"/>
                </a:solidFill>
              </a:rPr>
              <a:t>Eligibility Requirements</a:t>
            </a:r>
          </a:p>
        </p:txBody>
      </p:sp>
      <p:sp>
        <p:nvSpPr>
          <p:cNvPr id="36867" name="Content Placeholder 2"/>
          <p:cNvSpPr>
            <a:spLocks noGrp="1"/>
          </p:cNvSpPr>
          <p:nvPr>
            <p:ph idx="1"/>
          </p:nvPr>
        </p:nvSpPr>
        <p:spPr>
          <a:xfrm>
            <a:off x="457200" y="1524000"/>
            <a:ext cx="8229600" cy="4525963"/>
          </a:xfrm>
        </p:spPr>
        <p:txBody>
          <a:bodyPr/>
          <a:lstStyle/>
          <a:p>
            <a:pPr algn="ctr">
              <a:lnSpc>
                <a:spcPct val="105000"/>
              </a:lnSpc>
              <a:buFont typeface="Arial" charset="0"/>
              <a:buNone/>
            </a:pPr>
            <a:r>
              <a:rPr lang="en-US" dirty="0" smtClean="0">
                <a:solidFill>
                  <a:srgbClr val="FFFF00"/>
                </a:solidFill>
              </a:rPr>
              <a:t>IAW 46 U.S.C. 131 State Programs Must Include:</a:t>
            </a:r>
          </a:p>
          <a:p>
            <a:pPr>
              <a:lnSpc>
                <a:spcPct val="115000"/>
              </a:lnSpc>
            </a:pPr>
            <a:r>
              <a:rPr lang="en-US" sz="2800" dirty="0" smtClean="0">
                <a:solidFill>
                  <a:srgbClr val="FFFF00"/>
                </a:solidFill>
              </a:rPr>
              <a:t>An approved Vessel Numbering System</a:t>
            </a:r>
          </a:p>
          <a:p>
            <a:pPr>
              <a:lnSpc>
                <a:spcPct val="115000"/>
              </a:lnSpc>
            </a:pPr>
            <a:r>
              <a:rPr lang="en-US" sz="2800" dirty="0" smtClean="0">
                <a:solidFill>
                  <a:srgbClr val="FFFF00"/>
                </a:solidFill>
              </a:rPr>
              <a:t>A cooperative Boating Safety Assistance Program with the Coast Guard</a:t>
            </a:r>
          </a:p>
          <a:p>
            <a:pPr>
              <a:lnSpc>
                <a:spcPct val="115000"/>
              </a:lnSpc>
            </a:pPr>
            <a:r>
              <a:rPr lang="en-US" sz="2800" dirty="0" smtClean="0">
                <a:solidFill>
                  <a:srgbClr val="FFFF00"/>
                </a:solidFill>
              </a:rPr>
              <a:t>Sufficient patrol to ensure adequate enforcement of applicable state boating safety laws and regulations</a:t>
            </a:r>
          </a:p>
          <a:p>
            <a:pPr>
              <a:lnSpc>
                <a:spcPct val="115000"/>
              </a:lnSpc>
            </a:pPr>
            <a:r>
              <a:rPr lang="en-US" sz="2800" dirty="0" smtClean="0">
                <a:solidFill>
                  <a:srgbClr val="FFFF00"/>
                </a:solidFill>
              </a:rPr>
              <a:t>An adequate State Boating Safety Education Program</a:t>
            </a:r>
          </a:p>
          <a:p>
            <a:pPr>
              <a:lnSpc>
                <a:spcPct val="115000"/>
              </a:lnSpc>
            </a:pPr>
            <a:r>
              <a:rPr lang="en-US" sz="2800" dirty="0" smtClean="0">
                <a:solidFill>
                  <a:srgbClr val="FFFF00"/>
                </a:solidFill>
              </a:rPr>
              <a:t>An approved system for reporting Marine Casualties</a:t>
            </a:r>
          </a:p>
          <a:p>
            <a:endParaRPr lang="en-US" dirty="0" smtClean="0"/>
          </a:p>
        </p:txBody>
      </p:sp>
      <p:pic>
        <p:nvPicPr>
          <p:cNvPr id="36868" name="Picture 3" descr="USCG_BoatResponsibly_logo.eps"/>
          <p:cNvPicPr>
            <a:picLocks noChangeAspect="1"/>
          </p:cNvPicPr>
          <p:nvPr/>
        </p:nvPicPr>
        <p:blipFill>
          <a:blip r:embed="rId2" cstate="print"/>
          <a:srcRect/>
          <a:stretch>
            <a:fillRect/>
          </a:stretch>
        </p:blipFill>
        <p:spPr bwMode="auto">
          <a:xfrm>
            <a:off x="3429000" y="5892800"/>
            <a:ext cx="2336800" cy="965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Classification of Costs</a:t>
            </a:r>
            <a:endParaRPr lang="en-US" b="1" dirty="0">
              <a:solidFill>
                <a:srgbClr val="FFFF00"/>
              </a:solidFill>
            </a:endParaRPr>
          </a:p>
        </p:txBody>
      </p:sp>
      <p:sp>
        <p:nvSpPr>
          <p:cNvPr id="3" name="Content Placeholder 2"/>
          <p:cNvSpPr>
            <a:spLocks noGrp="1"/>
          </p:cNvSpPr>
          <p:nvPr>
            <p:ph idx="1"/>
          </p:nvPr>
        </p:nvSpPr>
        <p:spPr>
          <a:xfrm>
            <a:off x="381000" y="2209800"/>
            <a:ext cx="8229600" cy="2895600"/>
          </a:xfrm>
        </p:spPr>
        <p:txBody>
          <a:bodyPr/>
          <a:lstStyle/>
          <a:p>
            <a:r>
              <a:rPr lang="en-US" dirty="0" smtClean="0">
                <a:solidFill>
                  <a:srgbClr val="FFFF00"/>
                </a:solidFill>
              </a:rPr>
              <a:t> Direct Costs</a:t>
            </a:r>
          </a:p>
          <a:p>
            <a:pPr>
              <a:buNone/>
            </a:pPr>
            <a:r>
              <a:rPr lang="en-US" dirty="0" smtClean="0">
                <a:solidFill>
                  <a:srgbClr val="FFFF00"/>
                </a:solidFill>
              </a:rPr>
              <a:t>	</a:t>
            </a:r>
            <a:r>
              <a:rPr lang="en-US" sz="2400" dirty="0" smtClean="0">
                <a:solidFill>
                  <a:srgbClr val="FFFF00"/>
                </a:solidFill>
              </a:rPr>
              <a:t>Those that can be clearly identified as being incurred in the performance of recreational boating safety activities.</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Default Design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TotalTime>
  <Words>1098</Words>
  <Application>Microsoft Office PowerPoint</Application>
  <PresentationFormat>On-screen Show (4:3)</PresentationFormat>
  <Paragraphs>338</Paragraphs>
  <Slides>25</Slides>
  <Notes>3</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25</vt:i4>
      </vt:variant>
    </vt:vector>
  </HeadingPairs>
  <TitlesOfParts>
    <vt:vector size="29" baseType="lpstr">
      <vt:lpstr>Office Theme</vt:lpstr>
      <vt:lpstr>1_Office Theme</vt:lpstr>
      <vt:lpstr>Default Design</vt:lpstr>
      <vt:lpstr>Photo Editor Photo</vt:lpstr>
      <vt:lpstr> </vt:lpstr>
      <vt:lpstr>State RBS Program</vt:lpstr>
      <vt:lpstr>State RBS Program</vt:lpstr>
      <vt:lpstr>State RBS Program</vt:lpstr>
      <vt:lpstr>Slide 5</vt:lpstr>
      <vt:lpstr>Slide 6</vt:lpstr>
      <vt:lpstr>Slide 7</vt:lpstr>
      <vt:lpstr>Eligibility Requirements</vt:lpstr>
      <vt:lpstr>Classification of Costs</vt:lpstr>
      <vt:lpstr>Classification of Costs</vt:lpstr>
      <vt:lpstr>Classification of Costs</vt:lpstr>
      <vt:lpstr>Classification of Costs</vt:lpstr>
      <vt:lpstr>Allowable Costs</vt:lpstr>
      <vt:lpstr>Allowable Costs</vt:lpstr>
      <vt:lpstr>Allowable Costs With Approval of Grantor Agency</vt:lpstr>
      <vt:lpstr>Non-Allowable Costs</vt:lpstr>
      <vt:lpstr>Exercise</vt:lpstr>
      <vt:lpstr>Slide 18</vt:lpstr>
      <vt:lpstr>Slide 19</vt:lpstr>
      <vt:lpstr>Slide 20</vt:lpstr>
      <vt:lpstr>Reimbursement Amounts</vt:lpstr>
      <vt:lpstr>Program Compliance Visits</vt:lpstr>
      <vt:lpstr>Program Compliance Visits</vt:lpstr>
      <vt:lpstr>Program Compliance Visits</vt:lpstr>
      <vt:lpstr>QUESTIONS?</vt:lpstr>
    </vt:vector>
  </TitlesOfParts>
  <Company>Department of Defense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WVBurgess</dc:creator>
  <cp:lastModifiedBy>WVBurgess</cp:lastModifiedBy>
  <cp:revision>21</cp:revision>
  <dcterms:created xsi:type="dcterms:W3CDTF">2016-02-14T23:12:02Z</dcterms:created>
  <dcterms:modified xsi:type="dcterms:W3CDTF">2016-02-15T02:45:27Z</dcterms:modified>
</cp:coreProperties>
</file>