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13" r:id="rId3"/>
    <p:sldId id="385" r:id="rId4"/>
    <p:sldId id="414" r:id="rId5"/>
    <p:sldId id="274" r:id="rId6"/>
    <p:sldId id="380" r:id="rId7"/>
    <p:sldId id="415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81642-2899-44BD-9D3D-5718F841FE8E}" v="1" dt="2022-08-25T15:20:13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Kretsch" userId="47b9ece6-f6f4-4152-90f1-1bea1ca439ad" providerId="ADAL" clId="{80881642-2899-44BD-9D3D-5718F841FE8E}"/>
    <pc:docChg chg="custSel modSld">
      <pc:chgData name="Eric Kretsch" userId="47b9ece6-f6f4-4152-90f1-1bea1ca439ad" providerId="ADAL" clId="{80881642-2899-44BD-9D3D-5718F841FE8E}" dt="2022-08-25T15:20:16.066" v="5" actId="1076"/>
      <pc:docMkLst>
        <pc:docMk/>
      </pc:docMkLst>
      <pc:sldChg chg="delSp modSp mod">
        <pc:chgData name="Eric Kretsch" userId="47b9ece6-f6f4-4152-90f1-1bea1ca439ad" providerId="ADAL" clId="{80881642-2899-44BD-9D3D-5718F841FE8E}" dt="2022-08-25T15:20:16.066" v="5" actId="1076"/>
        <pc:sldMkLst>
          <pc:docMk/>
          <pc:sldMk cId="1943896458" sldId="385"/>
        </pc:sldMkLst>
        <pc:spChg chg="mod">
          <ac:chgData name="Eric Kretsch" userId="47b9ece6-f6f4-4152-90f1-1bea1ca439ad" providerId="ADAL" clId="{80881642-2899-44BD-9D3D-5718F841FE8E}" dt="2022-08-25T15:20:08.966" v="1" actId="1076"/>
          <ac:spMkLst>
            <pc:docMk/>
            <pc:sldMk cId="1943896458" sldId="385"/>
            <ac:spMk id="13" creationId="{265BEEEB-C965-402F-B778-B1CD1494ACE6}"/>
          </ac:spMkLst>
        </pc:spChg>
        <pc:picChg chg="mod">
          <ac:chgData name="Eric Kretsch" userId="47b9ece6-f6f4-4152-90f1-1bea1ca439ad" providerId="ADAL" clId="{80881642-2899-44BD-9D3D-5718F841FE8E}" dt="2022-08-25T15:20:16.066" v="5" actId="1076"/>
          <ac:picMkLst>
            <pc:docMk/>
            <pc:sldMk cId="1943896458" sldId="385"/>
            <ac:picMk id="3" creationId="{7676D4E4-672A-64B0-B72D-2DBA439328E2}"/>
          </ac:picMkLst>
        </pc:picChg>
        <pc:picChg chg="del mod">
          <ac:chgData name="Eric Kretsch" userId="47b9ece6-f6f4-4152-90f1-1bea1ca439ad" providerId="ADAL" clId="{80881642-2899-44BD-9D3D-5718F841FE8E}" dt="2022-08-25T15:20:10.720" v="3" actId="478"/>
          <ac:picMkLst>
            <pc:docMk/>
            <pc:sldMk cId="1943896458" sldId="385"/>
            <ac:picMk id="4" creationId="{E32405C1-59CC-D04B-8C3F-482A5ACDFC78}"/>
          </ac:picMkLst>
        </pc:picChg>
        <pc:picChg chg="mod">
          <ac:chgData name="Eric Kretsch" userId="47b9ece6-f6f4-4152-90f1-1bea1ca439ad" providerId="ADAL" clId="{80881642-2899-44BD-9D3D-5718F841FE8E}" dt="2022-08-25T15:20:13.033" v="4" actId="1076"/>
          <ac:picMkLst>
            <pc:docMk/>
            <pc:sldMk cId="1943896458" sldId="385"/>
            <ac:picMk id="6" creationId="{C7CCB715-2D13-44D5-8AD0-228AC3688939}"/>
          </ac:picMkLst>
        </pc:picChg>
      </pc:sldChg>
      <pc:sldChg chg="modSp mod">
        <pc:chgData name="Eric Kretsch" userId="47b9ece6-f6f4-4152-90f1-1bea1ca439ad" providerId="ADAL" clId="{80881642-2899-44BD-9D3D-5718F841FE8E}" dt="2022-08-25T15:19:49.020" v="0" actId="20577"/>
        <pc:sldMkLst>
          <pc:docMk/>
          <pc:sldMk cId="684407162" sldId="413"/>
        </pc:sldMkLst>
        <pc:spChg chg="mod">
          <ac:chgData name="Eric Kretsch" userId="47b9ece6-f6f4-4152-90f1-1bea1ca439ad" providerId="ADAL" clId="{80881642-2899-44BD-9D3D-5718F841FE8E}" dt="2022-08-25T15:19:49.020" v="0" actId="20577"/>
          <ac:spMkLst>
            <pc:docMk/>
            <pc:sldMk cId="684407162" sldId="413"/>
            <ac:spMk id="3" creationId="{BD0579CA-21B2-4E4F-AC4B-3122D11105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ACEED-92EE-454D-A751-652488B05E5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C101-5001-43D4-96F2-27E7A98B3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ADCE-6DAC-55A3-BBA9-3F35C0F75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92656-9474-C522-1F07-222C0D0A9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40FF-F6A2-BFE8-1869-5AE639FE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FC12-7FBA-9F15-7DC9-324C37BF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564EF-A94D-1DFC-8766-911D9372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FF53-F981-C5DF-78E5-2204CC62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F3B43-810C-D4AF-B47A-E1CAA2BF6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9CAA-7F2F-2A74-C205-E2A70F41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61E21-65D3-889E-5D8C-FD29FCCE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1620-E39F-0158-DC6E-1CB9437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F88E5-3D0B-71BE-0AB3-08F18D7AD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33409-3360-119C-7844-41A6073AE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AEA94-424D-DD0D-4515-C9617D95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99B8-0CA4-5802-F0BE-B9CD6D9A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E48F-FBC2-54FD-FDBB-1E6BAA0E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solidFill>
                <a:schemeClr val="tx1"/>
              </a:solidFill>
              <a:latin typeface="Hind Light" panose="02000000000000000000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8557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b="0" i="0" dirty="0">
                <a:solidFill>
                  <a:schemeClr val="accent2">
                    <a:lumMod val="50000"/>
                  </a:schemeClr>
                </a:solidFill>
                <a:latin typeface="Hind Light" panose="02000000000000000000" pitchFamily="2" charset="77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884523"/>
            <a:ext cx="10607040" cy="718658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Hind Light" panose="02000000000000000000" pitchFamily="2" charset="77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noProof="0">
              <a:latin typeface="Hind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969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884523"/>
            <a:ext cx="4907643" cy="718658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0" i="0" spc="-150" dirty="0">
                <a:solidFill>
                  <a:schemeClr val="bg1"/>
                </a:solidFill>
                <a:latin typeface="Hind Light" panose="02000000000000000000" pitchFamily="2" charset="77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27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B1DE-010B-49BF-640D-3A6CC5B0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3B97-2B65-D210-9BC9-0B5A4125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E3C1-8DA1-2F62-D46B-9DD37B31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77113-F2F1-9054-F836-7F8BB9EC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D619-2540-9EE5-7741-520114FA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CB53-AE17-C1BC-808A-30CFDDE6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7783C-21CD-6AC5-31A4-6CCA599E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1022E-7DC8-1D86-CC99-9032A812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40E1-1040-6E0F-6B8E-0A7BCAC4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92D3-1391-3D2B-A7C0-364FF901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24CB-773D-81DA-E06C-B8EBB1B0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F12C-4643-2F12-0ED0-59C780121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7096E-F5AC-4AED-02B4-2815981E1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C672B-7378-9963-BAD0-CF43CD6F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89CC-CF84-1D0C-012A-A8B8CD3C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742AF-01C5-FE8E-6A11-14570155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ED35-994E-A62E-E390-F9B2FBF0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54EF-8B32-AA61-5213-F4C776D4B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8C1F3-96FC-7856-3EDF-5C51EA3D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C6A7B-5EAF-4916-F21F-1DE79931D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F20E3-BE9B-1A19-6602-527FD5765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FFDE9-213C-4A12-3E87-4A088BDF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A98CE-BD2A-5D68-728F-F5D9C63F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E6318-BA79-59D6-B1D1-E9A5FB91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C538-FFCC-5ACC-924D-CC55AB63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AF9EB-1DA3-85D4-CFCF-95D97145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F67BF-2441-6FE7-3EB4-CB606EB1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6C261-6283-3F4C-AC0D-10ABBE06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F2B86-9004-C9D7-B27E-19F84AEA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48986-82D4-A1F2-236E-B5F14FC1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5FA3B-8EFF-D831-7333-87B0B192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E559-AAD6-11E7-5CE4-18DCC7A2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B50B-BECE-E8D8-8313-9E0D5985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EFA1A-5E86-175F-DCC0-F5B5AA0A7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92A7A-48F9-D1BF-216D-B518E832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511D1-2D2E-5C73-02B8-29693D2B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CCB68-4B0E-DAC4-BEFB-5C2047D9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C771-6306-4FCA-B2B4-606CA375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B50E1-F87B-1191-0450-F7BA9575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F4F36-11BA-F405-4823-2CBA58F5C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BAA9C-424E-55D0-0B58-B63FFD97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4F5C5-427D-FAD8-29E4-F96DE57D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3D6DE-2698-A98F-72F0-2C4995C2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8B1FE6-6EF5-CDA6-0BF3-3A9027E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C9434-525D-B9B9-EAF0-CC1B3679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2D986-9A1F-9A33-239E-CE2620A59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5A988-A442-4CF6-99D3-F0993504FD3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0AACE-BB8A-DB07-4442-0A55F085A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D9E0-57E1-49E8-CBED-85D0E17F1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C8CF-BD91-4307-B16B-F933AC33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rinaassociation.org/ev_calendar_day.asp?date=10%2F24%2F22&amp;eventid=150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marinaassociation.org/ev_calendar_day.asp?date=10%2F16%2F22&amp;eventid=14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inaassociation.org/ev_calendar_day.asp?date=9%2F7%2F22&amp;eventid=153" TargetMode="External"/><Relationship Id="rId5" Type="http://schemas.openxmlformats.org/officeDocument/2006/relationships/hyperlink" Target="https://marinaassociation.org/ev_calendar_day.asp?date=9%2F7%2F22&amp;eventid=147" TargetMode="External"/><Relationship Id="rId10" Type="http://schemas.openxmlformats.org/officeDocument/2006/relationships/hyperlink" Target="https://marinaassociation.org/ev_calendar_day.asp?date=12%2F4%2F22&amp;eventid=149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marinaassociation.org/ev_calendar_day.asp?date=10%2F30%2F22&amp;eventid=14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418" b="7418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398" y="4897175"/>
            <a:ext cx="8855529" cy="1215717"/>
          </a:xfrm>
        </p:spPr>
        <p:txBody>
          <a:bodyPr/>
          <a:lstStyle/>
          <a:p>
            <a:r>
              <a:rPr lang="en-US" sz="4000" dirty="0">
                <a:latin typeface="Hind Light"/>
              </a:rPr>
              <a:t>States Organization for Boating Access Annual Meeting – August 30, 2022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98219-B60E-D14A-899D-B5F206B8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19734" y="4752455"/>
            <a:ext cx="2621333" cy="626495"/>
          </a:xfrm>
          <a:prstGeom prst="rect">
            <a:avLst/>
          </a:prstGeom>
        </p:spPr>
      </p:pic>
      <p:pic>
        <p:nvPicPr>
          <p:cNvPr id="2050" name="Picture 2" descr="SOBA">
            <a:extLst>
              <a:ext uri="{FF2B5EF4-FFF2-40B4-BE49-F238E27FC236}">
                <a16:creationId xmlns:a16="http://schemas.microsoft.com/office/drawing/2014/main" id="{0CFE02F9-21ED-5CD1-31A4-2B92877C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89" y="5454460"/>
            <a:ext cx="1679378" cy="11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8DFC-B259-4429-8DD8-395D2851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290"/>
            <a:ext cx="11174186" cy="60478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ind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79CA-21B2-4E4F-AC4B-3122D111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89" y="1252488"/>
            <a:ext cx="10938565" cy="47700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Introduce myself and AMI </a:t>
            </a:r>
          </a:p>
          <a:p>
            <a:r>
              <a:rPr lang="en-US" sz="2600" dirty="0"/>
              <a:t>Discuss briefly AMI’s strategic focus areas:</a:t>
            </a:r>
          </a:p>
          <a:p>
            <a:pPr lvl="1"/>
            <a:r>
              <a:rPr lang="en-US" dirty="0"/>
              <a:t>Conference</a:t>
            </a:r>
          </a:p>
          <a:p>
            <a:pPr lvl="1"/>
            <a:r>
              <a:rPr lang="en-US" dirty="0"/>
              <a:t>Training </a:t>
            </a:r>
          </a:p>
          <a:p>
            <a:pPr lvl="1"/>
            <a:r>
              <a:rPr lang="en-US" dirty="0"/>
              <a:t>Data Industry Trends </a:t>
            </a:r>
          </a:p>
          <a:p>
            <a:pPr lvl="1"/>
            <a:r>
              <a:rPr lang="en-US" dirty="0"/>
              <a:t>Advocacy</a:t>
            </a:r>
          </a:p>
          <a:p>
            <a:pPr lvl="1"/>
            <a:r>
              <a:rPr lang="en-US" dirty="0"/>
              <a:t>Clean and Resilient Marina Program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>
              <a:latin typeface="Garamond"/>
            </a:endParaRPr>
          </a:p>
          <a:p>
            <a:endParaRPr lang="en-US" sz="2000" dirty="0">
              <a:latin typeface="Garamond"/>
            </a:endParaRPr>
          </a:p>
          <a:p>
            <a:endParaRPr lang="en-US" sz="2000" dirty="0">
              <a:latin typeface="Garamond"/>
            </a:endParaRPr>
          </a:p>
          <a:p>
            <a:endParaRPr lang="en-US" dirty="0">
              <a:cs typeface="Hind Light" panose="02000000000000000000" pitchFamily="2" charset="77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0B44F4E-94E7-43AD-844A-BE04CA7B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94" y="5767038"/>
            <a:ext cx="3430683" cy="819929"/>
          </a:xfrm>
          <a:prstGeom prst="rect">
            <a:avLst/>
          </a:prstGeom>
        </p:spPr>
      </p:pic>
      <p:pic>
        <p:nvPicPr>
          <p:cNvPr id="1026" name="Picture 2" descr="SOBA">
            <a:extLst>
              <a:ext uri="{FF2B5EF4-FFF2-40B4-BE49-F238E27FC236}">
                <a16:creationId xmlns:a16="http://schemas.microsoft.com/office/drawing/2014/main" id="{9370E31A-A330-17CD-B895-6DBBECF5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3" y="5536971"/>
            <a:ext cx="1736009" cy="12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0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62" y="1906636"/>
            <a:ext cx="7997732" cy="433255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Network with over 900 marina industry peers</a:t>
            </a:r>
          </a:p>
          <a:p>
            <a:r>
              <a:rPr lang="en-US" sz="2000" dirty="0"/>
              <a:t>Over 150 exhibits - one-stop marina shop for all your marina needs</a:t>
            </a:r>
          </a:p>
          <a:p>
            <a:r>
              <a:rPr lang="en-US" sz="2000" dirty="0"/>
              <a:t>Five Tracks </a:t>
            </a:r>
          </a:p>
          <a:p>
            <a:pPr lvl="1"/>
            <a:r>
              <a:rPr lang="en-US" sz="1600" dirty="0"/>
              <a:t>1) Transforming Your Organization – Evolving the Mindset for Positive Impact</a:t>
            </a:r>
          </a:p>
          <a:p>
            <a:pPr lvl="1"/>
            <a:r>
              <a:rPr lang="en-US" sz="1600" dirty="0"/>
              <a:t>2) Building Your Dream Team</a:t>
            </a:r>
          </a:p>
          <a:p>
            <a:pPr lvl="1"/>
            <a:r>
              <a:rPr lang="en-US" sz="1600" dirty="0"/>
              <a:t>3) Understanding Key Performance Indicators</a:t>
            </a:r>
          </a:p>
          <a:p>
            <a:pPr lvl="1"/>
            <a:r>
              <a:rPr lang="en-US" sz="1600" dirty="0"/>
              <a:t>4) Marina &amp; Boatyard Operations &amp; Management</a:t>
            </a:r>
          </a:p>
          <a:p>
            <a:pPr lvl="1"/>
            <a:r>
              <a:rPr lang="en-US" sz="1600" dirty="0"/>
              <a:t>5) Design &amp; Engineering  </a:t>
            </a:r>
          </a:p>
          <a:p>
            <a:r>
              <a:rPr lang="en-US" sz="2000" dirty="0"/>
              <a:t>Marina and Boatyard ½ day Tour</a:t>
            </a:r>
          </a:p>
          <a:p>
            <a:r>
              <a:rPr lang="en-US" sz="2000" dirty="0"/>
              <a:t>Pre-conference training and workshops – </a:t>
            </a:r>
          </a:p>
          <a:p>
            <a:pPr lvl="1"/>
            <a:r>
              <a:rPr lang="en-US" sz="1600" dirty="0"/>
              <a:t>Marina 101 </a:t>
            </a:r>
          </a:p>
          <a:p>
            <a:pPr lvl="1"/>
            <a:r>
              <a:rPr lang="en-US" sz="1600" dirty="0"/>
              <a:t>Marina Electrical Design</a:t>
            </a:r>
          </a:p>
          <a:p>
            <a:pPr lvl="1"/>
            <a:r>
              <a:rPr lang="en-US" sz="1600" dirty="0"/>
              <a:t>Marina Design</a:t>
            </a:r>
          </a:p>
          <a:p>
            <a:pPr lvl="1"/>
            <a:r>
              <a:rPr lang="en-US" sz="1600" dirty="0"/>
              <a:t>Clean Marina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CCB715-2D13-44D5-8AD0-228AC368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69" y="1027906"/>
            <a:ext cx="3108965" cy="466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676D4E4-672A-64B0-B72D-2DBA4393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6" y="365124"/>
            <a:ext cx="52427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-181810"/>
            <a:ext cx="10515600" cy="1325563"/>
          </a:xfrm>
        </p:spPr>
        <p:txBody>
          <a:bodyPr/>
          <a:lstStyle/>
          <a:p>
            <a:r>
              <a:rPr lang="en-US" dirty="0"/>
              <a:t>Training and Education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960008"/>
            <a:ext cx="11404575" cy="21613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AMI’s Training Institute (formerly International Marina Institute) provides training, education, and certification opportunities to marina employees, from dockhands to managers.</a:t>
            </a:r>
          </a:p>
          <a:p>
            <a:r>
              <a:rPr lang="en-US" sz="2400" dirty="0"/>
              <a:t>Building “Graduate Level” courses that will provide training in specific areas – example: Clean and Resilient Marina Training Course.</a:t>
            </a:r>
          </a:p>
          <a:p>
            <a:pPr marL="0" indent="0">
              <a:buNone/>
            </a:pPr>
            <a:endParaRPr lang="en-US" sz="2000" b="1" u="sng" dirty="0"/>
          </a:p>
        </p:txBody>
      </p:sp>
      <p:pic>
        <p:nvPicPr>
          <p:cNvPr id="3" name="Picture 2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5E6081D3-B12F-D3B4-71B0-C1C870D0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62" y="2994055"/>
            <a:ext cx="3106497" cy="232987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2059BD-8A2C-A9DE-D733-247D5529E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94" y="5767038"/>
            <a:ext cx="3430683" cy="819929"/>
          </a:xfrm>
          <a:prstGeom prst="rect">
            <a:avLst/>
          </a:prstGeom>
        </p:spPr>
      </p:pic>
      <p:pic>
        <p:nvPicPr>
          <p:cNvPr id="6" name="Picture 2" descr="SOBA">
            <a:extLst>
              <a:ext uri="{FF2B5EF4-FFF2-40B4-BE49-F238E27FC236}">
                <a16:creationId xmlns:a16="http://schemas.microsoft.com/office/drawing/2014/main" id="{CE02970B-57F7-AD5D-F46E-A64B2FA6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3" y="5536971"/>
            <a:ext cx="1736009" cy="12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E38B6-A8B7-1814-BDED-D6A3D92A02D7}"/>
              </a:ext>
            </a:extLst>
          </p:cNvPr>
          <p:cNvSpPr txBox="1"/>
          <p:nvPr/>
        </p:nvSpPr>
        <p:spPr>
          <a:xfrm>
            <a:off x="1760434" y="2994055"/>
            <a:ext cx="7460478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upcoming training opportunities: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Intermediate Marina Management Course: Virtual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Sept. 7 - 29,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Waste Reduction, Disposal, and Recycling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(Webinar)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Sept. 7,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Advanced Marina Management School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Oct. 16 - 21,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Marina and Boatyard Study Tour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October 24 - 25,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and Resilient Marina Course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–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TBD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Intermediate Marina Management Course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Oct. 30 - Nov. 3,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7C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Advanced Marina Management School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- Dec. 4 - 9, 2022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7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91660"/>
            <a:ext cx="10515600" cy="1325563"/>
          </a:xfrm>
        </p:spPr>
        <p:txBody>
          <a:bodyPr/>
          <a:lstStyle/>
          <a:p>
            <a:r>
              <a:rPr lang="en-US" dirty="0"/>
              <a:t>Data &amp; Industry Trends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267656"/>
            <a:ext cx="11404575" cy="42620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AMI creates reports specific to the marina and boatyard industry</a:t>
            </a:r>
          </a:p>
          <a:p>
            <a:r>
              <a:rPr lang="en-US" sz="2600" dirty="0"/>
              <a:t>Gathering data from our 1000 marina business membership</a:t>
            </a:r>
          </a:p>
          <a:p>
            <a:r>
              <a:rPr lang="en-US" sz="2600" dirty="0"/>
              <a:t>We also maintain a Marina Economic Impact Calculator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Some of our surveys:</a:t>
            </a:r>
          </a:p>
          <a:p>
            <a:pPr lvl="1"/>
            <a:r>
              <a:rPr lang="en-US" sz="1800" dirty="0"/>
              <a:t>Marine Rates and Infrastructure Reports</a:t>
            </a:r>
          </a:p>
          <a:p>
            <a:pPr lvl="1"/>
            <a:r>
              <a:rPr lang="en-US" sz="1800" dirty="0"/>
              <a:t>Economic Outlook Reports</a:t>
            </a:r>
          </a:p>
          <a:p>
            <a:pPr lvl="1"/>
            <a:r>
              <a:rPr lang="en-US" sz="1800" dirty="0"/>
              <a:t>Wage Rate Reports</a:t>
            </a:r>
          </a:p>
          <a:p>
            <a:pPr lvl="1"/>
            <a:r>
              <a:rPr lang="en-US" sz="1800" dirty="0"/>
              <a:t>Marine Economic Impact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32405C1-59CC-D04B-8C3F-482A5ACD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494" y="5612141"/>
            <a:ext cx="3430683" cy="819929"/>
          </a:xfrm>
          <a:prstGeom prst="rect">
            <a:avLst/>
          </a:prstGeom>
        </p:spPr>
      </p:pic>
      <p:pic>
        <p:nvPicPr>
          <p:cNvPr id="3" name="Picture 2" descr="SOBA">
            <a:extLst>
              <a:ext uri="{FF2B5EF4-FFF2-40B4-BE49-F238E27FC236}">
                <a16:creationId xmlns:a16="http://schemas.microsoft.com/office/drawing/2014/main" id="{C2BEFB74-5BFC-7F87-CA4F-63E96374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6" y="5204464"/>
            <a:ext cx="1736009" cy="12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99284"/>
            <a:ext cx="11174186" cy="604781"/>
          </a:xfrm>
        </p:spPr>
        <p:txBody>
          <a:bodyPr>
            <a:normAutofit fontScale="90000"/>
          </a:bodyPr>
          <a:lstStyle/>
          <a:p>
            <a:r>
              <a:rPr lang="en-US" dirty="0"/>
              <a:t>Advocacy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047077"/>
            <a:ext cx="11404575" cy="4262097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defTabSz="685800">
              <a:defRPr/>
            </a:pPr>
            <a:r>
              <a:rPr lang="en-US" sz="2400" dirty="0">
                <a:solidFill>
                  <a:srgbClr val="404040"/>
                </a:solidFill>
              </a:rPr>
              <a:t>AMI works with industry partners to advance legislation in support of the boating industry</a:t>
            </a:r>
          </a:p>
          <a:p>
            <a:pPr lvl="0" defTabSz="685800">
              <a:defRPr/>
            </a:pPr>
            <a:r>
              <a:rPr lang="en-US" sz="2400" dirty="0">
                <a:solidFill>
                  <a:srgbClr val="404040"/>
                </a:solidFill>
              </a:rPr>
              <a:t>Areas of interest are environment, boating safety, green and blue infrastructure, disaster mitigation and preparedness, electrification, among others.</a:t>
            </a:r>
          </a:p>
          <a:p>
            <a:pPr lvl="0" defTabSz="685800">
              <a:defRPr/>
            </a:pPr>
            <a:r>
              <a:rPr lang="en-US" sz="2400" dirty="0">
                <a:solidFill>
                  <a:srgbClr val="404040"/>
                </a:solidFill>
              </a:rPr>
              <a:t>Over the years we have been involved in:</a:t>
            </a:r>
          </a:p>
          <a:p>
            <a:pPr lvl="1" defTabSz="685800">
              <a:defRPr/>
            </a:pPr>
            <a:r>
              <a:rPr lang="en-US" sz="2000" dirty="0">
                <a:solidFill>
                  <a:srgbClr val="404040"/>
                </a:solidFill>
              </a:rPr>
              <a:t>Boating Infrastructure Grant and Clean Vessel Act Reauthorization</a:t>
            </a:r>
          </a:p>
          <a:p>
            <a:pPr lvl="1" defTabSz="685800">
              <a:defRPr/>
            </a:pPr>
            <a:r>
              <a:rPr lang="en-US" sz="2000" dirty="0">
                <a:solidFill>
                  <a:srgbClr val="404040"/>
                </a:solidFill>
              </a:rPr>
              <a:t>Water Resources Development Act</a:t>
            </a:r>
          </a:p>
          <a:p>
            <a:pPr lvl="1" defTabSz="685800">
              <a:defRPr/>
            </a:pPr>
            <a:r>
              <a:rPr lang="en-US" sz="2000" dirty="0">
                <a:solidFill>
                  <a:srgbClr val="404040"/>
                </a:solidFill>
              </a:rPr>
              <a:t>Coast Guard Reauthorization</a:t>
            </a:r>
          </a:p>
          <a:p>
            <a:pPr lvl="1" defTabSz="685800">
              <a:defRPr/>
            </a:pPr>
            <a:r>
              <a:rPr lang="en-US" sz="2000" dirty="0">
                <a:solidFill>
                  <a:srgbClr val="404040"/>
                </a:solidFill>
              </a:rPr>
              <a:t>PREPARE Act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ABDBC9-C8C3-4951-9179-FE0773655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5"/>
          <a:stretch/>
        </p:blipFill>
        <p:spPr bwMode="auto">
          <a:xfrm>
            <a:off x="7209847" y="3529806"/>
            <a:ext cx="3327073" cy="18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87A9E7E-16E3-9DAF-AF2E-2154222FF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94" y="5612141"/>
            <a:ext cx="3430683" cy="819929"/>
          </a:xfrm>
          <a:prstGeom prst="rect">
            <a:avLst/>
          </a:prstGeom>
        </p:spPr>
      </p:pic>
      <p:pic>
        <p:nvPicPr>
          <p:cNvPr id="7" name="Picture 6" descr="SOBA">
            <a:extLst>
              <a:ext uri="{FF2B5EF4-FFF2-40B4-BE49-F238E27FC236}">
                <a16:creationId xmlns:a16="http://schemas.microsoft.com/office/drawing/2014/main" id="{CED3E72B-48F1-F670-130D-91F84886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6" y="5204464"/>
            <a:ext cx="1736009" cy="12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4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-113440"/>
            <a:ext cx="10515600" cy="1325563"/>
          </a:xfrm>
        </p:spPr>
        <p:txBody>
          <a:bodyPr/>
          <a:lstStyle/>
          <a:p>
            <a:r>
              <a:rPr lang="en-US" dirty="0"/>
              <a:t>Clean and Resilient Marina Program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874550"/>
            <a:ext cx="11022141" cy="2343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In 2021, AMI launched the development of a Clean and Resilient Marina</a:t>
            </a:r>
          </a:p>
          <a:p>
            <a:r>
              <a:rPr lang="en-US" sz="2600" dirty="0"/>
              <a:t>Goals –</a:t>
            </a:r>
          </a:p>
          <a:p>
            <a:pPr lvl="1"/>
            <a:r>
              <a:rPr lang="en-US" sz="2000" dirty="0"/>
              <a:t>To provide marina professionals training in clean and resilient marina best management practices</a:t>
            </a:r>
          </a:p>
          <a:p>
            <a:pPr lvl="1"/>
            <a:r>
              <a:rPr lang="en-US" sz="2000" dirty="0"/>
              <a:t>To fill gaps in existing clean marina programs to expand access to marina facility certification</a:t>
            </a:r>
          </a:p>
          <a:p>
            <a:pPr lvl="1"/>
            <a:r>
              <a:rPr lang="en-US" sz="2000" dirty="0"/>
              <a:t>To raise awareness of clean marina practices as best management practices at marinas period.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08D7625-5FA4-C597-4F8B-726682E2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33" y="2908848"/>
            <a:ext cx="3257196" cy="2442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8A572-3A47-893B-A58E-2DF1D5641919}"/>
              </a:ext>
            </a:extLst>
          </p:cNvPr>
          <p:cNvSpPr txBox="1"/>
          <p:nvPr/>
        </p:nvSpPr>
        <p:spPr>
          <a:xfrm>
            <a:off x="581113" y="3268765"/>
            <a:ext cx="77852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u="sng" dirty="0"/>
              <a:t>Where are we 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a complete curriculum, training, agenda, guidebook, and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held three training workshops – South Carolina, Minnesota, Massachusetts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Trained 35 Clean Marina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to verify as Clean and Resilient at least 20 marinas this year.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9F5794B-4383-1D50-3916-FC169544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94" y="5612141"/>
            <a:ext cx="3430683" cy="819929"/>
          </a:xfrm>
          <a:prstGeom prst="rect">
            <a:avLst/>
          </a:prstGeom>
        </p:spPr>
      </p:pic>
      <p:pic>
        <p:nvPicPr>
          <p:cNvPr id="7" name="Picture 6" descr="SOBA">
            <a:extLst>
              <a:ext uri="{FF2B5EF4-FFF2-40B4-BE49-F238E27FC236}">
                <a16:creationId xmlns:a16="http://schemas.microsoft.com/office/drawing/2014/main" id="{EE84ED96-B014-871A-AE6D-EA1ECEA0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6" y="5204464"/>
            <a:ext cx="1736009" cy="12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5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792" r="11792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latin typeface="Hind Light" panose="02000000000000000000" pitchFamily="2" charset="77"/>
              </a:rPr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Hind Light" panose="02000000000000000000" pitchFamily="2" charset="77"/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884523"/>
            <a:ext cx="4907643" cy="71865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AE4A8-7F17-3153-9FF2-3CE8ACFB3712}"/>
              </a:ext>
            </a:extLst>
          </p:cNvPr>
          <p:cNvSpPr txBox="1"/>
          <p:nvPr/>
        </p:nvSpPr>
        <p:spPr>
          <a:xfrm>
            <a:off x="820395" y="5486400"/>
            <a:ext cx="728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Eric Kretsch – Ekretsch@MarinaAssociation.org – (202)-350-9623 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504</Words>
  <Application>Microsoft Office PowerPoint</Application>
  <PresentationFormat>Widescreen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Hind Light</vt:lpstr>
      <vt:lpstr>Office Theme</vt:lpstr>
      <vt:lpstr>States Organization for Boating Access Annual Meeting – August 30, 2022</vt:lpstr>
      <vt:lpstr>Agenda</vt:lpstr>
      <vt:lpstr>Title </vt:lpstr>
      <vt:lpstr>Training and Education</vt:lpstr>
      <vt:lpstr>Data &amp; Industry Trends</vt:lpstr>
      <vt:lpstr>Advocacy</vt:lpstr>
      <vt:lpstr>Clean and Resilient Marina Program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Organization for Boating Access Annual Meeting – August 30, 2022</dc:title>
  <dc:creator>Eric Kretsch</dc:creator>
  <cp:lastModifiedBy>Eric Kretsch</cp:lastModifiedBy>
  <cp:revision>1</cp:revision>
  <dcterms:created xsi:type="dcterms:W3CDTF">2022-08-25T14:29:05Z</dcterms:created>
  <dcterms:modified xsi:type="dcterms:W3CDTF">2022-08-25T15:20:17Z</dcterms:modified>
</cp:coreProperties>
</file>