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299" r:id="rId3"/>
    <p:sldId id="303" r:id="rId4"/>
    <p:sldId id="304" r:id="rId5"/>
    <p:sldId id="305" r:id="rId6"/>
    <p:sldId id="306" r:id="rId7"/>
    <p:sldId id="330" r:id="rId8"/>
    <p:sldId id="308" r:id="rId9"/>
    <p:sldId id="263" r:id="rId10"/>
    <p:sldId id="331" r:id="rId11"/>
    <p:sldId id="258" r:id="rId12"/>
    <p:sldId id="269" r:id="rId13"/>
    <p:sldId id="260" r:id="rId14"/>
    <p:sldId id="261" r:id="rId15"/>
    <p:sldId id="262" r:id="rId16"/>
    <p:sldId id="309" r:id="rId17"/>
    <p:sldId id="310" r:id="rId18"/>
    <p:sldId id="332" r:id="rId19"/>
    <p:sldId id="264" r:id="rId20"/>
    <p:sldId id="270" r:id="rId21"/>
    <p:sldId id="311" r:id="rId22"/>
    <p:sldId id="328" r:id="rId23"/>
    <p:sldId id="327" r:id="rId24"/>
    <p:sldId id="265" r:id="rId25"/>
    <p:sldId id="267" r:id="rId26"/>
    <p:sldId id="274" r:id="rId27"/>
    <p:sldId id="320" r:id="rId28"/>
    <p:sldId id="275" r:id="rId29"/>
    <p:sldId id="259" r:id="rId30"/>
    <p:sldId id="276" r:id="rId31"/>
    <p:sldId id="279" r:id="rId32"/>
    <p:sldId id="280" r:id="rId33"/>
    <p:sldId id="281" r:id="rId34"/>
    <p:sldId id="313" r:id="rId35"/>
    <p:sldId id="314" r:id="rId36"/>
    <p:sldId id="325" r:id="rId37"/>
    <p:sldId id="277" r:id="rId38"/>
    <p:sldId id="312" r:id="rId39"/>
    <p:sldId id="300" r:id="rId40"/>
    <p:sldId id="302" r:id="rId41"/>
    <p:sldId id="282" r:id="rId42"/>
    <p:sldId id="322" r:id="rId43"/>
    <p:sldId id="315" r:id="rId44"/>
    <p:sldId id="317" r:id="rId45"/>
    <p:sldId id="316" r:id="rId46"/>
    <p:sldId id="318" r:id="rId47"/>
    <p:sldId id="319" r:id="rId48"/>
    <p:sldId id="283" r:id="rId49"/>
    <p:sldId id="286" r:id="rId50"/>
    <p:sldId id="285" r:id="rId51"/>
    <p:sldId id="287" r:id="rId52"/>
    <p:sldId id="326" r:id="rId53"/>
    <p:sldId id="288" r:id="rId54"/>
    <p:sldId id="321" r:id="rId55"/>
    <p:sldId id="289" r:id="rId56"/>
    <p:sldId id="290" r:id="rId57"/>
    <p:sldId id="291" r:id="rId58"/>
    <p:sldId id="323" r:id="rId59"/>
    <p:sldId id="292" r:id="rId60"/>
    <p:sldId id="329" r:id="rId61"/>
    <p:sldId id="293"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559EF7"/>
    <a:srgbClr val="000000"/>
    <a:srgbClr val="66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0938"/>
    </p:cViewPr>
  </p:sorterViewPr>
  <p:notesViewPr>
    <p:cSldViewPr>
      <p:cViewPr varScale="1">
        <p:scale>
          <a:sx n="57" d="100"/>
          <a:sy n="57"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56E2702-8BC4-48BC-922B-44C314AEAD17}" type="datetimeFigureOut">
              <a:rPr lang="en-US"/>
              <a:pPr>
                <a:defRPr/>
              </a:pPr>
              <a:t>8/10/2017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7241617-38BC-4530-A3EE-71519A928EBF}" type="slidenum">
              <a:rPr lang="en-US"/>
              <a:pPr>
                <a:defRPr/>
              </a:pPr>
              <a:t>‹#›</a:t>
            </a:fld>
            <a:endParaRPr lang="en-US" dirty="0"/>
          </a:p>
        </p:txBody>
      </p:sp>
    </p:spTree>
    <p:extLst>
      <p:ext uri="{BB962C8B-B14F-4D97-AF65-F5344CB8AC3E}">
        <p14:creationId xmlns:p14="http://schemas.microsoft.com/office/powerpoint/2010/main" val="32418614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scgboating.org/library/national-live-jacket-wear-study/2015-life-jacket-wear-rate-observation-study-report.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tsb.gov/safety/safety-studies/Documents/SR1301.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a.gov/regulations_policies/handbooks_manuals/aviation/aviation_instructors_handbook/media/FAA-H-8083-9A.pdf"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faa.gov/regulations_policies/handbooks_manuals/aviation/media/faa-h-8083-2.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scgboating.org/library/recreational-boating-servey/2012survey%20repor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U. S. Coast Guard.</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4</a:t>
            </a:fld>
            <a:endParaRPr lang="en-US" dirty="0"/>
          </a:p>
        </p:txBody>
      </p:sp>
    </p:spTree>
    <p:extLst>
      <p:ext uri="{BB962C8B-B14F-4D97-AF65-F5344CB8AC3E}">
        <p14:creationId xmlns:p14="http://schemas.microsoft.com/office/powerpoint/2010/main" val="345465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U. S. Coast Guard</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35</a:t>
            </a:fld>
            <a:endParaRPr lang="en-US" dirty="0"/>
          </a:p>
        </p:txBody>
      </p:sp>
    </p:spTree>
    <p:extLst>
      <p:ext uri="{BB962C8B-B14F-4D97-AF65-F5344CB8AC3E}">
        <p14:creationId xmlns:p14="http://schemas.microsoft.com/office/powerpoint/2010/main" val="424664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latest JSI wear rate study </a:t>
            </a:r>
            <a:r>
              <a:rPr lang="en-US" dirty="0"/>
              <a:t>is available at </a:t>
            </a:r>
            <a:r>
              <a:rPr lang="en-US" dirty="0">
                <a:hlinkClick r:id="rId3"/>
              </a:rPr>
              <a:t>https://</a:t>
            </a:r>
            <a:r>
              <a:rPr lang="en-US" dirty="0" smtClean="0">
                <a:hlinkClick r:id="rId3"/>
              </a:rPr>
              <a:t>uscgboating.org/library/national-live-jacket-wear-study/2015-life-jacket-wear-rate-observation-study-report.pdf</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37</a:t>
            </a:fld>
            <a:endParaRPr lang="en-US" dirty="0"/>
          </a:p>
        </p:txBody>
      </p:sp>
    </p:spTree>
    <p:extLst>
      <p:ext uri="{BB962C8B-B14F-4D97-AF65-F5344CB8AC3E}">
        <p14:creationId xmlns:p14="http://schemas.microsoft.com/office/powerpoint/2010/main" val="412373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40</a:t>
            </a:fld>
            <a:endParaRPr lang="en-US" dirty="0"/>
          </a:p>
        </p:txBody>
      </p:sp>
    </p:spTree>
    <p:extLst>
      <p:ext uri="{BB962C8B-B14F-4D97-AF65-F5344CB8AC3E}">
        <p14:creationId xmlns:p14="http://schemas.microsoft.com/office/powerpoint/2010/main" val="1523368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studies point to these attitudes, see e.g., </a:t>
            </a:r>
          </a:p>
          <a:p>
            <a:r>
              <a:rPr lang="en-US" dirty="0"/>
              <a:t>Groff, P. and Ghadiali, J., (2003). Will it Float? Mandatory PFD Wear Legislation: A Background Research Paper prepared for the Canadian Safe Boating Council. SMARTRISK Toronto, Ontario, Canada, 286 pp.</a:t>
            </a:r>
          </a:p>
          <a:p>
            <a:r>
              <a:rPr lang="en-US" dirty="0"/>
              <a:t>Isaacs, J. C., and Lavergne, D. R., (2010). The Louisiana Department of Wildlife and Fisheries Survey of Louisiana Recreational Boaters, Louisiana Department of Wildlife and Fisheries Socioeconomic Research and Development Section, 99pp. Available electronically at http://www.wlf.louisiana.gov/sites/default/files/pdf/page/34691-ldwf-boating-strategic-plan/ldwf-boaters-survey-report.pdf. </a:t>
            </a:r>
          </a:p>
          <a:p>
            <a:r>
              <a:rPr lang="en-US" dirty="0"/>
              <a:t>Turner, S., Wylde, J., Langham, M., Sharpe, S., and Jackson, K., (2009). MCA Lifejacket Wear-Behavioural Change. Report prepared for the Maritime Coastguard Agency and the Royal National Lifeboat Institution, 101pp.</a:t>
            </a:r>
          </a:p>
          <a:p>
            <a:r>
              <a:rPr lang="en-US" dirty="0"/>
              <a:t>University of South Florida, Center for Social Marketing, (2009). Social Marketing and Boating Safety: A Project to Increase Personal Floatation Device Use – Literature Review. USF Center for Social Marketing, 13pp.</a:t>
            </a:r>
          </a:p>
          <a:p>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41</a:t>
            </a:fld>
            <a:endParaRPr lang="en-US" dirty="0"/>
          </a:p>
        </p:txBody>
      </p:sp>
    </p:spTree>
    <p:extLst>
      <p:ext uri="{BB962C8B-B14F-4D97-AF65-F5344CB8AC3E}">
        <p14:creationId xmlns:p14="http://schemas.microsoft.com/office/powerpoint/2010/main" val="681766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U. S. Coast Guard.</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49</a:t>
            </a:fld>
            <a:endParaRPr lang="en-US" dirty="0"/>
          </a:p>
        </p:txBody>
      </p:sp>
    </p:spTree>
    <p:extLst>
      <p:ext uri="{BB962C8B-B14F-4D97-AF65-F5344CB8AC3E}">
        <p14:creationId xmlns:p14="http://schemas.microsoft.com/office/powerpoint/2010/main" val="120431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complete reference is Moskowitz, H. and </a:t>
            </a:r>
            <a:r>
              <a:rPr lang="en-US" dirty="0" err="1" smtClean="0"/>
              <a:t>Fiorentino</a:t>
            </a:r>
            <a:r>
              <a:rPr lang="en-US" dirty="0" smtClean="0"/>
              <a:t>, D., (2000).  A review of the scientific literature regarding the effects of alcohol on driving-related behavior at blood alcohol concentrations of 0.08 grams per deciliter and lower.  DOT HS 809 028.  U. S. Dept. of Transportation, NHTSA, Washington, DC: 62 pp.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52</a:t>
            </a:fld>
            <a:endParaRPr lang="en-US" dirty="0"/>
          </a:p>
        </p:txBody>
      </p:sp>
    </p:spTree>
    <p:extLst>
      <p:ext uri="{BB962C8B-B14F-4D97-AF65-F5344CB8AC3E}">
        <p14:creationId xmlns:p14="http://schemas.microsoft.com/office/powerpoint/2010/main" val="241181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NTSB report </a:t>
            </a:r>
            <a:r>
              <a:rPr lang="en-US" dirty="0"/>
              <a:t>is available at </a:t>
            </a:r>
            <a:r>
              <a:rPr lang="en-US" dirty="0">
                <a:hlinkClick r:id="rId3"/>
              </a:rPr>
              <a:t>https://</a:t>
            </a:r>
            <a:r>
              <a:rPr lang="en-US" dirty="0" smtClean="0">
                <a:hlinkClick r:id="rId3"/>
              </a:rPr>
              <a:t>www.ntsb.gov/safety/safety-studies/Documents/SR1301.pdf</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53</a:t>
            </a:fld>
            <a:endParaRPr lang="en-US" dirty="0"/>
          </a:p>
        </p:txBody>
      </p:sp>
    </p:spTree>
    <p:extLst>
      <p:ext uri="{BB962C8B-B14F-4D97-AF65-F5344CB8AC3E}">
        <p14:creationId xmlns:p14="http://schemas.microsoft.com/office/powerpoint/2010/main" val="393176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Boating Statistics 2003-2016.</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54</a:t>
            </a:fld>
            <a:endParaRPr lang="en-US" dirty="0"/>
          </a:p>
        </p:txBody>
      </p:sp>
    </p:spTree>
    <p:extLst>
      <p:ext uri="{BB962C8B-B14F-4D97-AF65-F5344CB8AC3E}">
        <p14:creationId xmlns:p14="http://schemas.microsoft.com/office/powerpoint/2010/main" val="386938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 of drinking when boating is reportedly quite high.  For example, according to </a:t>
            </a:r>
            <a:r>
              <a:rPr lang="en-US" dirty="0"/>
              <a:t>one reference: ““Surveys conducted over the last two decades have consistently shown that 30% to 40% of boaters drink while on their vessels.”  See Howland, J., Smith, G.S., </a:t>
            </a:r>
            <a:r>
              <a:rPr lang="en-US" dirty="0" err="1"/>
              <a:t>Mangione</a:t>
            </a:r>
            <a:r>
              <a:rPr lang="en-US" dirty="0"/>
              <a:t>, T., </a:t>
            </a:r>
            <a:r>
              <a:rPr lang="en-US" dirty="0" err="1"/>
              <a:t>Hingson</a:t>
            </a:r>
            <a:r>
              <a:rPr lang="en-US" dirty="0"/>
              <a:t>, R., DeJong, W., and Bell, N., (</a:t>
            </a:r>
            <a:r>
              <a:rPr lang="en-US" dirty="0" smtClean="0"/>
              <a:t>1993). </a:t>
            </a:r>
            <a:r>
              <a:rPr lang="en-US" dirty="0"/>
              <a:t>Missing the boat on drinking and boating. JAMA 270(1): 91-92</a:t>
            </a:r>
            <a:r>
              <a:rPr lang="en-US" dirty="0" smtClean="0"/>
              <a:t>.  Estimates are even higher for some populations.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55</a:t>
            </a:fld>
            <a:endParaRPr lang="en-US" dirty="0"/>
          </a:p>
        </p:txBody>
      </p:sp>
    </p:spTree>
    <p:extLst>
      <p:ext uri="{BB962C8B-B14F-4D97-AF65-F5344CB8AC3E}">
        <p14:creationId xmlns:p14="http://schemas.microsoft.com/office/powerpoint/2010/main" val="569915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convenient web site for the Aviation Instructor’s Handbook.</a:t>
            </a:r>
          </a:p>
          <a:p>
            <a:r>
              <a:rPr lang="en-US" dirty="0">
                <a:hlinkClick r:id="rId3"/>
              </a:rPr>
              <a:t>https://</a:t>
            </a:r>
            <a:r>
              <a:rPr lang="en-US" dirty="0" smtClean="0">
                <a:hlinkClick r:id="rId3"/>
              </a:rPr>
              <a:t>www.faa.gov/regulations_policies/handbooks_manuals/aviation/aviation_instructors_handbook/media/FAA-H-8083-9A.pdf</a:t>
            </a:r>
            <a:r>
              <a:rPr lang="en-US" dirty="0" smtClean="0"/>
              <a:t>. </a:t>
            </a:r>
          </a:p>
          <a:p>
            <a:endParaRPr lang="en-US" dirty="0"/>
          </a:p>
          <a:p>
            <a:r>
              <a:rPr lang="en-US" dirty="0" smtClean="0"/>
              <a:t>Here is the web site for the Risk Management Handbook:</a:t>
            </a:r>
          </a:p>
          <a:p>
            <a:endParaRPr lang="en-US" dirty="0"/>
          </a:p>
          <a:p>
            <a:r>
              <a:rPr lang="en-US" dirty="0">
                <a:hlinkClick r:id="rId4"/>
              </a:rPr>
              <a:t>https://</a:t>
            </a:r>
            <a:r>
              <a:rPr lang="en-US" dirty="0" smtClean="0">
                <a:hlinkClick r:id="rId4"/>
              </a:rPr>
              <a:t>www.faa.gov/regulations_policies/handbooks_manuals/aviation/media/faa-h-8083-2.pdf</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60</a:t>
            </a:fld>
            <a:endParaRPr lang="en-US" dirty="0"/>
          </a:p>
        </p:txBody>
      </p:sp>
    </p:spTree>
    <p:extLst>
      <p:ext uri="{BB962C8B-B14F-4D97-AF65-F5344CB8AC3E}">
        <p14:creationId xmlns:p14="http://schemas.microsoft.com/office/powerpoint/2010/main" val="210169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copy of the National Recreational Boating Survey </a:t>
            </a:r>
            <a:r>
              <a:rPr lang="en-US" dirty="0"/>
              <a:t>is available at </a:t>
            </a:r>
            <a:r>
              <a:rPr lang="en-US" dirty="0">
                <a:hlinkClick r:id="rId3"/>
              </a:rPr>
              <a:t>https://</a:t>
            </a:r>
            <a:r>
              <a:rPr lang="en-US" dirty="0" smtClean="0">
                <a:hlinkClick r:id="rId3"/>
              </a:rPr>
              <a:t>www.uscgboating.org/library/recreational-boating-servey/2012survey%20report.pdf</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5</a:t>
            </a:fld>
            <a:endParaRPr lang="en-US" dirty="0"/>
          </a:p>
        </p:txBody>
      </p:sp>
    </p:spTree>
    <p:extLst>
      <p:ext uri="{BB962C8B-B14F-4D97-AF65-F5344CB8AC3E}">
        <p14:creationId xmlns:p14="http://schemas.microsoft.com/office/powerpoint/2010/main" val="302685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Source: http://missouriboataccidentlawyer.com/.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7</a:t>
            </a:fld>
            <a:endParaRPr lang="en-US" dirty="0"/>
          </a:p>
        </p:txBody>
      </p:sp>
    </p:spTree>
    <p:extLst>
      <p:ext uri="{BB962C8B-B14F-4D97-AF65-F5344CB8AC3E}">
        <p14:creationId xmlns:p14="http://schemas.microsoft.com/office/powerpoint/2010/main" val="63354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to 1960 rates, we have saved over 120,000 lives, equivalent to the population</a:t>
            </a:r>
            <a:r>
              <a:rPr lang="en-US" baseline="0" dirty="0" smtClean="0"/>
              <a:t> of a mid-sized city.  Nonetheless, the rate of improvement has slowed in recent years and is below the long term trend.</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11</a:t>
            </a:fld>
            <a:endParaRPr lang="en-US" dirty="0"/>
          </a:p>
        </p:txBody>
      </p:sp>
    </p:spTree>
    <p:extLst>
      <p:ext uri="{BB962C8B-B14F-4D97-AF65-F5344CB8AC3E}">
        <p14:creationId xmlns:p14="http://schemas.microsoft.com/office/powerpoint/2010/main" val="338232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U.S. Coast Guard.</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22</a:t>
            </a:fld>
            <a:endParaRPr lang="en-US" dirty="0"/>
          </a:p>
        </p:txBody>
      </p:sp>
    </p:spTree>
    <p:extLst>
      <p:ext uri="{BB962C8B-B14F-4D97-AF65-F5344CB8AC3E}">
        <p14:creationId xmlns:p14="http://schemas.microsoft.com/office/powerpoint/2010/main" val="95814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latest data available in Boating Statistics.  However, percentages</a:t>
            </a:r>
            <a:r>
              <a:rPr lang="en-US" baseline="0" dirty="0" smtClean="0"/>
              <a:t> have remained relatively constant in the past several years.  </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27</a:t>
            </a:fld>
            <a:endParaRPr lang="en-US" dirty="0"/>
          </a:p>
        </p:txBody>
      </p:sp>
    </p:spTree>
    <p:extLst>
      <p:ext uri="{BB962C8B-B14F-4D97-AF65-F5344CB8AC3E}">
        <p14:creationId xmlns:p14="http://schemas.microsoft.com/office/powerpoint/2010/main" val="85994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credits: U. S. Coast Guard.</a:t>
            </a:r>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29</a:t>
            </a:fld>
            <a:endParaRPr lang="en-US" dirty="0"/>
          </a:p>
        </p:txBody>
      </p:sp>
    </p:spTree>
    <p:extLst>
      <p:ext uri="{BB962C8B-B14F-4D97-AF65-F5344CB8AC3E}">
        <p14:creationId xmlns:p14="http://schemas.microsoft.com/office/powerpoint/2010/main" val="335919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Cummings, P., Mueller, B.A., and </a:t>
            </a:r>
            <a:r>
              <a:rPr lang="en-US" dirty="0" err="1"/>
              <a:t>Quan</a:t>
            </a:r>
            <a:r>
              <a:rPr lang="en-US" dirty="0"/>
              <a:t>, L., (2011). Association between wearing a personal floatation device and death by drowning among recreational boaters: a matched cohort analysis of United States Coast Guard data. </a:t>
            </a:r>
            <a:r>
              <a:rPr lang="en-US" dirty="0" err="1"/>
              <a:t>Inj</a:t>
            </a:r>
            <a:r>
              <a:rPr lang="en-US" dirty="0"/>
              <a:t> </a:t>
            </a:r>
            <a:r>
              <a:rPr lang="en-US" dirty="0" err="1"/>
              <a:t>Prev</a:t>
            </a:r>
            <a:r>
              <a:rPr lang="en-US" dirty="0"/>
              <a:t>, 17:156–9. </a:t>
            </a:r>
          </a:p>
          <a:p>
            <a:endParaRPr lang="en-US" dirty="0"/>
          </a:p>
          <a:p>
            <a:r>
              <a:rPr lang="en-US" dirty="0"/>
              <a:t>Maxim, L. D., (2010). Drownings Avoided by Increased Lifejacket Wear: Suggested Models and Illustrative Calculations (Unpublished, but peer-reviewed Working Paper).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32</a:t>
            </a:fld>
            <a:endParaRPr lang="en-US" dirty="0"/>
          </a:p>
        </p:txBody>
      </p:sp>
    </p:spTree>
    <p:extLst>
      <p:ext uri="{BB962C8B-B14F-4D97-AF65-F5344CB8AC3E}">
        <p14:creationId xmlns:p14="http://schemas.microsoft.com/office/powerpoint/2010/main" val="351962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Gungor</a:t>
            </a:r>
            <a:r>
              <a:rPr lang="en-US" dirty="0"/>
              <a:t> and </a:t>
            </a:r>
            <a:r>
              <a:rPr lang="en-US" dirty="0" err="1"/>
              <a:t>Viaroux</a:t>
            </a:r>
            <a:r>
              <a:rPr lang="en-US" dirty="0"/>
              <a:t> later published as: </a:t>
            </a:r>
            <a:r>
              <a:rPr lang="en-US" dirty="0" err="1"/>
              <a:t>Viauroux</a:t>
            </a:r>
            <a:r>
              <a:rPr lang="en-US" dirty="0"/>
              <a:t>, C. and </a:t>
            </a:r>
            <a:r>
              <a:rPr lang="en-US" dirty="0" err="1"/>
              <a:t>Gungor</a:t>
            </a:r>
            <a:r>
              <a:rPr lang="en-US" dirty="0"/>
              <a:t>, A., (2015). An Empirical Analysis of Life Jacket Effectiveness in Recreational Boating. Risk Analysis. </a:t>
            </a:r>
            <a:r>
              <a:rPr lang="en-US" dirty="0" err="1"/>
              <a:t>doi</a:t>
            </a:r>
            <a:r>
              <a:rPr lang="en-US" dirty="0"/>
              <a:t>: 10.1111/risa.12449.</a:t>
            </a:r>
          </a:p>
          <a:p>
            <a:endParaRPr lang="en-US" dirty="0"/>
          </a:p>
          <a:p>
            <a:r>
              <a:rPr lang="en-US" dirty="0"/>
              <a:t>O’Connor, P., and O’Connor, N., (2005). Causes and prevention of boating fatalities. Accident Analysis and Prevention, 37, 4: 689-698. </a:t>
            </a:r>
          </a:p>
          <a:p>
            <a:endParaRPr lang="en-US" dirty="0"/>
          </a:p>
          <a:p>
            <a:r>
              <a:rPr lang="en-US" dirty="0" err="1"/>
              <a:t>Bugeja</a:t>
            </a:r>
            <a:r>
              <a:rPr lang="en-US" dirty="0"/>
              <a:t>, L., </a:t>
            </a:r>
            <a:r>
              <a:rPr lang="en-US" dirty="0" err="1"/>
              <a:t>Cassell</a:t>
            </a:r>
            <a:r>
              <a:rPr lang="en-US" dirty="0"/>
              <a:t>, E., Brodie, L. R., and Walter, S. J., (2014). Effectiveness of the 2005 compulsory personal flotation device (PFD) wearing regulations in reducing drowning deaths among recreational boaters in Victoria, Australia. </a:t>
            </a:r>
            <a:r>
              <a:rPr lang="en-US" dirty="0" err="1"/>
              <a:t>Inj</a:t>
            </a:r>
            <a:r>
              <a:rPr lang="en-US" dirty="0"/>
              <a:t> </a:t>
            </a:r>
            <a:r>
              <a:rPr lang="en-US" dirty="0" err="1"/>
              <a:t>Prev</a:t>
            </a:r>
            <a:r>
              <a:rPr lang="en-US" dirty="0"/>
              <a:t>, 0:1-6.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7241617-38BC-4530-A3EE-71519A928EBF}" type="slidenum">
              <a:rPr lang="en-US" smtClean="0"/>
              <a:pPr>
                <a:defRPr/>
              </a:pPr>
              <a:t>33</a:t>
            </a:fld>
            <a:endParaRPr lang="en-US" dirty="0"/>
          </a:p>
        </p:txBody>
      </p:sp>
    </p:spTree>
    <p:extLst>
      <p:ext uri="{BB962C8B-B14F-4D97-AF65-F5344CB8AC3E}">
        <p14:creationId xmlns:p14="http://schemas.microsoft.com/office/powerpoint/2010/main" val="1407087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5334000"/>
            <a:ext cx="7086600" cy="838200"/>
          </a:xfrm>
        </p:spPr>
        <p:txBody>
          <a:bodyPr/>
          <a:lstStyle>
            <a:lvl1pPr algn="ctr">
              <a:defRPr>
                <a:solidFill>
                  <a:schemeClr val="tx2"/>
                </a:solidFill>
              </a:defRPr>
            </a:lvl1pPr>
          </a:lstStyle>
          <a:p>
            <a:pPr lvl="0"/>
            <a:r>
              <a:rPr lang="en-US" altLang="en-US" noProof="0" dirty="0" smtClean="0"/>
              <a:t>Click to edit Master title style</a:t>
            </a:r>
          </a:p>
        </p:txBody>
      </p:sp>
      <p:sp>
        <p:nvSpPr>
          <p:cNvPr id="3075" name="Rectangle 3"/>
          <p:cNvSpPr>
            <a:spLocks noGrp="1" noChangeArrowheads="1"/>
          </p:cNvSpPr>
          <p:nvPr>
            <p:ph type="subTitle" idx="1"/>
          </p:nvPr>
        </p:nvSpPr>
        <p:spPr>
          <a:xfrm>
            <a:off x="1447800" y="6019800"/>
            <a:ext cx="6400800" cy="533400"/>
          </a:xfrm>
        </p:spPr>
        <p:txBody>
          <a:bodyPr/>
          <a:lstStyle>
            <a:lvl1pPr marL="0" indent="0" algn="ctr">
              <a:buFontTx/>
              <a:buNone/>
              <a:defRPr sz="2800">
                <a:solidFill>
                  <a:schemeClr val="tx1"/>
                </a:solidFill>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xfrm>
            <a:off x="457200" y="6553200"/>
            <a:ext cx="2133600" cy="228600"/>
          </a:xfrm>
        </p:spPr>
        <p:txBody>
          <a:bodyPr/>
          <a:lstStyle>
            <a:lvl1pPr>
              <a:defRPr smtClean="0">
                <a:solidFill>
                  <a:srgbClr val="FFFFFF"/>
                </a:solidFill>
              </a:defRPr>
            </a:lvl1pPr>
          </a:lstStyle>
          <a:p>
            <a:pPr>
              <a:defRPr/>
            </a:pPr>
            <a:endParaRPr lang="en-US" altLang="en-US" dirty="0"/>
          </a:p>
        </p:txBody>
      </p:sp>
      <p:sp>
        <p:nvSpPr>
          <p:cNvPr id="5" name="Rectangle 5"/>
          <p:cNvSpPr>
            <a:spLocks noGrp="1" noChangeArrowheads="1"/>
          </p:cNvSpPr>
          <p:nvPr>
            <p:ph type="ftr" sz="quarter" idx="11"/>
          </p:nvPr>
        </p:nvSpPr>
        <p:spPr>
          <a:xfrm>
            <a:off x="3124200" y="6553200"/>
            <a:ext cx="2895600" cy="228600"/>
          </a:xfrm>
        </p:spPr>
        <p:txBody>
          <a:bodyPr/>
          <a:lstStyle>
            <a:lvl1pPr>
              <a:defRPr smtClean="0">
                <a:solidFill>
                  <a:srgbClr val="FFFFFF"/>
                </a:solidFill>
              </a:defRPr>
            </a:lvl1pPr>
          </a:lstStyle>
          <a:p>
            <a:pPr>
              <a:defRPr/>
            </a:pPr>
            <a:endParaRPr lang="en-US" altLang="en-US" dirty="0"/>
          </a:p>
        </p:txBody>
      </p:sp>
      <p:sp>
        <p:nvSpPr>
          <p:cNvPr id="6" name="Rectangle 6"/>
          <p:cNvSpPr>
            <a:spLocks noGrp="1" noChangeArrowheads="1"/>
          </p:cNvSpPr>
          <p:nvPr>
            <p:ph type="sldNum" sz="quarter" idx="12"/>
          </p:nvPr>
        </p:nvSpPr>
        <p:spPr>
          <a:xfrm>
            <a:off x="6553200" y="6553200"/>
            <a:ext cx="2133600" cy="228600"/>
          </a:xfrm>
        </p:spPr>
        <p:txBody>
          <a:bodyPr/>
          <a:lstStyle>
            <a:lvl1pPr>
              <a:defRPr smtClean="0">
                <a:solidFill>
                  <a:srgbClr val="FFFFFF"/>
                </a:solidFill>
              </a:defRPr>
            </a:lvl1pPr>
          </a:lstStyle>
          <a:p>
            <a:pPr>
              <a:defRPr/>
            </a:pPr>
            <a:fld id="{8F1C06E2-B976-49B5-836A-9474A544247A}" type="slidenum">
              <a:rPr lang="en-US" altLang="en-US"/>
              <a:pPr>
                <a:defRPr/>
              </a:pPr>
              <a:t>‹#›</a:t>
            </a:fld>
            <a:endParaRPr lang="en-US" altLang="en-US" dirty="0"/>
          </a:p>
        </p:txBody>
      </p:sp>
    </p:spTree>
    <p:extLst>
      <p:ext uri="{BB962C8B-B14F-4D97-AF65-F5344CB8AC3E}">
        <p14:creationId xmlns:p14="http://schemas.microsoft.com/office/powerpoint/2010/main" val="3801659064"/>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81A246-6428-425B-8093-241965C1C981}" type="slidenum">
              <a:rPr lang="en-US" altLang="en-US"/>
              <a:pPr>
                <a:defRPr/>
              </a:pPr>
              <a:t>‹#›</a:t>
            </a:fld>
            <a:endParaRPr lang="en-US" altLang="en-US" dirty="0"/>
          </a:p>
        </p:txBody>
      </p:sp>
    </p:spTree>
    <p:extLst>
      <p:ext uri="{BB962C8B-B14F-4D97-AF65-F5344CB8AC3E}">
        <p14:creationId xmlns:p14="http://schemas.microsoft.com/office/powerpoint/2010/main" val="4132045655"/>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0"/>
            <a:ext cx="20764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07695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C6ED7D-0893-4437-A23D-67D0F421392A}" type="slidenum">
              <a:rPr lang="en-US" altLang="en-US"/>
              <a:pPr>
                <a:defRPr/>
              </a:pPr>
              <a:t>‹#›</a:t>
            </a:fld>
            <a:endParaRPr lang="en-US" altLang="en-US" dirty="0"/>
          </a:p>
        </p:txBody>
      </p:sp>
    </p:spTree>
    <p:extLst>
      <p:ext uri="{BB962C8B-B14F-4D97-AF65-F5344CB8AC3E}">
        <p14:creationId xmlns:p14="http://schemas.microsoft.com/office/powerpoint/2010/main" val="222124209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E52862-02FF-45A5-A3EF-2ED0399C0B82}" type="slidenum">
              <a:rPr lang="en-US" altLang="en-US"/>
              <a:pPr>
                <a:defRPr/>
              </a:pPr>
              <a:t>‹#›</a:t>
            </a:fld>
            <a:endParaRPr lang="en-US" altLang="en-US" dirty="0"/>
          </a:p>
        </p:txBody>
      </p:sp>
    </p:spTree>
    <p:extLst>
      <p:ext uri="{BB962C8B-B14F-4D97-AF65-F5344CB8AC3E}">
        <p14:creationId xmlns:p14="http://schemas.microsoft.com/office/powerpoint/2010/main" val="4002011193"/>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F95B654-D24B-47A5-8844-06D25FF3BFDC}" type="slidenum">
              <a:rPr lang="en-US" altLang="en-US"/>
              <a:pPr>
                <a:defRPr/>
              </a:pPr>
              <a:t>‹#›</a:t>
            </a:fld>
            <a:endParaRPr lang="en-US" altLang="en-US" dirty="0"/>
          </a:p>
        </p:txBody>
      </p:sp>
    </p:spTree>
    <p:extLst>
      <p:ext uri="{BB962C8B-B14F-4D97-AF65-F5344CB8AC3E}">
        <p14:creationId xmlns:p14="http://schemas.microsoft.com/office/powerpoint/2010/main" val="98035937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676400"/>
            <a:ext cx="4076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1676400"/>
            <a:ext cx="4076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42F3891-DAAC-4358-B0D6-4030C9106156}" type="slidenum">
              <a:rPr lang="en-US" altLang="en-US"/>
              <a:pPr>
                <a:defRPr/>
              </a:pPr>
              <a:t>‹#›</a:t>
            </a:fld>
            <a:endParaRPr lang="en-US" altLang="en-US" dirty="0"/>
          </a:p>
        </p:txBody>
      </p:sp>
    </p:spTree>
    <p:extLst>
      <p:ext uri="{BB962C8B-B14F-4D97-AF65-F5344CB8AC3E}">
        <p14:creationId xmlns:p14="http://schemas.microsoft.com/office/powerpoint/2010/main" val="48658877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6D982C4-A1CB-445B-8B4D-CA5B62AC725D}" type="slidenum">
              <a:rPr lang="en-US" altLang="en-US"/>
              <a:pPr>
                <a:defRPr/>
              </a:pPr>
              <a:t>‹#›</a:t>
            </a:fld>
            <a:endParaRPr lang="en-US" altLang="en-US" dirty="0"/>
          </a:p>
        </p:txBody>
      </p:sp>
    </p:spTree>
    <p:extLst>
      <p:ext uri="{BB962C8B-B14F-4D97-AF65-F5344CB8AC3E}">
        <p14:creationId xmlns:p14="http://schemas.microsoft.com/office/powerpoint/2010/main" val="135512683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F4F532F-5594-4848-82AB-1B71FC88F522}" type="slidenum">
              <a:rPr lang="en-US" altLang="en-US"/>
              <a:pPr>
                <a:defRPr/>
              </a:pPr>
              <a:t>‹#›</a:t>
            </a:fld>
            <a:endParaRPr lang="en-US" altLang="en-US" dirty="0"/>
          </a:p>
        </p:txBody>
      </p:sp>
    </p:spTree>
    <p:extLst>
      <p:ext uri="{BB962C8B-B14F-4D97-AF65-F5344CB8AC3E}">
        <p14:creationId xmlns:p14="http://schemas.microsoft.com/office/powerpoint/2010/main" val="208141572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700BF9B-1C6C-49B7-B36F-C3D6FCA98859}" type="slidenum">
              <a:rPr lang="en-US" altLang="en-US"/>
              <a:pPr>
                <a:defRPr/>
              </a:pPr>
              <a:t>‹#›</a:t>
            </a:fld>
            <a:endParaRPr lang="en-US" altLang="en-US" dirty="0"/>
          </a:p>
        </p:txBody>
      </p:sp>
    </p:spTree>
    <p:extLst>
      <p:ext uri="{BB962C8B-B14F-4D97-AF65-F5344CB8AC3E}">
        <p14:creationId xmlns:p14="http://schemas.microsoft.com/office/powerpoint/2010/main" val="894477363"/>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C1F234-0748-445A-89E4-88C176B54FDE}" type="slidenum">
              <a:rPr lang="en-US" altLang="en-US"/>
              <a:pPr>
                <a:defRPr/>
              </a:pPr>
              <a:t>‹#›</a:t>
            </a:fld>
            <a:endParaRPr lang="en-US" altLang="en-US" dirty="0"/>
          </a:p>
        </p:txBody>
      </p:sp>
    </p:spTree>
    <p:extLst>
      <p:ext uri="{BB962C8B-B14F-4D97-AF65-F5344CB8AC3E}">
        <p14:creationId xmlns:p14="http://schemas.microsoft.com/office/powerpoint/2010/main" val="375908818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8B97F4-E0A6-4C3F-852C-6EED15D8019B}" type="slidenum">
              <a:rPr lang="en-US" altLang="en-US"/>
              <a:pPr>
                <a:defRPr/>
              </a:pPr>
              <a:t>‹#›</a:t>
            </a:fld>
            <a:endParaRPr lang="en-US" altLang="en-US" dirty="0"/>
          </a:p>
        </p:txBody>
      </p:sp>
    </p:spTree>
    <p:extLst>
      <p:ext uri="{BB962C8B-B14F-4D97-AF65-F5344CB8AC3E}">
        <p14:creationId xmlns:p14="http://schemas.microsoft.com/office/powerpoint/2010/main" val="1551811341"/>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381000" y="1676400"/>
            <a:ext cx="83058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81000" y="6311900"/>
            <a:ext cx="2286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a:defRPr/>
            </a:pPr>
            <a:endParaRPr lang="en-US" altLang="en-US" dirty="0"/>
          </a:p>
        </p:txBody>
      </p:sp>
      <p:sp>
        <p:nvSpPr>
          <p:cNvPr id="1029" name="Rectangle 5"/>
          <p:cNvSpPr>
            <a:spLocks noGrp="1" noChangeArrowheads="1"/>
          </p:cNvSpPr>
          <p:nvPr>
            <p:ph type="ftr" sz="quarter" idx="3"/>
          </p:nvPr>
        </p:nvSpPr>
        <p:spPr bwMode="auto">
          <a:xfrm>
            <a:off x="3200400" y="6311900"/>
            <a:ext cx="28956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324600"/>
            <a:ext cx="21336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E46126F5-2653-400B-802F-52AC3DD3E45A}"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p:cover/>
  </p:transition>
  <p:hf hdr="0" ftr="0" dt="0"/>
  <p:txStyles>
    <p:titleStyle>
      <a:lvl1pPr algn="r" rtl="0" eaLnBrk="1" fontAlgn="base" hangingPunct="1">
        <a:spcBef>
          <a:spcPct val="0"/>
        </a:spcBef>
        <a:spcAft>
          <a:spcPct val="0"/>
        </a:spcAft>
        <a:defRPr sz="4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algn="r" rtl="0" eaLnBrk="1" fontAlgn="base" hangingPunct="1">
        <a:spcBef>
          <a:spcPct val="0"/>
        </a:spcBef>
        <a:spcAft>
          <a:spcPct val="0"/>
        </a:spcAft>
        <a:defRPr sz="4000">
          <a:solidFill>
            <a:srgbClr val="000000"/>
          </a:solidFill>
          <a:latin typeface="Tahoma" pitchFamily="34" charset="0"/>
          <a:cs typeface="Tahoma" pitchFamily="34" charset="0"/>
        </a:defRPr>
      </a:lvl2pPr>
      <a:lvl3pPr algn="r" rtl="0" eaLnBrk="1" fontAlgn="base" hangingPunct="1">
        <a:spcBef>
          <a:spcPct val="0"/>
        </a:spcBef>
        <a:spcAft>
          <a:spcPct val="0"/>
        </a:spcAft>
        <a:defRPr sz="4000">
          <a:solidFill>
            <a:srgbClr val="000000"/>
          </a:solidFill>
          <a:latin typeface="Tahoma" pitchFamily="34" charset="0"/>
          <a:cs typeface="Tahoma" pitchFamily="34" charset="0"/>
        </a:defRPr>
      </a:lvl3pPr>
      <a:lvl4pPr algn="r" rtl="0" eaLnBrk="1" fontAlgn="base" hangingPunct="1">
        <a:spcBef>
          <a:spcPct val="0"/>
        </a:spcBef>
        <a:spcAft>
          <a:spcPct val="0"/>
        </a:spcAft>
        <a:defRPr sz="4000">
          <a:solidFill>
            <a:srgbClr val="000000"/>
          </a:solidFill>
          <a:latin typeface="Tahoma" pitchFamily="34" charset="0"/>
          <a:cs typeface="Tahoma" pitchFamily="34" charset="0"/>
        </a:defRPr>
      </a:lvl4pPr>
      <a:lvl5pPr algn="r" rtl="0" eaLnBrk="1" fontAlgn="base" hangingPunct="1">
        <a:spcBef>
          <a:spcPct val="0"/>
        </a:spcBef>
        <a:spcAft>
          <a:spcPct val="0"/>
        </a:spcAft>
        <a:defRPr sz="4000">
          <a:solidFill>
            <a:srgbClr val="000000"/>
          </a:solidFill>
          <a:latin typeface="Tahoma" pitchFamily="34" charset="0"/>
          <a:cs typeface="Tahoma" pitchFamily="34" charset="0"/>
        </a:defRPr>
      </a:lvl5pPr>
      <a:lvl6pPr marL="457200" algn="r" rtl="0" eaLnBrk="1" fontAlgn="base" hangingPunct="1">
        <a:spcBef>
          <a:spcPct val="0"/>
        </a:spcBef>
        <a:spcAft>
          <a:spcPct val="0"/>
        </a:spcAft>
        <a:defRPr sz="4400" b="1">
          <a:solidFill>
            <a:srgbClr val="000000"/>
          </a:solidFill>
          <a:latin typeface="Arial" charset="0"/>
        </a:defRPr>
      </a:lvl6pPr>
      <a:lvl7pPr marL="914400" algn="r" rtl="0" eaLnBrk="1" fontAlgn="base" hangingPunct="1">
        <a:spcBef>
          <a:spcPct val="0"/>
        </a:spcBef>
        <a:spcAft>
          <a:spcPct val="0"/>
        </a:spcAft>
        <a:defRPr sz="4400" b="1">
          <a:solidFill>
            <a:srgbClr val="000000"/>
          </a:solidFill>
          <a:latin typeface="Arial" charset="0"/>
        </a:defRPr>
      </a:lvl7pPr>
      <a:lvl8pPr marL="1371600" algn="r" rtl="0" eaLnBrk="1" fontAlgn="base" hangingPunct="1">
        <a:spcBef>
          <a:spcPct val="0"/>
        </a:spcBef>
        <a:spcAft>
          <a:spcPct val="0"/>
        </a:spcAft>
        <a:defRPr sz="4400" b="1">
          <a:solidFill>
            <a:srgbClr val="000000"/>
          </a:solidFill>
          <a:latin typeface="Arial" charset="0"/>
        </a:defRPr>
      </a:lvl8pPr>
      <a:lvl9pPr marL="1828800" algn="r" rtl="0" eaLnBrk="1" fontAlgn="base" hangingPunct="1">
        <a:spcBef>
          <a:spcPct val="0"/>
        </a:spcBef>
        <a:spcAft>
          <a:spcPct val="0"/>
        </a:spcAft>
        <a:defRPr sz="44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28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gif"/><Relationship Id="rId4" Type="http://schemas.openxmlformats.org/officeDocument/2006/relationships/image" Target="../media/image41.jpeg"/><Relationship Id="rId9"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wmf"/></Relationships>
</file>

<file path=ppt/slides/_rels/slide5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143000" y="4191000"/>
            <a:ext cx="7086600" cy="838200"/>
          </a:xfrm>
        </p:spPr>
        <p:txBody>
          <a:bodyPr/>
          <a:lstStyle/>
          <a:p>
            <a:pPr eaLnBrk="1" hangingPunct="1">
              <a:defRPr/>
            </a:pPr>
            <a:r>
              <a:rPr lang="en-US" altLang="en-US" dirty="0" smtClean="0"/>
              <a:t>Perspectives on Recreational Boating Safety</a:t>
            </a:r>
          </a:p>
        </p:txBody>
      </p:sp>
      <p:sp>
        <p:nvSpPr>
          <p:cNvPr id="35843" name="Rectangle 3"/>
          <p:cNvSpPr>
            <a:spLocks noGrp="1" noChangeArrowheads="1"/>
          </p:cNvSpPr>
          <p:nvPr>
            <p:ph type="subTitle" idx="1"/>
          </p:nvPr>
        </p:nvSpPr>
        <p:spPr>
          <a:xfrm>
            <a:off x="1447800" y="5715000"/>
            <a:ext cx="6400800" cy="533400"/>
          </a:xfrm>
        </p:spPr>
        <p:txBody>
          <a:bodyPr/>
          <a:lstStyle/>
          <a:p>
            <a:pPr eaLnBrk="1" hangingPunct="1">
              <a:defRPr/>
            </a:pPr>
            <a:r>
              <a:rPr lang="en-US" altLang="en-US" dirty="0" smtClean="0"/>
              <a:t>Dr. L. Daniel Maxim</a:t>
            </a:r>
            <a:endParaRPr lang="en-US" altLang="en-US" dirty="0"/>
          </a:p>
          <a:p>
            <a:pPr eaLnBrk="1" hangingPunct="1">
              <a:defRPr/>
            </a:pPr>
            <a:r>
              <a:rPr lang="en-US" altLang="en-US" dirty="0" smtClean="0"/>
              <a:t>NASBLA 2017 Annual Conference</a:t>
            </a:r>
          </a:p>
        </p:txBody>
      </p:sp>
      <p:pic>
        <p:nvPicPr>
          <p:cNvPr id="1026" name="Picture 2" descr="Image result for nasbl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0"/>
            <a:ext cx="2628900" cy="1152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524625"/>
            <a:ext cx="2133600" cy="409575"/>
          </a:xfrm>
        </p:spPr>
        <p:txBody>
          <a:bodyPr/>
          <a:lstStyle/>
          <a:p>
            <a:pPr>
              <a:defRPr/>
            </a:pPr>
            <a:fld id="{B700BF9B-1C6C-49B7-B36F-C3D6FCA98859}" type="slidenum">
              <a:rPr lang="en-US" altLang="en-US" smtClean="0"/>
              <a:pPr>
                <a:defRPr/>
              </a:pPr>
              <a:t>10</a:t>
            </a:fld>
            <a:endParaRPr lang="en-US" altLang="en-US" dirty="0"/>
          </a:p>
        </p:txBody>
      </p:sp>
      <p:sp>
        <p:nvSpPr>
          <p:cNvPr id="4" name="Title 1"/>
          <p:cNvSpPr txBox="1">
            <a:spLocks/>
          </p:cNvSpPr>
          <p:nvPr/>
        </p:nvSpPr>
        <p:spPr>
          <a:xfrm>
            <a:off x="468573" y="304800"/>
            <a:ext cx="8229600" cy="1143000"/>
          </a:xfrm>
          <a:prstGeom prst="rect">
            <a:avLst/>
          </a:prstGeom>
        </p:spPr>
        <p:txBody>
          <a:bodyPr/>
          <a:lstStyle>
            <a:lvl1pPr algn="r" rtl="0" eaLnBrk="1" fontAlgn="base" hangingPunct="1">
              <a:spcBef>
                <a:spcPct val="0"/>
              </a:spcBef>
              <a:spcAft>
                <a:spcPct val="0"/>
              </a:spcAft>
              <a:defRPr sz="4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algn="r" rtl="0" eaLnBrk="1" fontAlgn="base" hangingPunct="1">
              <a:spcBef>
                <a:spcPct val="0"/>
              </a:spcBef>
              <a:spcAft>
                <a:spcPct val="0"/>
              </a:spcAft>
              <a:defRPr sz="4000">
                <a:solidFill>
                  <a:srgbClr val="000000"/>
                </a:solidFill>
                <a:latin typeface="Tahoma" pitchFamily="34" charset="0"/>
                <a:cs typeface="Tahoma" pitchFamily="34" charset="0"/>
              </a:defRPr>
            </a:lvl2pPr>
            <a:lvl3pPr algn="r" rtl="0" eaLnBrk="1" fontAlgn="base" hangingPunct="1">
              <a:spcBef>
                <a:spcPct val="0"/>
              </a:spcBef>
              <a:spcAft>
                <a:spcPct val="0"/>
              </a:spcAft>
              <a:defRPr sz="4000">
                <a:solidFill>
                  <a:srgbClr val="000000"/>
                </a:solidFill>
                <a:latin typeface="Tahoma" pitchFamily="34" charset="0"/>
                <a:cs typeface="Tahoma" pitchFamily="34" charset="0"/>
              </a:defRPr>
            </a:lvl3pPr>
            <a:lvl4pPr algn="r" rtl="0" eaLnBrk="1" fontAlgn="base" hangingPunct="1">
              <a:spcBef>
                <a:spcPct val="0"/>
              </a:spcBef>
              <a:spcAft>
                <a:spcPct val="0"/>
              </a:spcAft>
              <a:defRPr sz="4000">
                <a:solidFill>
                  <a:srgbClr val="000000"/>
                </a:solidFill>
                <a:latin typeface="Tahoma" pitchFamily="34" charset="0"/>
                <a:cs typeface="Tahoma" pitchFamily="34" charset="0"/>
              </a:defRPr>
            </a:lvl4pPr>
            <a:lvl5pPr algn="r" rtl="0" eaLnBrk="1" fontAlgn="base" hangingPunct="1">
              <a:spcBef>
                <a:spcPct val="0"/>
              </a:spcBef>
              <a:spcAft>
                <a:spcPct val="0"/>
              </a:spcAft>
              <a:defRPr sz="4000">
                <a:solidFill>
                  <a:srgbClr val="000000"/>
                </a:solidFill>
                <a:latin typeface="Tahoma" pitchFamily="34" charset="0"/>
                <a:cs typeface="Tahoma" pitchFamily="34" charset="0"/>
              </a:defRPr>
            </a:lvl5pPr>
            <a:lvl6pPr marL="457200" algn="r" rtl="0" eaLnBrk="1" fontAlgn="base" hangingPunct="1">
              <a:spcBef>
                <a:spcPct val="0"/>
              </a:spcBef>
              <a:spcAft>
                <a:spcPct val="0"/>
              </a:spcAft>
              <a:defRPr sz="4400" b="1">
                <a:solidFill>
                  <a:srgbClr val="000000"/>
                </a:solidFill>
                <a:latin typeface="Arial" charset="0"/>
              </a:defRPr>
            </a:lvl6pPr>
            <a:lvl7pPr marL="914400" algn="r" rtl="0" eaLnBrk="1" fontAlgn="base" hangingPunct="1">
              <a:spcBef>
                <a:spcPct val="0"/>
              </a:spcBef>
              <a:spcAft>
                <a:spcPct val="0"/>
              </a:spcAft>
              <a:defRPr sz="4400" b="1">
                <a:solidFill>
                  <a:srgbClr val="000000"/>
                </a:solidFill>
                <a:latin typeface="Arial" charset="0"/>
              </a:defRPr>
            </a:lvl7pPr>
            <a:lvl8pPr marL="1371600" algn="r" rtl="0" eaLnBrk="1" fontAlgn="base" hangingPunct="1">
              <a:spcBef>
                <a:spcPct val="0"/>
              </a:spcBef>
              <a:spcAft>
                <a:spcPct val="0"/>
              </a:spcAft>
              <a:defRPr sz="4400" b="1">
                <a:solidFill>
                  <a:srgbClr val="000000"/>
                </a:solidFill>
                <a:latin typeface="Arial" charset="0"/>
              </a:defRPr>
            </a:lvl8pPr>
            <a:lvl9pPr marL="1828800" algn="r" rtl="0" eaLnBrk="1" fontAlgn="base" hangingPunct="1">
              <a:spcBef>
                <a:spcPct val="0"/>
              </a:spcBef>
              <a:spcAft>
                <a:spcPct val="0"/>
              </a:spcAft>
              <a:defRPr sz="4400" b="1">
                <a:solidFill>
                  <a:srgbClr val="000000"/>
                </a:solidFill>
                <a:latin typeface="Arial" charset="0"/>
              </a:defRPr>
            </a:lvl9pPr>
          </a:lstStyle>
          <a:p>
            <a:r>
              <a:rPr lang="en-US" kern="0" dirty="0" smtClean="0">
                <a:solidFill>
                  <a:schemeClr val="bg2"/>
                </a:solidFill>
              </a:rPr>
              <a:t>Some core concepts</a:t>
            </a:r>
            <a:endParaRPr lang="en-US" kern="0" dirty="0">
              <a:solidFill>
                <a:schemeClr val="bg2"/>
              </a:solidFill>
            </a:endParaRPr>
          </a:p>
        </p:txBody>
      </p:sp>
      <p:sp>
        <p:nvSpPr>
          <p:cNvPr id="5" name="Content Placeholder 2"/>
          <p:cNvSpPr txBox="1">
            <a:spLocks/>
          </p:cNvSpPr>
          <p:nvPr/>
        </p:nvSpPr>
        <p:spPr>
          <a:xfrm>
            <a:off x="457200" y="1800225"/>
            <a:ext cx="4267200" cy="4525963"/>
          </a:xfrm>
          <a:prstGeom prst="rect">
            <a:avLst/>
          </a:prstGeom>
        </p:spPr>
        <p:txBody>
          <a:bodyPr/>
          <a:lstStyle>
            <a:lvl1pPr marL="342900" indent="-342900" algn="l" rtl="0" eaLnBrk="1" fontAlgn="base" hangingPunct="1">
              <a:spcBef>
                <a:spcPct val="20000"/>
              </a:spcBef>
              <a:spcAft>
                <a:spcPct val="0"/>
              </a:spcAft>
              <a:buChar char="•"/>
              <a:defRPr sz="32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28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kern="0" dirty="0" smtClean="0"/>
              <a:t>Stress on evidence-based decision making (PHA)</a:t>
            </a:r>
          </a:p>
          <a:p>
            <a:r>
              <a:rPr lang="en-US" kern="0" dirty="0" smtClean="0"/>
              <a:t>We have a good understanding of the first two steps</a:t>
            </a:r>
          </a:p>
          <a:p>
            <a:r>
              <a:rPr lang="en-US" kern="0" dirty="0" smtClean="0"/>
              <a:t>We are struggling with the third and fourth steps</a:t>
            </a:r>
          </a:p>
        </p:txBody>
      </p:sp>
      <p:sp>
        <p:nvSpPr>
          <p:cNvPr id="6" name="Slide Number Placeholder 3"/>
          <p:cNvSpPr txBox="1">
            <a:spLocks/>
          </p:cNvSpPr>
          <p:nvPr/>
        </p:nvSpPr>
        <p:spPr bwMode="auto">
          <a:xfrm>
            <a:off x="6553200" y="64452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rgbClr val="00000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8E52862-02FF-45A5-A3EF-2ED0399C0B82}" type="slidenum">
              <a:rPr lang="en-US" altLang="en-US" smtClean="0"/>
              <a:pPr>
                <a:defRPr/>
              </a:pPr>
              <a:t>10</a:t>
            </a:fld>
            <a:endParaRPr lang="en-US" altLang="en-US" dirty="0"/>
          </a:p>
        </p:txBody>
      </p:sp>
      <p:grpSp>
        <p:nvGrpSpPr>
          <p:cNvPr id="7" name="Group 6"/>
          <p:cNvGrpSpPr/>
          <p:nvPr/>
        </p:nvGrpSpPr>
        <p:grpSpPr>
          <a:xfrm>
            <a:off x="5558012" y="1802345"/>
            <a:ext cx="2782855" cy="1134099"/>
            <a:chOff x="5558012" y="1602320"/>
            <a:chExt cx="2782855" cy="1134099"/>
          </a:xfrm>
          <a:solidFill>
            <a:srgbClr val="99CCFF"/>
          </a:solidFill>
          <a:effectLst>
            <a:outerShdw blurRad="50800" dist="38100" dir="2700000" algn="tl" rotWithShape="0">
              <a:prstClr val="black">
                <a:alpha val="40000"/>
              </a:prstClr>
            </a:outerShdw>
          </a:effectLst>
        </p:grpSpPr>
        <p:sp>
          <p:nvSpPr>
            <p:cNvPr id="8" name="Freeform 7"/>
            <p:cNvSpPr/>
            <p:nvPr/>
          </p:nvSpPr>
          <p:spPr>
            <a:xfrm>
              <a:off x="5558012" y="1602320"/>
              <a:ext cx="2782855" cy="788937"/>
            </a:xfrm>
            <a:custGeom>
              <a:avLst/>
              <a:gdLst>
                <a:gd name="connsiteX0" fmla="*/ 0 w 2782855"/>
                <a:gd name="connsiteY0" fmla="*/ 78894 h 788937"/>
                <a:gd name="connsiteX1" fmla="*/ 78894 w 2782855"/>
                <a:gd name="connsiteY1" fmla="*/ 0 h 788937"/>
                <a:gd name="connsiteX2" fmla="*/ 2703961 w 2782855"/>
                <a:gd name="connsiteY2" fmla="*/ 0 h 788937"/>
                <a:gd name="connsiteX3" fmla="*/ 2782855 w 2782855"/>
                <a:gd name="connsiteY3" fmla="*/ 78894 h 788937"/>
                <a:gd name="connsiteX4" fmla="*/ 2782855 w 2782855"/>
                <a:gd name="connsiteY4" fmla="*/ 710043 h 788937"/>
                <a:gd name="connsiteX5" fmla="*/ 2703961 w 2782855"/>
                <a:gd name="connsiteY5" fmla="*/ 788937 h 788937"/>
                <a:gd name="connsiteX6" fmla="*/ 78894 w 2782855"/>
                <a:gd name="connsiteY6" fmla="*/ 788937 h 788937"/>
                <a:gd name="connsiteX7" fmla="*/ 0 w 2782855"/>
                <a:gd name="connsiteY7" fmla="*/ 710043 h 788937"/>
                <a:gd name="connsiteX8" fmla="*/ 0 w 2782855"/>
                <a:gd name="connsiteY8" fmla="*/ 78894 h 78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855" h="788937">
                  <a:moveTo>
                    <a:pt x="0" y="78894"/>
                  </a:moveTo>
                  <a:cubicBezTo>
                    <a:pt x="0" y="35322"/>
                    <a:pt x="35322" y="0"/>
                    <a:pt x="78894" y="0"/>
                  </a:cubicBezTo>
                  <a:lnTo>
                    <a:pt x="2703961" y="0"/>
                  </a:lnTo>
                  <a:cubicBezTo>
                    <a:pt x="2747533" y="0"/>
                    <a:pt x="2782855" y="35322"/>
                    <a:pt x="2782855" y="78894"/>
                  </a:cubicBezTo>
                  <a:lnTo>
                    <a:pt x="2782855" y="710043"/>
                  </a:lnTo>
                  <a:cubicBezTo>
                    <a:pt x="2782855" y="753615"/>
                    <a:pt x="2747533" y="788937"/>
                    <a:pt x="2703961" y="788937"/>
                  </a:cubicBezTo>
                  <a:lnTo>
                    <a:pt x="78894" y="788937"/>
                  </a:lnTo>
                  <a:cubicBezTo>
                    <a:pt x="35322" y="788937"/>
                    <a:pt x="0" y="753615"/>
                    <a:pt x="0" y="710043"/>
                  </a:cubicBezTo>
                  <a:lnTo>
                    <a:pt x="0" y="78894"/>
                  </a:lnTo>
                  <a:close/>
                </a:path>
              </a:pathLst>
            </a:custGeom>
            <a:grpFill/>
            <a:ln>
              <a:solidFill>
                <a:schemeClr val="bg2"/>
              </a:solidFill>
            </a:ln>
          </p:spPr>
          <p:style>
            <a:lnRef idx="1">
              <a:schemeClr val="accent2"/>
            </a:lnRef>
            <a:fillRef idx="3">
              <a:schemeClr val="accent2"/>
            </a:fillRef>
            <a:effectRef idx="2">
              <a:schemeClr val="accent2"/>
            </a:effectRef>
            <a:fontRef idx="minor">
              <a:schemeClr val="lt1"/>
            </a:fontRef>
          </p:style>
          <p:txBody>
            <a:bodyPr spcFirstLastPara="0" vert="horz" wrap="square" lIns="91687" tIns="91687" rIns="91687" bIns="91687" numCol="1" spcCol="1270" anchor="ctr" anchorCtr="0">
              <a:noAutofit/>
            </a:bodyPr>
            <a:lstStyle/>
            <a:p>
              <a:pPr lvl="0" algn="ctr" defTabSz="800100">
                <a:lnSpc>
                  <a:spcPct val="90000"/>
                </a:lnSpc>
                <a:spcBef>
                  <a:spcPct val="0"/>
                </a:spcBef>
                <a:spcAft>
                  <a:spcPct val="35000"/>
                </a:spcAft>
              </a:pPr>
              <a:r>
                <a:rPr lang="en-US" sz="1800" kern="12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Surveillance: Problem definition</a:t>
              </a:r>
            </a:p>
          </p:txBody>
        </p:sp>
        <p:sp>
          <p:nvSpPr>
            <p:cNvPr id="9" name="Freeform 8"/>
            <p:cNvSpPr/>
            <p:nvPr/>
          </p:nvSpPr>
          <p:spPr>
            <a:xfrm>
              <a:off x="6771928" y="2440567"/>
              <a:ext cx="355023" cy="295852"/>
            </a:xfrm>
            <a:custGeom>
              <a:avLst/>
              <a:gdLst>
                <a:gd name="connsiteX0" fmla="*/ 0 w 295851"/>
                <a:gd name="connsiteY0" fmla="*/ 71004 h 355022"/>
                <a:gd name="connsiteX1" fmla="*/ 147926 w 295851"/>
                <a:gd name="connsiteY1" fmla="*/ 71004 h 355022"/>
                <a:gd name="connsiteX2" fmla="*/ 147926 w 295851"/>
                <a:gd name="connsiteY2" fmla="*/ 0 h 355022"/>
                <a:gd name="connsiteX3" fmla="*/ 295851 w 295851"/>
                <a:gd name="connsiteY3" fmla="*/ 177511 h 355022"/>
                <a:gd name="connsiteX4" fmla="*/ 147926 w 295851"/>
                <a:gd name="connsiteY4" fmla="*/ 355022 h 355022"/>
                <a:gd name="connsiteX5" fmla="*/ 147926 w 295851"/>
                <a:gd name="connsiteY5" fmla="*/ 284018 h 355022"/>
                <a:gd name="connsiteX6" fmla="*/ 0 w 295851"/>
                <a:gd name="connsiteY6" fmla="*/ 284018 h 355022"/>
                <a:gd name="connsiteX7" fmla="*/ 0 w 295851"/>
                <a:gd name="connsiteY7" fmla="*/ 71004 h 3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851" h="355022">
                  <a:moveTo>
                    <a:pt x="236681" y="1"/>
                  </a:moveTo>
                  <a:lnTo>
                    <a:pt x="236681" y="177512"/>
                  </a:lnTo>
                  <a:lnTo>
                    <a:pt x="295851" y="177512"/>
                  </a:lnTo>
                  <a:lnTo>
                    <a:pt x="147926" y="355021"/>
                  </a:lnTo>
                  <a:lnTo>
                    <a:pt x="0" y="177512"/>
                  </a:lnTo>
                  <a:lnTo>
                    <a:pt x="59170" y="177512"/>
                  </a:lnTo>
                  <a:lnTo>
                    <a:pt x="59170" y="1"/>
                  </a:lnTo>
                  <a:lnTo>
                    <a:pt x="236681" y="1"/>
                  </a:lnTo>
                  <a:close/>
                </a:path>
              </a:pathLst>
            </a:custGeom>
            <a:grpFill/>
            <a:ln>
              <a:solidFill>
                <a:schemeClr val="bg2"/>
              </a:solidFill>
            </a:ln>
          </p:spPr>
          <p:style>
            <a:lnRef idx="1">
              <a:schemeClr val="accent2"/>
            </a:lnRef>
            <a:fillRef idx="3">
              <a:schemeClr val="accent2"/>
            </a:fillRef>
            <a:effectRef idx="2">
              <a:schemeClr val="accent2"/>
            </a:effectRef>
            <a:fontRef idx="minor">
              <a:schemeClr val="lt1"/>
            </a:fontRef>
          </p:style>
          <p:txBody>
            <a:bodyPr spcFirstLastPara="0" vert="horz" wrap="square" lIns="71005" tIns="1" rIns="71004" bIns="88755" numCol="1" spcCol="1270" anchor="ctr" anchorCtr="0">
              <a:noAutofit/>
            </a:bodyPr>
            <a:lstStyle/>
            <a:p>
              <a:pPr lvl="0" algn="ctr" defTabSz="622300">
                <a:lnSpc>
                  <a:spcPct val="90000"/>
                </a:lnSpc>
                <a:spcBef>
                  <a:spcPct val="0"/>
                </a:spcBef>
                <a:spcAft>
                  <a:spcPct val="35000"/>
                </a:spcAft>
              </a:pPr>
              <a:endParaRPr lang="en-US" sz="1400" kern="1200" dirty="0">
                <a:solidFill>
                  <a:sysClr val="window" lastClr="FFFFFF"/>
                </a:solidFill>
                <a:latin typeface="Calibri"/>
                <a:ea typeface="+mn-ea"/>
                <a:cs typeface="+mn-cs"/>
              </a:endParaRPr>
            </a:p>
          </p:txBody>
        </p:sp>
      </p:grpSp>
      <p:grpSp>
        <p:nvGrpSpPr>
          <p:cNvPr id="10" name="Group 9"/>
          <p:cNvGrpSpPr/>
          <p:nvPr/>
        </p:nvGrpSpPr>
        <p:grpSpPr>
          <a:xfrm>
            <a:off x="5558012" y="2985752"/>
            <a:ext cx="2782855" cy="1134098"/>
            <a:chOff x="5558012" y="2785727"/>
            <a:chExt cx="2782855" cy="1134098"/>
          </a:xfrm>
          <a:solidFill>
            <a:srgbClr val="99CCFF"/>
          </a:solidFill>
          <a:effectLst>
            <a:outerShdw blurRad="50800" dist="38100" algn="l" rotWithShape="0">
              <a:prstClr val="black">
                <a:alpha val="40000"/>
              </a:prstClr>
            </a:outerShdw>
          </a:effectLst>
        </p:grpSpPr>
        <p:sp>
          <p:nvSpPr>
            <p:cNvPr id="11" name="Freeform 10"/>
            <p:cNvSpPr/>
            <p:nvPr/>
          </p:nvSpPr>
          <p:spPr>
            <a:xfrm>
              <a:off x="5558012" y="2785727"/>
              <a:ext cx="2782855" cy="788937"/>
            </a:xfrm>
            <a:custGeom>
              <a:avLst/>
              <a:gdLst>
                <a:gd name="connsiteX0" fmla="*/ 0 w 2782855"/>
                <a:gd name="connsiteY0" fmla="*/ 78894 h 788937"/>
                <a:gd name="connsiteX1" fmla="*/ 78894 w 2782855"/>
                <a:gd name="connsiteY1" fmla="*/ 0 h 788937"/>
                <a:gd name="connsiteX2" fmla="*/ 2703961 w 2782855"/>
                <a:gd name="connsiteY2" fmla="*/ 0 h 788937"/>
                <a:gd name="connsiteX3" fmla="*/ 2782855 w 2782855"/>
                <a:gd name="connsiteY3" fmla="*/ 78894 h 788937"/>
                <a:gd name="connsiteX4" fmla="*/ 2782855 w 2782855"/>
                <a:gd name="connsiteY4" fmla="*/ 710043 h 788937"/>
                <a:gd name="connsiteX5" fmla="*/ 2703961 w 2782855"/>
                <a:gd name="connsiteY5" fmla="*/ 788937 h 788937"/>
                <a:gd name="connsiteX6" fmla="*/ 78894 w 2782855"/>
                <a:gd name="connsiteY6" fmla="*/ 788937 h 788937"/>
                <a:gd name="connsiteX7" fmla="*/ 0 w 2782855"/>
                <a:gd name="connsiteY7" fmla="*/ 710043 h 788937"/>
                <a:gd name="connsiteX8" fmla="*/ 0 w 2782855"/>
                <a:gd name="connsiteY8" fmla="*/ 78894 h 78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855" h="788937">
                  <a:moveTo>
                    <a:pt x="0" y="78894"/>
                  </a:moveTo>
                  <a:cubicBezTo>
                    <a:pt x="0" y="35322"/>
                    <a:pt x="35322" y="0"/>
                    <a:pt x="78894" y="0"/>
                  </a:cubicBezTo>
                  <a:lnTo>
                    <a:pt x="2703961" y="0"/>
                  </a:lnTo>
                  <a:cubicBezTo>
                    <a:pt x="2747533" y="0"/>
                    <a:pt x="2782855" y="35322"/>
                    <a:pt x="2782855" y="78894"/>
                  </a:cubicBezTo>
                  <a:lnTo>
                    <a:pt x="2782855" y="710043"/>
                  </a:lnTo>
                  <a:cubicBezTo>
                    <a:pt x="2782855" y="753615"/>
                    <a:pt x="2747533" y="788937"/>
                    <a:pt x="2703961" y="788937"/>
                  </a:cubicBezTo>
                  <a:lnTo>
                    <a:pt x="78894" y="788937"/>
                  </a:lnTo>
                  <a:cubicBezTo>
                    <a:pt x="35322" y="788937"/>
                    <a:pt x="0" y="753615"/>
                    <a:pt x="0" y="710043"/>
                  </a:cubicBezTo>
                  <a:lnTo>
                    <a:pt x="0" y="78894"/>
                  </a:lnTo>
                  <a:close/>
                </a:path>
              </a:pathLst>
            </a:custGeom>
            <a:grpFill/>
            <a:ln>
              <a:solidFill>
                <a:schemeClr val="bg2"/>
              </a:solidFill>
            </a:ln>
          </p:spPr>
          <p:style>
            <a:lnRef idx="1">
              <a:schemeClr val="accent2"/>
            </a:lnRef>
            <a:fillRef idx="3">
              <a:schemeClr val="accent2"/>
            </a:fillRef>
            <a:effectRef idx="2">
              <a:schemeClr val="accent2"/>
            </a:effectRef>
            <a:fontRef idx="minor">
              <a:schemeClr val="lt1"/>
            </a:fontRef>
          </p:style>
          <p:txBody>
            <a:bodyPr spcFirstLastPara="0" vert="horz" wrap="square" lIns="91687" tIns="91687" rIns="91687" bIns="91687" numCol="1" spcCol="1270" anchor="ctr" anchorCtr="0">
              <a:noAutofit/>
            </a:bodyPr>
            <a:lstStyle/>
            <a:p>
              <a:pPr lvl="0" algn="ctr" defTabSz="800100">
                <a:lnSpc>
                  <a:spcPct val="90000"/>
                </a:lnSpc>
                <a:spcBef>
                  <a:spcPct val="0"/>
                </a:spcBef>
                <a:spcAft>
                  <a:spcPct val="35000"/>
                </a:spcAft>
              </a:pPr>
              <a:r>
                <a:rPr lang="en-US" sz="1800" kern="12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Identification of risk factors: What are the causes</a:t>
              </a:r>
              <a:r>
                <a:rPr lang="en-US" sz="1800" kern="12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Freeform 11"/>
            <p:cNvSpPr/>
            <p:nvPr/>
          </p:nvSpPr>
          <p:spPr>
            <a:xfrm>
              <a:off x="6771928" y="3623973"/>
              <a:ext cx="355023" cy="295852"/>
            </a:xfrm>
            <a:custGeom>
              <a:avLst/>
              <a:gdLst>
                <a:gd name="connsiteX0" fmla="*/ 0 w 295851"/>
                <a:gd name="connsiteY0" fmla="*/ 71004 h 355022"/>
                <a:gd name="connsiteX1" fmla="*/ 147926 w 295851"/>
                <a:gd name="connsiteY1" fmla="*/ 71004 h 355022"/>
                <a:gd name="connsiteX2" fmla="*/ 147926 w 295851"/>
                <a:gd name="connsiteY2" fmla="*/ 0 h 355022"/>
                <a:gd name="connsiteX3" fmla="*/ 295851 w 295851"/>
                <a:gd name="connsiteY3" fmla="*/ 177511 h 355022"/>
                <a:gd name="connsiteX4" fmla="*/ 147926 w 295851"/>
                <a:gd name="connsiteY4" fmla="*/ 355022 h 355022"/>
                <a:gd name="connsiteX5" fmla="*/ 147926 w 295851"/>
                <a:gd name="connsiteY5" fmla="*/ 284018 h 355022"/>
                <a:gd name="connsiteX6" fmla="*/ 0 w 295851"/>
                <a:gd name="connsiteY6" fmla="*/ 284018 h 355022"/>
                <a:gd name="connsiteX7" fmla="*/ 0 w 295851"/>
                <a:gd name="connsiteY7" fmla="*/ 71004 h 3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851" h="355022">
                  <a:moveTo>
                    <a:pt x="236681" y="1"/>
                  </a:moveTo>
                  <a:lnTo>
                    <a:pt x="236681" y="177512"/>
                  </a:lnTo>
                  <a:lnTo>
                    <a:pt x="295851" y="177512"/>
                  </a:lnTo>
                  <a:lnTo>
                    <a:pt x="147926" y="355021"/>
                  </a:lnTo>
                  <a:lnTo>
                    <a:pt x="0" y="177512"/>
                  </a:lnTo>
                  <a:lnTo>
                    <a:pt x="59170" y="177512"/>
                  </a:lnTo>
                  <a:lnTo>
                    <a:pt x="59170" y="1"/>
                  </a:lnTo>
                  <a:lnTo>
                    <a:pt x="236681" y="1"/>
                  </a:lnTo>
                  <a:close/>
                </a:path>
              </a:pathLst>
            </a:custGeom>
            <a:grpFill/>
            <a:ln>
              <a:solidFill>
                <a:schemeClr val="bg2"/>
              </a:solidFill>
            </a:ln>
          </p:spPr>
          <p:style>
            <a:lnRef idx="1">
              <a:schemeClr val="accent2"/>
            </a:lnRef>
            <a:fillRef idx="3">
              <a:schemeClr val="accent2"/>
            </a:fillRef>
            <a:effectRef idx="2">
              <a:schemeClr val="accent2"/>
            </a:effectRef>
            <a:fontRef idx="minor">
              <a:schemeClr val="lt1"/>
            </a:fontRef>
          </p:style>
          <p:txBody>
            <a:bodyPr spcFirstLastPara="0" vert="horz" wrap="square" lIns="71005" tIns="1" rIns="71004" bIns="88755" numCol="1" spcCol="1270" anchor="ctr" anchorCtr="0">
              <a:noAutofit/>
            </a:bodyPr>
            <a:lstStyle/>
            <a:p>
              <a:pPr lvl="0" algn="ctr" defTabSz="622300">
                <a:lnSpc>
                  <a:spcPct val="90000"/>
                </a:lnSpc>
                <a:spcBef>
                  <a:spcPct val="0"/>
                </a:spcBef>
                <a:spcAft>
                  <a:spcPct val="35000"/>
                </a:spcAft>
              </a:pPr>
              <a:endParaRPr lang="en-US" sz="1400" kern="1200" dirty="0">
                <a:solidFill>
                  <a:sysClr val="window" lastClr="FFFFFF"/>
                </a:solidFill>
                <a:latin typeface="Calibri"/>
                <a:ea typeface="+mn-ea"/>
                <a:cs typeface="+mn-cs"/>
              </a:endParaRPr>
            </a:p>
          </p:txBody>
        </p:sp>
      </p:grpSp>
      <p:grpSp>
        <p:nvGrpSpPr>
          <p:cNvPr id="13" name="Group 12"/>
          <p:cNvGrpSpPr/>
          <p:nvPr/>
        </p:nvGrpSpPr>
        <p:grpSpPr>
          <a:xfrm>
            <a:off x="5558012" y="4169159"/>
            <a:ext cx="2782855" cy="1134098"/>
            <a:chOff x="5558012" y="3969134"/>
            <a:chExt cx="2782855" cy="1134098"/>
          </a:xfrm>
          <a:solidFill>
            <a:srgbClr val="99CCFF"/>
          </a:solidFill>
          <a:effectLst>
            <a:outerShdw blurRad="50800" dist="38100" algn="l" rotWithShape="0">
              <a:prstClr val="black">
                <a:alpha val="40000"/>
              </a:prstClr>
            </a:outerShdw>
          </a:effectLst>
        </p:grpSpPr>
        <p:sp>
          <p:nvSpPr>
            <p:cNvPr id="14" name="Freeform 13"/>
            <p:cNvSpPr/>
            <p:nvPr/>
          </p:nvSpPr>
          <p:spPr>
            <a:xfrm>
              <a:off x="5558012" y="3969134"/>
              <a:ext cx="2782855" cy="788937"/>
            </a:xfrm>
            <a:custGeom>
              <a:avLst/>
              <a:gdLst>
                <a:gd name="connsiteX0" fmla="*/ 0 w 2782855"/>
                <a:gd name="connsiteY0" fmla="*/ 78894 h 788937"/>
                <a:gd name="connsiteX1" fmla="*/ 78894 w 2782855"/>
                <a:gd name="connsiteY1" fmla="*/ 0 h 788937"/>
                <a:gd name="connsiteX2" fmla="*/ 2703961 w 2782855"/>
                <a:gd name="connsiteY2" fmla="*/ 0 h 788937"/>
                <a:gd name="connsiteX3" fmla="*/ 2782855 w 2782855"/>
                <a:gd name="connsiteY3" fmla="*/ 78894 h 788937"/>
                <a:gd name="connsiteX4" fmla="*/ 2782855 w 2782855"/>
                <a:gd name="connsiteY4" fmla="*/ 710043 h 788937"/>
                <a:gd name="connsiteX5" fmla="*/ 2703961 w 2782855"/>
                <a:gd name="connsiteY5" fmla="*/ 788937 h 788937"/>
                <a:gd name="connsiteX6" fmla="*/ 78894 w 2782855"/>
                <a:gd name="connsiteY6" fmla="*/ 788937 h 788937"/>
                <a:gd name="connsiteX7" fmla="*/ 0 w 2782855"/>
                <a:gd name="connsiteY7" fmla="*/ 710043 h 788937"/>
                <a:gd name="connsiteX8" fmla="*/ 0 w 2782855"/>
                <a:gd name="connsiteY8" fmla="*/ 78894 h 78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855" h="788937">
                  <a:moveTo>
                    <a:pt x="0" y="78894"/>
                  </a:moveTo>
                  <a:cubicBezTo>
                    <a:pt x="0" y="35322"/>
                    <a:pt x="35322" y="0"/>
                    <a:pt x="78894" y="0"/>
                  </a:cubicBezTo>
                  <a:lnTo>
                    <a:pt x="2703961" y="0"/>
                  </a:lnTo>
                  <a:cubicBezTo>
                    <a:pt x="2747533" y="0"/>
                    <a:pt x="2782855" y="35322"/>
                    <a:pt x="2782855" y="78894"/>
                  </a:cubicBezTo>
                  <a:lnTo>
                    <a:pt x="2782855" y="710043"/>
                  </a:lnTo>
                  <a:cubicBezTo>
                    <a:pt x="2782855" y="753615"/>
                    <a:pt x="2747533" y="788937"/>
                    <a:pt x="2703961" y="788937"/>
                  </a:cubicBezTo>
                  <a:lnTo>
                    <a:pt x="78894" y="788937"/>
                  </a:lnTo>
                  <a:cubicBezTo>
                    <a:pt x="35322" y="788937"/>
                    <a:pt x="0" y="753615"/>
                    <a:pt x="0" y="710043"/>
                  </a:cubicBezTo>
                  <a:lnTo>
                    <a:pt x="0" y="78894"/>
                  </a:lnTo>
                  <a:close/>
                </a:path>
              </a:pathLst>
            </a:custGeom>
            <a:grpFill/>
            <a:ln>
              <a:solidFill>
                <a:schemeClr val="bg2"/>
              </a:solidFill>
            </a:ln>
          </p:spPr>
          <p:style>
            <a:lnRef idx="1">
              <a:schemeClr val="accent2"/>
            </a:lnRef>
            <a:fillRef idx="3">
              <a:schemeClr val="accent2"/>
            </a:fillRef>
            <a:effectRef idx="2">
              <a:schemeClr val="accent2"/>
            </a:effectRef>
            <a:fontRef idx="minor">
              <a:schemeClr val="lt1"/>
            </a:fontRef>
          </p:style>
          <p:txBody>
            <a:bodyPr spcFirstLastPara="0" vert="horz" wrap="square" lIns="91687" tIns="91687" rIns="91687" bIns="91687" numCol="1" spcCol="1270" anchor="ctr" anchorCtr="0">
              <a:noAutofit/>
            </a:bodyPr>
            <a:lstStyle/>
            <a:p>
              <a:pPr lvl="0" algn="ctr" defTabSz="800100">
                <a:lnSpc>
                  <a:spcPct val="90000"/>
                </a:lnSpc>
                <a:spcBef>
                  <a:spcPct val="0"/>
                </a:spcBef>
                <a:spcAft>
                  <a:spcPct val="35000"/>
                </a:spcAft>
              </a:pPr>
              <a:r>
                <a:rPr lang="en-US" sz="1800" kern="12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Intervention Evaluation: What works?</a:t>
              </a:r>
            </a:p>
          </p:txBody>
        </p:sp>
        <p:sp>
          <p:nvSpPr>
            <p:cNvPr id="15" name="Freeform 14"/>
            <p:cNvSpPr/>
            <p:nvPr/>
          </p:nvSpPr>
          <p:spPr>
            <a:xfrm>
              <a:off x="6771928" y="4807380"/>
              <a:ext cx="355023" cy="295852"/>
            </a:xfrm>
            <a:custGeom>
              <a:avLst/>
              <a:gdLst>
                <a:gd name="connsiteX0" fmla="*/ 0 w 295851"/>
                <a:gd name="connsiteY0" fmla="*/ 71004 h 355022"/>
                <a:gd name="connsiteX1" fmla="*/ 147926 w 295851"/>
                <a:gd name="connsiteY1" fmla="*/ 71004 h 355022"/>
                <a:gd name="connsiteX2" fmla="*/ 147926 w 295851"/>
                <a:gd name="connsiteY2" fmla="*/ 0 h 355022"/>
                <a:gd name="connsiteX3" fmla="*/ 295851 w 295851"/>
                <a:gd name="connsiteY3" fmla="*/ 177511 h 355022"/>
                <a:gd name="connsiteX4" fmla="*/ 147926 w 295851"/>
                <a:gd name="connsiteY4" fmla="*/ 355022 h 355022"/>
                <a:gd name="connsiteX5" fmla="*/ 147926 w 295851"/>
                <a:gd name="connsiteY5" fmla="*/ 284018 h 355022"/>
                <a:gd name="connsiteX6" fmla="*/ 0 w 295851"/>
                <a:gd name="connsiteY6" fmla="*/ 284018 h 355022"/>
                <a:gd name="connsiteX7" fmla="*/ 0 w 295851"/>
                <a:gd name="connsiteY7" fmla="*/ 71004 h 3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851" h="355022">
                  <a:moveTo>
                    <a:pt x="236681" y="1"/>
                  </a:moveTo>
                  <a:lnTo>
                    <a:pt x="236681" y="177512"/>
                  </a:lnTo>
                  <a:lnTo>
                    <a:pt x="295851" y="177512"/>
                  </a:lnTo>
                  <a:lnTo>
                    <a:pt x="147926" y="355021"/>
                  </a:lnTo>
                  <a:lnTo>
                    <a:pt x="0" y="177512"/>
                  </a:lnTo>
                  <a:lnTo>
                    <a:pt x="59170" y="177512"/>
                  </a:lnTo>
                  <a:lnTo>
                    <a:pt x="59170" y="1"/>
                  </a:lnTo>
                  <a:lnTo>
                    <a:pt x="236681" y="1"/>
                  </a:lnTo>
                  <a:close/>
                </a:path>
              </a:pathLst>
            </a:custGeom>
            <a:grpFill/>
            <a:ln>
              <a:solidFill>
                <a:schemeClr val="bg2"/>
              </a:solidFill>
            </a:ln>
          </p:spPr>
          <p:style>
            <a:lnRef idx="1">
              <a:schemeClr val="accent2"/>
            </a:lnRef>
            <a:fillRef idx="3">
              <a:schemeClr val="accent2"/>
            </a:fillRef>
            <a:effectRef idx="2">
              <a:schemeClr val="accent2"/>
            </a:effectRef>
            <a:fontRef idx="minor">
              <a:schemeClr val="lt1"/>
            </a:fontRef>
          </p:style>
          <p:txBody>
            <a:bodyPr spcFirstLastPara="0" vert="horz" wrap="square" lIns="71005" tIns="1" rIns="71004" bIns="88755" numCol="1" spcCol="1270" anchor="ctr" anchorCtr="0">
              <a:noAutofit/>
            </a:bodyPr>
            <a:lstStyle/>
            <a:p>
              <a:pPr lvl="0" algn="ctr" defTabSz="622300">
                <a:lnSpc>
                  <a:spcPct val="90000"/>
                </a:lnSpc>
                <a:spcBef>
                  <a:spcPct val="0"/>
                </a:spcBef>
                <a:spcAft>
                  <a:spcPct val="35000"/>
                </a:spcAft>
              </a:pPr>
              <a:endParaRPr lang="en-US" sz="1400" kern="1200" dirty="0">
                <a:solidFill>
                  <a:sysClr val="window" lastClr="FFFFFF"/>
                </a:solidFill>
                <a:latin typeface="Calibri"/>
                <a:ea typeface="+mn-ea"/>
                <a:cs typeface="+mn-cs"/>
              </a:endParaRPr>
            </a:p>
          </p:txBody>
        </p:sp>
      </p:grpSp>
      <p:sp>
        <p:nvSpPr>
          <p:cNvPr id="16" name="Freeform 15"/>
          <p:cNvSpPr/>
          <p:nvPr/>
        </p:nvSpPr>
        <p:spPr>
          <a:xfrm>
            <a:off x="5558012" y="5352566"/>
            <a:ext cx="2782855" cy="788937"/>
          </a:xfrm>
          <a:custGeom>
            <a:avLst/>
            <a:gdLst>
              <a:gd name="connsiteX0" fmla="*/ 0 w 2782855"/>
              <a:gd name="connsiteY0" fmla="*/ 78894 h 788937"/>
              <a:gd name="connsiteX1" fmla="*/ 78894 w 2782855"/>
              <a:gd name="connsiteY1" fmla="*/ 0 h 788937"/>
              <a:gd name="connsiteX2" fmla="*/ 2703961 w 2782855"/>
              <a:gd name="connsiteY2" fmla="*/ 0 h 788937"/>
              <a:gd name="connsiteX3" fmla="*/ 2782855 w 2782855"/>
              <a:gd name="connsiteY3" fmla="*/ 78894 h 788937"/>
              <a:gd name="connsiteX4" fmla="*/ 2782855 w 2782855"/>
              <a:gd name="connsiteY4" fmla="*/ 710043 h 788937"/>
              <a:gd name="connsiteX5" fmla="*/ 2703961 w 2782855"/>
              <a:gd name="connsiteY5" fmla="*/ 788937 h 788937"/>
              <a:gd name="connsiteX6" fmla="*/ 78894 w 2782855"/>
              <a:gd name="connsiteY6" fmla="*/ 788937 h 788937"/>
              <a:gd name="connsiteX7" fmla="*/ 0 w 2782855"/>
              <a:gd name="connsiteY7" fmla="*/ 710043 h 788937"/>
              <a:gd name="connsiteX8" fmla="*/ 0 w 2782855"/>
              <a:gd name="connsiteY8" fmla="*/ 78894 h 78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855" h="788937">
                <a:moveTo>
                  <a:pt x="0" y="78894"/>
                </a:moveTo>
                <a:cubicBezTo>
                  <a:pt x="0" y="35322"/>
                  <a:pt x="35322" y="0"/>
                  <a:pt x="78894" y="0"/>
                </a:cubicBezTo>
                <a:lnTo>
                  <a:pt x="2703961" y="0"/>
                </a:lnTo>
                <a:cubicBezTo>
                  <a:pt x="2747533" y="0"/>
                  <a:pt x="2782855" y="35322"/>
                  <a:pt x="2782855" y="78894"/>
                </a:cubicBezTo>
                <a:lnTo>
                  <a:pt x="2782855" y="710043"/>
                </a:lnTo>
                <a:cubicBezTo>
                  <a:pt x="2782855" y="753615"/>
                  <a:pt x="2747533" y="788937"/>
                  <a:pt x="2703961" y="788937"/>
                </a:cubicBezTo>
                <a:lnTo>
                  <a:pt x="78894" y="788937"/>
                </a:lnTo>
                <a:cubicBezTo>
                  <a:pt x="35322" y="788937"/>
                  <a:pt x="0" y="753615"/>
                  <a:pt x="0" y="710043"/>
                </a:cubicBezTo>
                <a:lnTo>
                  <a:pt x="0" y="78894"/>
                </a:lnTo>
                <a:close/>
              </a:path>
            </a:pathLst>
          </a:custGeom>
          <a:solidFill>
            <a:srgbClr val="99CCFF"/>
          </a:solidFill>
          <a:ln>
            <a:solidFill>
              <a:schemeClr val="bg2"/>
            </a:solidFill>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spcFirstLastPara="0" vert="horz" wrap="square" lIns="91687" tIns="91687" rIns="91687" bIns="91687" numCol="1" spcCol="1270" anchor="ctr" anchorCtr="0">
            <a:noAutofit/>
          </a:bodyPr>
          <a:lstStyle/>
          <a:p>
            <a:pPr lvl="0" algn="ctr" defTabSz="800100">
              <a:lnSpc>
                <a:spcPct val="90000"/>
              </a:lnSpc>
              <a:spcBef>
                <a:spcPct val="0"/>
              </a:spcBef>
              <a:spcAft>
                <a:spcPct val="35000"/>
              </a:spcAft>
            </a:pPr>
            <a:r>
              <a:rPr lang="en-US" sz="1800" kern="12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Implementation: Who does what?</a:t>
            </a:r>
          </a:p>
        </p:txBody>
      </p:sp>
    </p:spTree>
    <p:extLst>
      <p:ext uri="{BB962C8B-B14F-4D97-AF65-F5344CB8AC3E}">
        <p14:creationId xmlns:p14="http://schemas.microsoft.com/office/powerpoint/2010/main" val="14135017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dirty="0" smtClean="0"/>
              <a:t>Progress over the years</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11</a:t>
            </a:fld>
            <a:endParaRPr lang="en-US" altLang="en-US" dirty="0"/>
          </a:p>
        </p:txBody>
      </p:sp>
      <p:grpSp>
        <p:nvGrpSpPr>
          <p:cNvPr id="5" name="Group 4"/>
          <p:cNvGrpSpPr/>
          <p:nvPr/>
        </p:nvGrpSpPr>
        <p:grpSpPr>
          <a:xfrm>
            <a:off x="6794554" y="1914435"/>
            <a:ext cx="2200473" cy="2604195"/>
            <a:chOff x="6581576" y="1752600"/>
            <a:chExt cx="2200473" cy="2604195"/>
          </a:xfrm>
        </p:grpSpPr>
        <p:sp>
          <p:nvSpPr>
            <p:cNvPr id="6" name="TextBox 5"/>
            <p:cNvSpPr txBox="1"/>
            <p:nvPr/>
          </p:nvSpPr>
          <p:spPr>
            <a:xfrm>
              <a:off x="6754590" y="2971800"/>
              <a:ext cx="1713674" cy="1384995"/>
            </a:xfrm>
            <a:prstGeom prst="rect">
              <a:avLst/>
            </a:prstGeom>
            <a:noFill/>
          </p:spPr>
          <p:txBody>
            <a:bodyPr wrap="none" rtlCol="0">
              <a:spAutoFit/>
            </a:bodyPr>
            <a:lstStyle/>
            <a:p>
              <a:pPr algn="ctr"/>
              <a:r>
                <a:rPr lang="en-US" sz="2800" dirty="0">
                  <a:solidFill>
                    <a:srgbClr val="000066"/>
                  </a:solidFill>
                  <a:latin typeface="Tahoma" panose="020B0604030504040204" pitchFamily="34" charset="0"/>
                  <a:ea typeface="Tahoma" panose="020B0604030504040204" pitchFamily="34" charset="0"/>
                  <a:cs typeface="Tahoma" panose="020B0604030504040204" pitchFamily="34" charset="0"/>
                </a:rPr>
                <a:t>Can we</a:t>
              </a:r>
            </a:p>
            <a:p>
              <a:pPr algn="ctr"/>
              <a:r>
                <a:rPr lang="en-US" sz="2800" dirty="0">
                  <a:solidFill>
                    <a:srgbClr val="000066"/>
                  </a:solidFill>
                  <a:latin typeface="Tahoma" panose="020B0604030504040204" pitchFamily="34" charset="0"/>
                  <a:ea typeface="Tahoma" panose="020B0604030504040204" pitchFamily="34" charset="0"/>
                  <a:cs typeface="Tahoma" panose="020B0604030504040204" pitchFamily="34" charset="0"/>
                </a:rPr>
                <a:t>sustain</a:t>
              </a:r>
            </a:p>
            <a:p>
              <a:pPr algn="ctr"/>
              <a:r>
                <a:rPr lang="en-US" sz="2800" dirty="0">
                  <a:solidFill>
                    <a:srgbClr val="000066"/>
                  </a:solidFill>
                  <a:latin typeface="Tahoma" panose="020B0604030504040204" pitchFamily="34" charset="0"/>
                  <a:ea typeface="Tahoma" panose="020B0604030504040204" pitchFamily="34" charset="0"/>
                  <a:cs typeface="Tahoma" panose="020B0604030504040204" pitchFamily="34" charset="0"/>
                </a:rPr>
                <a:t>progress?</a:t>
              </a:r>
            </a:p>
          </p:txBody>
        </p:sp>
        <p:pic>
          <p:nvPicPr>
            <p:cNvPr id="7" name="Picture 2" descr="http://questpointsolarsolutions.com/wp-content/uploads/2010/10/Trenton_Skyline.26424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576" y="1752600"/>
              <a:ext cx="2200473" cy="1170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66" y="1676400"/>
            <a:ext cx="582603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521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Boating fatalities by </a:t>
            </a:r>
            <a:br>
              <a:rPr lang="en-US" dirty="0" smtClean="0"/>
            </a:br>
            <a:r>
              <a:rPr lang="en-US" dirty="0" smtClean="0"/>
              <a:t>cause of death 2016</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12</a:t>
            </a:fld>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580191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5295900" y="2332037"/>
            <a:ext cx="3771900" cy="4449763"/>
          </a:xfrm>
        </p:spPr>
        <p:txBody>
          <a:bodyPr/>
          <a:lstStyle/>
          <a:p>
            <a:r>
              <a:rPr lang="en-US" dirty="0" smtClean="0"/>
              <a:t>Drowning continues to account for the majority of fatalities</a:t>
            </a:r>
            <a:endParaRPr lang="en-US" dirty="0"/>
          </a:p>
        </p:txBody>
      </p:sp>
    </p:spTree>
    <p:extLst>
      <p:ext uri="{BB962C8B-B14F-4D97-AF65-F5344CB8AC3E}">
        <p14:creationId xmlns:p14="http://schemas.microsoft.com/office/powerpoint/2010/main" val="12108407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00BF9B-1C6C-49B7-B36F-C3D6FCA98859}" type="slidenum">
              <a:rPr lang="en-US" altLang="en-US" smtClean="0"/>
              <a:pPr>
                <a:defRPr/>
              </a:pPr>
              <a:t>13</a:t>
            </a:fld>
            <a:endParaRPr lang="en-US"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5562600"/>
            <a:ext cx="8991600"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~85% of victims were</a:t>
            </a:r>
          </a:p>
          <a:p>
            <a:pPr algn="ctr"/>
            <a:r>
              <a:rPr lang="en-US" sz="4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t>
            </a:r>
            <a:r>
              <a:rPr lang="en-US" sz="4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ot wearing life jackets, QED</a:t>
            </a:r>
            <a:endParaRPr lang="en-US" sz="4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0" y="-29975"/>
            <a:ext cx="9067800" cy="1384995"/>
          </a:xfrm>
          <a:prstGeom prst="rect">
            <a:avLst/>
          </a:prstGeom>
        </p:spPr>
        <p:txBody>
          <a:bodyPr wrap="square">
            <a:spAutoFit/>
          </a:bodyPr>
          <a:lstStyle/>
          <a:p>
            <a:pPr algn="ctr"/>
            <a:r>
              <a:rPr lang="en-US" sz="4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Drowning accounts for ~ 70% of</a:t>
            </a:r>
          </a:p>
          <a:p>
            <a:pPr algn="ctr"/>
            <a:r>
              <a:rPr lang="en-US" sz="4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boating fatalities in a typical year</a:t>
            </a:r>
          </a:p>
        </p:txBody>
      </p:sp>
    </p:spTree>
    <p:extLst>
      <p:ext uri="{BB962C8B-B14F-4D97-AF65-F5344CB8AC3E}">
        <p14:creationId xmlns:p14="http://schemas.microsoft.com/office/powerpoint/2010/main" val="1931245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05800" cy="1143000"/>
          </a:xfrm>
        </p:spPr>
        <p:txBody>
          <a:bodyPr/>
          <a:lstStyle/>
          <a:p>
            <a:r>
              <a:rPr lang="en-US" sz="3600" dirty="0" smtClean="0"/>
              <a:t>Open motorboats account for the  largest share of drownings (2016)</a:t>
            </a:r>
            <a:endParaRPr lang="en-US" sz="3600"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14</a:t>
            </a:fld>
            <a:endParaRPr lang="en-US"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974852" cy="508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323914"/>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305800" cy="1143000"/>
          </a:xfrm>
        </p:spPr>
        <p:txBody>
          <a:bodyPr/>
          <a:lstStyle/>
          <a:p>
            <a:r>
              <a:rPr lang="en-US" sz="3900" dirty="0" smtClean="0"/>
              <a:t>Fatalities by boat </a:t>
            </a:r>
            <a:br>
              <a:rPr lang="en-US" sz="3900" dirty="0" smtClean="0"/>
            </a:br>
            <a:r>
              <a:rPr lang="en-US" sz="3900" dirty="0" smtClean="0"/>
              <a:t>length (2016)</a:t>
            </a:r>
            <a:endParaRPr lang="en-US" sz="3900"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15</a:t>
            </a:fld>
            <a:endParaRPr lang="en-US" altLang="en-US" dirty="0"/>
          </a:p>
        </p:txBody>
      </p:sp>
      <p:sp>
        <p:nvSpPr>
          <p:cNvPr id="4" name="TextBox 3"/>
          <p:cNvSpPr txBox="1"/>
          <p:nvPr/>
        </p:nvSpPr>
        <p:spPr>
          <a:xfrm>
            <a:off x="5839509" y="2514600"/>
            <a:ext cx="2823466" cy="1200329"/>
          </a:xfrm>
          <a:prstGeom prst="rect">
            <a:avLst/>
          </a:prstGeom>
          <a:noFill/>
          <a:ln>
            <a:solidFill>
              <a:schemeClr val="accent1"/>
            </a:solidFill>
          </a:ln>
        </p:spPr>
        <p:txBody>
          <a:bodyPr wrap="none" rtlCol="0">
            <a:spAutoFit/>
          </a:bodyPr>
          <a:lstStyle/>
          <a:p>
            <a:pPr algn="ct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Fatalities and </a:t>
            </a:r>
          </a:p>
          <a:p>
            <a:pPr algn="ct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Drownings greatest</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 small boats</a:t>
            </a:r>
          </a:p>
        </p:txBody>
      </p:sp>
      <p:sp>
        <p:nvSpPr>
          <p:cNvPr id="5" name="TextBox 4"/>
          <p:cNvSpPr txBox="1"/>
          <p:nvPr/>
        </p:nvSpPr>
        <p:spPr>
          <a:xfrm>
            <a:off x="5849868" y="4114800"/>
            <a:ext cx="2881174" cy="1200329"/>
          </a:xfrm>
          <a:prstGeom prst="rect">
            <a:avLst/>
          </a:prstGeom>
          <a:noFill/>
          <a:ln>
            <a:solidFill>
              <a:schemeClr val="bg2"/>
            </a:solidFill>
          </a:ln>
        </p:spPr>
        <p:txBody>
          <a:bodyPr wrap="none" rtlCol="0">
            <a:spAutoFit/>
          </a:bodyPr>
          <a:lstStyle/>
          <a:p>
            <a:pPr algn="ct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Proportion of</a:t>
            </a:r>
          </a:p>
          <a:p>
            <a:pPr algn="ct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drownings greatest </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 boats &lt; 16 ft.</a:t>
            </a:r>
            <a:endPar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5" y="1600200"/>
            <a:ext cx="556121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8402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143000"/>
          </a:xfrm>
        </p:spPr>
        <p:txBody>
          <a:bodyPr/>
          <a:lstStyle/>
          <a:p>
            <a:r>
              <a:rPr lang="en-US" dirty="0"/>
              <a:t>Drownings as % </a:t>
            </a:r>
            <a:r>
              <a:rPr lang="en-US" dirty="0" smtClean="0"/>
              <a:t>of total </a:t>
            </a:r>
            <a:br>
              <a:rPr lang="en-US" dirty="0" smtClean="0"/>
            </a:br>
            <a:r>
              <a:rPr lang="en-US" dirty="0" smtClean="0"/>
              <a:t>fatalities </a:t>
            </a:r>
            <a:r>
              <a:rPr lang="en-US" dirty="0"/>
              <a:t>by boat </a:t>
            </a:r>
            <a:r>
              <a:rPr lang="en-US" dirty="0" smtClean="0"/>
              <a:t>type </a:t>
            </a:r>
            <a:r>
              <a:rPr lang="en-US" sz="3600" dirty="0" smtClean="0"/>
              <a:t>(2016)</a:t>
            </a:r>
            <a:endParaRPr lang="en-US" sz="3600"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16</a:t>
            </a:fld>
            <a:endParaRPr lang="en-US" altLang="en-US" dirty="0"/>
          </a:p>
        </p:txBody>
      </p:sp>
      <p:pic>
        <p:nvPicPr>
          <p:cNvPr id="4" name="Picture 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582603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0" y="2362200"/>
            <a:ext cx="2614498" cy="1384995"/>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Reason(s) why</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d</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rowning % is</a:t>
            </a:r>
          </a:p>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lower for PWC?</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84274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Fatalities by accident </a:t>
            </a:r>
            <a:br>
              <a:rPr lang="en-US" dirty="0" smtClean="0"/>
            </a:br>
            <a:r>
              <a:rPr lang="en-US" dirty="0" smtClean="0"/>
              <a:t>type (2016)</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17</a:t>
            </a:fld>
            <a:endParaRPr lang="en-US"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52"/>
          <a:stretch/>
        </p:blipFill>
        <p:spPr bwMode="auto">
          <a:xfrm>
            <a:off x="8930" y="1600200"/>
            <a:ext cx="593467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7400" y="2438400"/>
            <a:ext cx="3260893" cy="1815882"/>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How many of these</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ccident types can </a:t>
            </a:r>
          </a:p>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be predicted in </a:t>
            </a:r>
          </a:p>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advance?</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17117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Fatalities by education</a:t>
            </a:r>
            <a:br>
              <a:rPr lang="en-US" dirty="0" smtClean="0"/>
            </a:br>
            <a:r>
              <a:rPr lang="en-US" dirty="0" smtClean="0"/>
              <a:t>(where known) 2016</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18</a:t>
            </a:fld>
            <a:endParaRPr lang="en-US"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782900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727" y="1828800"/>
            <a:ext cx="2895473" cy="2677656"/>
          </a:xfrm>
          <a:prstGeom prst="rect">
            <a:avLst/>
          </a:prstGeom>
          <a:noFill/>
        </p:spPr>
        <p:txBody>
          <a:bodyPr wrap="none" rtlCol="0">
            <a:spAutoFit/>
          </a:bodyPr>
          <a:lstStyle/>
          <a:p>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‘scale’ problem,</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radually reduced </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 time as more</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oaters become</a:t>
            </a:r>
          </a:p>
          <a:p>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subject to</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andatory </a:t>
            </a:r>
          </a:p>
          <a:p>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requirements</a:t>
            </a:r>
            <a:endPar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51092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Non-powered craft accident </a:t>
            </a:r>
            <a:br>
              <a:rPr lang="en-US" dirty="0" smtClean="0"/>
            </a:br>
            <a:r>
              <a:rPr lang="en-US" dirty="0" smtClean="0"/>
              <a:t>trends 2005-2015</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19</a:t>
            </a:fld>
            <a:endParaRPr lang="en-US" altLang="en-US" dirty="0"/>
          </a:p>
        </p:txBody>
      </p:sp>
      <p:grpSp>
        <p:nvGrpSpPr>
          <p:cNvPr id="5" name="Group 4"/>
          <p:cNvGrpSpPr/>
          <p:nvPr/>
        </p:nvGrpSpPr>
        <p:grpSpPr>
          <a:xfrm>
            <a:off x="5876925" y="1912203"/>
            <a:ext cx="3038475" cy="3421797"/>
            <a:chOff x="5876925" y="1752600"/>
            <a:chExt cx="3038475" cy="3421797"/>
          </a:xfrm>
        </p:grpSpPr>
        <p:sp>
          <p:nvSpPr>
            <p:cNvPr id="6" name="TextBox 5"/>
            <p:cNvSpPr txBox="1"/>
            <p:nvPr/>
          </p:nvSpPr>
          <p:spPr>
            <a:xfrm>
              <a:off x="6248400" y="4343400"/>
              <a:ext cx="2216825" cy="830997"/>
            </a:xfrm>
            <a:prstGeom prst="rect">
              <a:avLst/>
            </a:prstGeom>
            <a:noFill/>
          </p:spPr>
          <p:txBody>
            <a:bodyPr wrap="none" rtlCol="0">
              <a:spAutoFit/>
            </a:bodyPr>
            <a:lstStyle/>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it just</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demographics?</a:t>
              </a:r>
            </a:p>
          </p:txBody>
        </p:sp>
        <p:pic>
          <p:nvPicPr>
            <p:cNvPr id="7" name="Picture 2" descr="http://i.dailymail.co.uk/i/pix/2013/01/19/article-2264905-17077C07000005DC-38_638x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1752600"/>
              <a:ext cx="3038475" cy="225266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58203"/>
            <a:ext cx="5410200" cy="46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7354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2</a:t>
            </a:fld>
            <a:endParaRPr lang="en-US" altLang="en-US" dirty="0"/>
          </a:p>
        </p:txBody>
      </p:sp>
      <p:sp>
        <p:nvSpPr>
          <p:cNvPr id="3" name="Content Placeholder 2"/>
          <p:cNvSpPr>
            <a:spLocks noGrp="1"/>
          </p:cNvSpPr>
          <p:nvPr>
            <p:ph idx="4294967295"/>
          </p:nvPr>
        </p:nvSpPr>
        <p:spPr>
          <a:xfrm>
            <a:off x="0" y="1676400"/>
            <a:ext cx="4876800" cy="4449763"/>
          </a:xfrm>
        </p:spPr>
        <p:txBody>
          <a:bodyPr/>
          <a:lstStyle/>
          <a:p>
            <a:r>
              <a:rPr lang="en-US" sz="2700" dirty="0" smtClean="0"/>
              <a:t>The views presented here are those of the author and do not necessarily reflect those of the United States Coast Guard (USCG), United States Coast Guard Auxiliary (USCGAUX), the National Boating Safety Advisory Council (NBSAC), or the National Association of State Boating Law Administrators (NASBLA)</a:t>
            </a:r>
          </a:p>
        </p:txBody>
      </p:sp>
      <p:pic>
        <p:nvPicPr>
          <p:cNvPr id="2050" name="Picture 2" descr="Image result for discla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30754"/>
            <a:ext cx="3886200" cy="18783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arning 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507" y="0"/>
            <a:ext cx="156949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2031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2010-2014 % fatal</a:t>
            </a:r>
            <a:br>
              <a:rPr lang="en-US" dirty="0" smtClean="0"/>
            </a:br>
            <a:r>
              <a:rPr lang="en-US" dirty="0" smtClean="0"/>
              <a:t>accidents by month</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20</a:t>
            </a:fld>
            <a:endParaRPr lang="en-US"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582603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2133600"/>
            <a:ext cx="2771913" cy="3416320"/>
          </a:xfrm>
          <a:prstGeom prst="rect">
            <a:avLst/>
          </a:prstGeom>
          <a:noFill/>
          <a:ln>
            <a:solidFill>
              <a:schemeClr val="bg2"/>
            </a:solidFill>
          </a:ln>
        </p:spPr>
        <p:txBody>
          <a:bodyPr wrap="none" rtlCol="0">
            <a:spAutoFit/>
          </a:bodyPr>
          <a:lstStyle/>
          <a:p>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Boating activity</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eaks in summer</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onths, but % of</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atal accidents</a:t>
            </a:r>
          </a:p>
          <a:p>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higher in colder</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onths—this is the</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asis for seasonal</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ear requirements</a:t>
            </a:r>
          </a:p>
          <a:p>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 some states</a:t>
            </a:r>
            <a:endPar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94983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Other relevant boating</a:t>
            </a:r>
            <a:br>
              <a:rPr lang="en-US" dirty="0" smtClean="0"/>
            </a:br>
            <a:r>
              <a:rPr lang="en-US" dirty="0" smtClean="0"/>
              <a:t>accident statistics</a:t>
            </a:r>
            <a:endParaRPr lang="en-US" dirty="0"/>
          </a:p>
        </p:txBody>
      </p:sp>
      <p:sp>
        <p:nvSpPr>
          <p:cNvPr id="3" name="Content Placeholder 2"/>
          <p:cNvSpPr>
            <a:spLocks noGrp="1"/>
          </p:cNvSpPr>
          <p:nvPr>
            <p:ph idx="1"/>
          </p:nvPr>
        </p:nvSpPr>
        <p:spPr/>
        <p:txBody>
          <a:bodyPr/>
          <a:lstStyle/>
          <a:p>
            <a:r>
              <a:rPr lang="en-US" dirty="0" smtClean="0"/>
              <a:t>Although most accidents occur during afternoon hours, the fraction of accidents with fatalities is greatest in late evening or early morning hours</a:t>
            </a:r>
          </a:p>
          <a:p>
            <a:r>
              <a:rPr lang="en-US" dirty="0" smtClean="0"/>
              <a:t>Most accidents occur during relatively benign weather conditions and on lakes ponds, reservoirs, rivers, and gravel pits</a:t>
            </a:r>
          </a:p>
          <a:p>
            <a:r>
              <a:rPr lang="en-US" dirty="0"/>
              <a:t>Only 8% occur on the gulf, Great Lakes, or oceans </a:t>
            </a:r>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21</a:t>
            </a:fld>
            <a:endParaRPr lang="en-US" altLang="en-US" dirty="0"/>
          </a:p>
        </p:txBody>
      </p:sp>
    </p:spTree>
    <p:extLst>
      <p:ext uri="{BB962C8B-B14F-4D97-AF65-F5344CB8AC3E}">
        <p14:creationId xmlns:p14="http://schemas.microsoft.com/office/powerpoint/2010/main" val="20701616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00BF9B-1C6C-49B7-B36F-C3D6FCA98859}" type="slidenum">
              <a:rPr lang="en-US" altLang="en-US" smtClean="0"/>
              <a:pPr>
                <a:defRPr/>
              </a:pPr>
              <a:t>22</a:t>
            </a:fld>
            <a:endParaRPr lang="en-US" altLang="en-US" dirty="0"/>
          </a:p>
        </p:txBody>
      </p:sp>
      <p:sp>
        <p:nvSpPr>
          <p:cNvPr id="3" name="Slide Number Placeholder 1"/>
          <p:cNvSpPr txBox="1">
            <a:spLocks/>
          </p:cNvSpPr>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9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81DF2A2-E6F0-4F51-924D-966B147C4597}" type="slidenum">
              <a:rPr lang="en-US" smtClean="0">
                <a:latin typeface="Calibri"/>
              </a:rPr>
              <a:pPr fontAlgn="auto">
                <a:spcBef>
                  <a:spcPts val="0"/>
                </a:spcBef>
                <a:spcAft>
                  <a:spcPts val="0"/>
                </a:spcAft>
              </a:pPr>
              <a:t>22</a:t>
            </a:fld>
            <a:endParaRPr lang="en-US" dirty="0">
              <a:latin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04" y="0"/>
            <a:ext cx="9281504" cy="6858000"/>
          </a:xfrm>
          <a:prstGeom prst="rect">
            <a:avLst/>
          </a:prstGeom>
        </p:spPr>
      </p:pic>
      <p:sp>
        <p:nvSpPr>
          <p:cNvPr id="5" name="Rectangle 4"/>
          <p:cNvSpPr/>
          <p:nvPr/>
        </p:nvSpPr>
        <p:spPr>
          <a:xfrm>
            <a:off x="-76200" y="4800600"/>
            <a:ext cx="9220200" cy="1754326"/>
          </a:xfrm>
          <a:prstGeom prst="rect">
            <a:avLst/>
          </a:prstGeom>
          <a:solidFill>
            <a:srgbClr val="6666FF">
              <a:lumMod val="75000"/>
              <a:alpha val="7000"/>
            </a:srgbClr>
          </a:solidFill>
        </p:spPr>
        <p:txBody>
          <a:bodyPr wrap="square">
            <a:spAutoFit/>
          </a:bodyPr>
          <a:lstStyle/>
          <a:p>
            <a:pPr algn="ctr" fontAlgn="auto">
              <a:spcBef>
                <a:spcPts val="0"/>
              </a:spcBef>
              <a:spcAft>
                <a:spcPts val="0"/>
              </a:spcAft>
              <a:defRPr/>
            </a:pPr>
            <a:r>
              <a:rPr lang="en-US" sz="3600" kern="0" dirty="0" smtClean="0">
                <a:solidFill>
                  <a:srgbClr val="FFFFFF">
                    <a:alpha val="97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75% of drownings occurred on waters with wave heights &lt; 2 feet;</a:t>
            </a:r>
          </a:p>
          <a:p>
            <a:pPr algn="ctr" fontAlgn="auto">
              <a:spcBef>
                <a:spcPts val="0"/>
              </a:spcBef>
              <a:spcAft>
                <a:spcPts val="0"/>
              </a:spcAft>
              <a:defRPr/>
            </a:pPr>
            <a:r>
              <a:rPr lang="en-US" sz="3600" kern="0" dirty="0" smtClean="0">
                <a:solidFill>
                  <a:srgbClr val="FFFFFF">
                    <a:alpha val="97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50% with wave heights &lt; 6 inches</a:t>
            </a:r>
          </a:p>
        </p:txBody>
      </p:sp>
      <p:sp>
        <p:nvSpPr>
          <p:cNvPr id="6" name="TextBox 5"/>
          <p:cNvSpPr txBox="1"/>
          <p:nvPr/>
        </p:nvSpPr>
        <p:spPr>
          <a:xfrm>
            <a:off x="2286000" y="228600"/>
            <a:ext cx="3546164" cy="707886"/>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Illustrative</a:t>
            </a:r>
            <a:r>
              <a:rPr lang="en-US" sz="4000" dirty="0" smtClean="0">
                <a:latin typeface="Tahoma" panose="020B0604030504040204" pitchFamily="34" charset="0"/>
                <a:ea typeface="Tahoma" panose="020B0604030504040204" pitchFamily="34" charset="0"/>
                <a:cs typeface="Tahoma" panose="020B0604030504040204" pitchFamily="34" charset="0"/>
              </a:rPr>
              <a:t> fact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96477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Night boating presents greater risks (in part because reported alcohol prevalence is higher in these times)</a:t>
            </a:r>
          </a:p>
          <a:p>
            <a:r>
              <a:rPr lang="en-US" dirty="0" smtClean="0"/>
              <a:t>While boating in bad weather or offshore waters may present greater risks, boating in “benign” environmental conditions offers no guarantee of safety</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23</a:t>
            </a:fld>
            <a:endParaRPr lang="en-US" altLang="en-US" dirty="0"/>
          </a:p>
        </p:txBody>
      </p:sp>
    </p:spTree>
    <p:extLst>
      <p:ext uri="{BB962C8B-B14F-4D97-AF65-F5344CB8AC3E}">
        <p14:creationId xmlns:p14="http://schemas.microsoft.com/office/powerpoint/2010/main" val="35948847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143000"/>
          </a:xfrm>
        </p:spPr>
        <p:txBody>
          <a:bodyPr/>
          <a:lstStyle/>
          <a:p>
            <a:r>
              <a:rPr lang="en-US" dirty="0" smtClean="0"/>
              <a:t>Importance of human </a:t>
            </a:r>
            <a:br>
              <a:rPr lang="en-US" dirty="0" smtClean="0"/>
            </a:br>
            <a:r>
              <a:rPr lang="en-US" dirty="0" smtClean="0"/>
              <a:t>factors (2014 data)</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24</a:t>
            </a:fld>
            <a:endParaRPr lang="en-US"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600258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71473" y="2849940"/>
            <a:ext cx="2467727" cy="1569660"/>
          </a:xfrm>
          <a:prstGeom prst="rect">
            <a:avLst/>
          </a:prstGeom>
          <a:noFill/>
        </p:spPr>
        <p:txBody>
          <a:bodyPr wrap="none" rtlCol="0">
            <a:spAutoFit/>
          </a:bodyPr>
          <a:lstStyle/>
          <a:p>
            <a:pPr algn="ct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Proportions have</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ot changed</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aterially over</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t>
            </a:r>
            <a:r>
              <a:rPr lang="en-US" sz="240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years</a:t>
            </a:r>
            <a:endPar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99002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“Top ten” individual </a:t>
            </a:r>
            <a:br>
              <a:rPr lang="en-US" dirty="0" smtClean="0"/>
            </a:br>
            <a:r>
              <a:rPr lang="en-US" dirty="0" smtClean="0"/>
              <a:t>contributing factors 2014</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25</a:t>
            </a:fld>
            <a:endParaRPr lang="en-US"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94027"/>
            <a:ext cx="5410002" cy="526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5601505" y="2095142"/>
            <a:ext cx="3390095" cy="3391258"/>
            <a:chOff x="5691753" y="1828800"/>
            <a:chExt cx="3390095" cy="3391258"/>
          </a:xfrm>
        </p:grpSpPr>
        <p:sp>
          <p:nvSpPr>
            <p:cNvPr id="6" name="TextBox 5"/>
            <p:cNvSpPr txBox="1"/>
            <p:nvPr/>
          </p:nvSpPr>
          <p:spPr>
            <a:xfrm>
              <a:off x="5691753" y="4019729"/>
              <a:ext cx="3390095" cy="1200329"/>
            </a:xfrm>
            <a:prstGeom prst="rect">
              <a:avLst/>
            </a:prstGeom>
            <a:noFill/>
          </p:spPr>
          <p:txBody>
            <a:bodyPr wrap="none" rtlCol="0">
              <a:spAutoFit/>
            </a:bodyPr>
            <a:lstStyle/>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Substance impairment </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the leading factor in </a:t>
              </a:r>
            </a:p>
            <a:p>
              <a:pPr algn="ctr"/>
              <a:r>
                <a:rPr lang="en-US" sz="240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boating fatalities</a:t>
              </a:r>
            </a:p>
          </p:txBody>
        </p:sp>
        <p:pic>
          <p:nvPicPr>
            <p:cNvPr id="7" name="Picture 2" descr="http://www.sandiegoinjurylawyerblog.com/wp-content/themes/attorney/images/boat-dui-2689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132" y="1828800"/>
              <a:ext cx="2981325" cy="19840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08474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facts</a:t>
            </a:r>
            <a:endParaRPr lang="en-US" dirty="0"/>
          </a:p>
        </p:txBody>
      </p:sp>
      <p:sp>
        <p:nvSpPr>
          <p:cNvPr id="5" name="Content Placeholder 4"/>
          <p:cNvSpPr>
            <a:spLocks noGrp="1"/>
          </p:cNvSpPr>
          <p:nvPr>
            <p:ph sz="half" idx="1"/>
          </p:nvPr>
        </p:nvSpPr>
        <p:spPr>
          <a:xfrm>
            <a:off x="76200" y="1600200"/>
            <a:ext cx="4267200" cy="4449763"/>
          </a:xfrm>
        </p:spPr>
        <p:txBody>
          <a:bodyPr/>
          <a:lstStyle/>
          <a:p>
            <a:r>
              <a:rPr lang="en-US" sz="2700" dirty="0" smtClean="0"/>
              <a:t>We have made good progress, but more remains to be done</a:t>
            </a:r>
          </a:p>
          <a:p>
            <a:r>
              <a:rPr lang="en-US" sz="2700" dirty="0" smtClean="0"/>
              <a:t>Drowning is the major cause of fatalities; 85% of victims not wearing life jackets</a:t>
            </a:r>
          </a:p>
          <a:p>
            <a:r>
              <a:rPr lang="en-US" sz="2700" dirty="0" smtClean="0"/>
              <a:t>Small boats account for the majority of fatalities</a:t>
            </a:r>
          </a:p>
          <a:p>
            <a:r>
              <a:rPr lang="en-US" sz="2700" dirty="0" smtClean="0"/>
              <a:t>Capsizing and falls overboard are major causes of fatalities</a:t>
            </a:r>
            <a:endParaRPr lang="en-US" sz="2700" dirty="0"/>
          </a:p>
        </p:txBody>
      </p:sp>
      <p:sp>
        <p:nvSpPr>
          <p:cNvPr id="6" name="Content Placeholder 5"/>
          <p:cNvSpPr>
            <a:spLocks noGrp="1"/>
          </p:cNvSpPr>
          <p:nvPr>
            <p:ph sz="half" idx="2"/>
          </p:nvPr>
        </p:nvSpPr>
        <p:spPr>
          <a:xfrm>
            <a:off x="4419600" y="1676400"/>
            <a:ext cx="4724400" cy="4449763"/>
          </a:xfrm>
        </p:spPr>
        <p:txBody>
          <a:bodyPr/>
          <a:lstStyle/>
          <a:p>
            <a:r>
              <a:rPr lang="en-US" dirty="0"/>
              <a:t>N</a:t>
            </a:r>
            <a:r>
              <a:rPr lang="en-US" dirty="0" smtClean="0"/>
              <a:t>on-powered </a:t>
            </a:r>
            <a:r>
              <a:rPr lang="en-US" dirty="0"/>
              <a:t>craft </a:t>
            </a:r>
            <a:r>
              <a:rPr lang="en-US" dirty="0" smtClean="0"/>
              <a:t>account for an increasing share of fatalities</a:t>
            </a:r>
          </a:p>
          <a:p>
            <a:r>
              <a:rPr lang="en-US" dirty="0" smtClean="0"/>
              <a:t>Most fatalities occur in relatively benign environmental conditions</a:t>
            </a:r>
          </a:p>
          <a:p>
            <a:r>
              <a:rPr lang="en-US" dirty="0" smtClean="0"/>
              <a:t>Human error accounts for about 2/3</a:t>
            </a:r>
            <a:r>
              <a:rPr lang="en-US" baseline="30000" dirty="0" smtClean="0"/>
              <a:t>rds</a:t>
            </a:r>
            <a:r>
              <a:rPr lang="en-US" dirty="0" smtClean="0"/>
              <a:t> of fatalities</a:t>
            </a:r>
          </a:p>
          <a:p>
            <a:r>
              <a:rPr lang="en-US" dirty="0" smtClean="0"/>
              <a:t>BUI is the largest single contributing factor to fatalities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26</a:t>
            </a:fld>
            <a:endParaRPr lang="en-US" altLang="en-US" dirty="0"/>
          </a:p>
        </p:txBody>
      </p:sp>
    </p:spTree>
    <p:extLst>
      <p:ext uri="{BB962C8B-B14F-4D97-AF65-F5344CB8AC3E}">
        <p14:creationId xmlns:p14="http://schemas.microsoft.com/office/powerpoint/2010/main" val="21473705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dirty="0" smtClean="0"/>
              <a:t>Key issues at a glance: </a:t>
            </a:r>
            <a:br>
              <a:rPr lang="en-US" dirty="0" smtClean="0"/>
            </a:br>
            <a:r>
              <a:rPr lang="en-US" dirty="0" smtClean="0"/>
              <a:t>2016 data</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27</a:t>
            </a:fld>
            <a:endParaRPr lang="en-US" altLang="en-US" dirty="0"/>
          </a:p>
        </p:txBody>
      </p:sp>
      <p:grpSp>
        <p:nvGrpSpPr>
          <p:cNvPr id="4" name="Group 3"/>
          <p:cNvGrpSpPr/>
          <p:nvPr/>
        </p:nvGrpSpPr>
        <p:grpSpPr>
          <a:xfrm>
            <a:off x="0" y="1600200"/>
            <a:ext cx="5943600" cy="5410200"/>
            <a:chOff x="1428383" y="1371600"/>
            <a:chExt cx="6119292" cy="5514833"/>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322" r="18140"/>
            <a:stretch/>
          </p:blipFill>
          <p:spPr>
            <a:xfrm>
              <a:off x="1689315" y="1371600"/>
              <a:ext cx="5858360" cy="5514833"/>
            </a:xfrm>
            <a:prstGeom prst="rect">
              <a:avLst/>
            </a:prstGeom>
          </p:spPr>
        </p:pic>
        <p:sp>
          <p:nvSpPr>
            <p:cNvPr id="6" name="TextBox 5"/>
            <p:cNvSpPr txBox="1"/>
            <p:nvPr/>
          </p:nvSpPr>
          <p:spPr>
            <a:xfrm>
              <a:off x="1428383" y="2588524"/>
              <a:ext cx="1630839" cy="646331"/>
            </a:xfrm>
            <a:prstGeom prst="rect">
              <a:avLst/>
            </a:prstGeom>
            <a:solidFill>
              <a:srgbClr val="FFFFFF"/>
            </a:solidFill>
            <a:ln>
              <a:solidFill>
                <a:srgbClr val="3E3E5C"/>
              </a:solidFill>
            </a:ln>
          </p:spPr>
          <p:txBody>
            <a:bodyPr wrap="none" rtlCol="0">
              <a:spAutoFit/>
            </a:bodyPr>
            <a:lstStyle/>
            <a:p>
              <a:pPr algn="ctr" fontAlgn="auto">
                <a:spcBef>
                  <a:spcPts val="0"/>
                </a:spcBef>
                <a:spcAft>
                  <a:spcPts val="0"/>
                </a:spcAft>
                <a:defRPr/>
              </a:pPr>
              <a:r>
                <a:rPr lang="en-US" b="1" kern="0" dirty="0" smtClean="0">
                  <a:solidFill>
                    <a:srgbClr val="003366"/>
                  </a:solidFill>
                  <a:latin typeface="Tahoma" panose="020B0604030504040204" pitchFamily="34" charset="0"/>
                  <a:ea typeface="Tahoma" panose="020B0604030504040204" pitchFamily="34" charset="0"/>
                  <a:cs typeface="Tahoma" panose="020B0604030504040204" pitchFamily="34" charset="0"/>
                </a:rPr>
                <a:t>All Fatalities</a:t>
              </a:r>
            </a:p>
            <a:p>
              <a:pPr algn="ctr" fontAlgn="auto">
                <a:spcBef>
                  <a:spcPts val="0"/>
                </a:spcBef>
                <a:spcAft>
                  <a:spcPts val="0"/>
                </a:spcAft>
                <a:defRPr/>
              </a:pPr>
              <a:r>
                <a:rPr lang="en-US" b="1" kern="0" dirty="0" smtClean="0">
                  <a:solidFill>
                    <a:srgbClr val="003366"/>
                  </a:solidFill>
                  <a:latin typeface="Tahoma" panose="020B0604030504040204" pitchFamily="34" charset="0"/>
                  <a:ea typeface="Tahoma" panose="020B0604030504040204" pitchFamily="34" charset="0"/>
                  <a:cs typeface="Tahoma" panose="020B0604030504040204" pitchFamily="34" charset="0"/>
                </a:rPr>
                <a:t>701</a:t>
              </a:r>
            </a:p>
          </p:txBody>
        </p:sp>
        <p:sp>
          <p:nvSpPr>
            <p:cNvPr id="7" name="TextBox 6"/>
            <p:cNvSpPr txBox="1"/>
            <p:nvPr/>
          </p:nvSpPr>
          <p:spPr>
            <a:xfrm>
              <a:off x="3030879" y="5486400"/>
              <a:ext cx="1587294" cy="646331"/>
            </a:xfrm>
            <a:prstGeom prst="rect">
              <a:avLst/>
            </a:prstGeom>
            <a:solidFill>
              <a:srgbClr val="FFFFFF"/>
            </a:solidFill>
            <a:ln>
              <a:solidFill>
                <a:srgbClr val="003366"/>
              </a:solidFill>
            </a:ln>
          </p:spPr>
          <p:txBody>
            <a:bodyPr wrap="none" rtlCol="0">
              <a:spAutoFit/>
            </a:bodyPr>
            <a:lstStyle/>
            <a:p>
              <a:pPr algn="ctr" fontAlgn="auto">
                <a:spcBef>
                  <a:spcPts val="0"/>
                </a:spcBef>
                <a:spcAft>
                  <a:spcPts val="0"/>
                </a:spcAft>
                <a:defRPr/>
              </a:pPr>
              <a:r>
                <a:rPr lang="en-US" b="1" kern="0" dirty="0" smtClean="0">
                  <a:solidFill>
                    <a:srgbClr val="003366"/>
                  </a:solidFill>
                  <a:latin typeface="Tahoma" panose="020B0604030504040204" pitchFamily="34" charset="0"/>
                  <a:ea typeface="Tahoma" panose="020B0604030504040204" pitchFamily="34" charset="0"/>
                  <a:cs typeface="Tahoma" panose="020B0604030504040204" pitchFamily="34" charset="0"/>
                </a:rPr>
                <a:t>Alcohol</a:t>
              </a:r>
            </a:p>
            <a:p>
              <a:pPr algn="ctr" fontAlgn="auto">
                <a:spcBef>
                  <a:spcPts val="0"/>
                </a:spcBef>
                <a:spcAft>
                  <a:spcPts val="0"/>
                </a:spcAft>
                <a:defRPr/>
              </a:pPr>
              <a:r>
                <a:rPr lang="en-US" b="1" kern="0" dirty="0" smtClean="0">
                  <a:solidFill>
                    <a:srgbClr val="003366"/>
                  </a:solidFill>
                  <a:latin typeface="Tahoma" panose="020B0604030504040204" pitchFamily="34" charset="0"/>
                  <a:ea typeface="Tahoma" panose="020B0604030504040204" pitchFamily="34" charset="0"/>
                  <a:cs typeface="Tahoma" panose="020B0604030504040204" pitchFamily="34" charset="0"/>
                </a:rPr>
                <a:t>Related 133</a:t>
              </a:r>
            </a:p>
          </p:txBody>
        </p:sp>
        <p:sp>
          <p:nvSpPr>
            <p:cNvPr id="8" name="TextBox 7"/>
            <p:cNvSpPr txBox="1"/>
            <p:nvPr/>
          </p:nvSpPr>
          <p:spPr>
            <a:xfrm>
              <a:off x="5403914" y="3239234"/>
              <a:ext cx="1449490" cy="646331"/>
            </a:xfrm>
            <a:prstGeom prst="rect">
              <a:avLst/>
            </a:prstGeom>
            <a:solidFill>
              <a:srgbClr val="FFFFFF"/>
            </a:solidFill>
            <a:ln>
              <a:solidFill>
                <a:srgbClr val="3E3E5C"/>
              </a:solidFill>
            </a:ln>
          </p:spPr>
          <p:txBody>
            <a:bodyPr wrap="none" rtlCol="0">
              <a:spAutoFit/>
            </a:bodyPr>
            <a:lstStyle/>
            <a:p>
              <a:pPr algn="ctr" fontAlgn="auto">
                <a:spcBef>
                  <a:spcPts val="0"/>
                </a:spcBef>
                <a:spcAft>
                  <a:spcPts val="0"/>
                </a:spcAft>
                <a:defRPr/>
              </a:pPr>
              <a:r>
                <a:rPr lang="en-US" b="1" kern="0" dirty="0" smtClean="0">
                  <a:solidFill>
                    <a:srgbClr val="003366"/>
                  </a:solidFill>
                  <a:latin typeface="Tahoma" panose="020B0604030504040204" pitchFamily="34" charset="0"/>
                  <a:ea typeface="Tahoma" panose="020B0604030504040204" pitchFamily="34" charset="0"/>
                  <a:cs typeface="Tahoma" panose="020B0604030504040204" pitchFamily="34" charset="0"/>
                </a:rPr>
                <a:t>Drownings</a:t>
              </a:r>
            </a:p>
            <a:p>
              <a:pPr algn="ctr" fontAlgn="auto">
                <a:spcBef>
                  <a:spcPts val="0"/>
                </a:spcBef>
                <a:spcAft>
                  <a:spcPts val="0"/>
                </a:spcAft>
                <a:defRPr/>
              </a:pPr>
              <a:r>
                <a:rPr lang="en-US" b="1" kern="0" dirty="0" smtClean="0">
                  <a:solidFill>
                    <a:srgbClr val="003366"/>
                  </a:solidFill>
                  <a:latin typeface="Tahoma" panose="020B0604030504040204" pitchFamily="34" charset="0"/>
                  <a:ea typeface="Tahoma" panose="020B0604030504040204" pitchFamily="34" charset="0"/>
                  <a:cs typeface="Tahoma" panose="020B0604030504040204" pitchFamily="34" charset="0"/>
                </a:rPr>
                <a:t>509</a:t>
              </a:r>
            </a:p>
          </p:txBody>
        </p:sp>
      </p:grpSp>
      <p:sp>
        <p:nvSpPr>
          <p:cNvPr id="9" name="TextBox 8"/>
          <p:cNvSpPr txBox="1"/>
          <p:nvPr/>
        </p:nvSpPr>
        <p:spPr>
          <a:xfrm>
            <a:off x="6155143" y="2275344"/>
            <a:ext cx="2912657" cy="2677656"/>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Drowning and</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lcohol-involved</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f</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atalities account</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f</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or about 80% of</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otal boating</a:t>
            </a:r>
          </a:p>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fatalities!</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1332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457200" y="2027237"/>
            <a:ext cx="8305800" cy="4449763"/>
          </a:xfrm>
        </p:spPr>
        <p:txBody>
          <a:bodyPr/>
          <a:lstStyle/>
          <a:p>
            <a:r>
              <a:rPr lang="en-US" dirty="0" smtClean="0"/>
              <a:t>We need to identify ways (outreach, regulation) to convince boaters to wear life jackets—at least on smaller boats</a:t>
            </a:r>
          </a:p>
          <a:p>
            <a:r>
              <a:rPr lang="en-US" dirty="0" smtClean="0"/>
              <a:t>We need to reduce the prevalence of alcohol consumption on the water</a:t>
            </a:r>
          </a:p>
          <a:p>
            <a:r>
              <a:rPr lang="en-US" dirty="0" smtClean="0"/>
              <a:t>We need a better understanding of human factors and paddlecraft accidents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28</a:t>
            </a:fld>
            <a:endParaRPr lang="en-US" altLang="en-US" dirty="0"/>
          </a:p>
        </p:txBody>
      </p:sp>
    </p:spTree>
    <p:extLst>
      <p:ext uri="{BB962C8B-B14F-4D97-AF65-F5344CB8AC3E}">
        <p14:creationId xmlns:p14="http://schemas.microsoft.com/office/powerpoint/2010/main" val="323169922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886325"/>
            <a:ext cx="7772400" cy="1362075"/>
          </a:xfrm>
        </p:spPr>
        <p:txBody>
          <a:bodyPr/>
          <a:lstStyle/>
          <a:p>
            <a:r>
              <a:rPr lang="en-US" dirty="0" smtClean="0"/>
              <a:t>First Key Issue: Life Jackets</a:t>
            </a:r>
            <a:endParaRPr lang="en-US" dirty="0"/>
          </a:p>
        </p:txBody>
      </p:sp>
      <p:sp>
        <p:nvSpPr>
          <p:cNvPr id="3" name="Slide Number Placeholder 2"/>
          <p:cNvSpPr>
            <a:spLocks noGrp="1"/>
          </p:cNvSpPr>
          <p:nvPr>
            <p:ph type="sldNum" sz="quarter" idx="12"/>
          </p:nvPr>
        </p:nvSpPr>
        <p:spPr/>
        <p:txBody>
          <a:bodyPr/>
          <a:lstStyle/>
          <a:p>
            <a:pPr>
              <a:defRPr/>
            </a:pPr>
            <a:fld id="{5F95B654-D24B-47A5-8844-06D25FF3BFDC}" type="slidenum">
              <a:rPr lang="en-US" altLang="en-US" smtClean="0"/>
              <a:pPr>
                <a:defRPr/>
              </a:pPr>
              <a:t>29</a:t>
            </a:fld>
            <a:endParaRPr lang="en-US" altLang="en-US" dirty="0"/>
          </a:p>
        </p:txBody>
      </p:sp>
      <p:pic>
        <p:nvPicPr>
          <p:cNvPr id="1028" name="Picture 4" descr="Kids wearing children's life jackets, and male and female adult wearing life jackets on a powerb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581400" cy="23805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ult female wearing an inflatable life jacket and a boy and girl in children's life jackets on board a motor b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1981200"/>
            <a:ext cx="3581400" cy="238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71995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Presentation outline</a:t>
            </a:r>
            <a:endParaRPr lang="en-US" dirty="0"/>
          </a:p>
        </p:txBody>
      </p:sp>
      <p:sp>
        <p:nvSpPr>
          <p:cNvPr id="3" name="Slide Number Placeholder 2"/>
          <p:cNvSpPr>
            <a:spLocks noGrp="1"/>
          </p:cNvSpPr>
          <p:nvPr>
            <p:ph type="sldNum" sz="quarter" idx="12"/>
          </p:nvPr>
        </p:nvSpPr>
        <p:spPr>
          <a:xfrm>
            <a:off x="6781800" y="6105525"/>
            <a:ext cx="2133600" cy="409575"/>
          </a:xfrm>
        </p:spPr>
        <p:txBody>
          <a:bodyPr/>
          <a:lstStyle/>
          <a:p>
            <a:pPr>
              <a:defRPr/>
            </a:pPr>
            <a:fld id="{BF4F532F-5594-4848-82AB-1B71FC88F522}" type="slidenum">
              <a:rPr lang="en-US" altLang="en-US" smtClean="0"/>
              <a:pPr>
                <a:defRPr/>
              </a:pPr>
              <a:t>3</a:t>
            </a:fld>
            <a:endParaRPr lang="en-US" altLang="en-US" dirty="0"/>
          </a:p>
        </p:txBody>
      </p:sp>
      <p:sp>
        <p:nvSpPr>
          <p:cNvPr id="4" name="Rectangle 3"/>
          <p:cNvSpPr/>
          <p:nvPr/>
        </p:nvSpPr>
        <p:spPr>
          <a:xfrm>
            <a:off x="0" y="5610225"/>
            <a:ext cx="9144000" cy="990600"/>
          </a:xfrm>
          <a:prstGeom prst="rect">
            <a:avLst/>
          </a:prstGeom>
          <a:solidFill>
            <a:srgbClr val="559EF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itchFamily="34" charset="0"/>
              <a:ea typeface="+mn-ea"/>
              <a:cs typeface="+mn-cs"/>
            </a:endParaRPr>
          </a:p>
        </p:txBody>
      </p:sp>
      <p:cxnSp>
        <p:nvCxnSpPr>
          <p:cNvPr id="5" name="Straight Connector 4"/>
          <p:cNvCxnSpPr/>
          <p:nvPr/>
        </p:nvCxnSpPr>
        <p:spPr>
          <a:xfrm rot="5400000" flipH="1" flipV="1">
            <a:off x="4670941" y="-406786"/>
            <a:ext cx="13952" cy="5426966"/>
          </a:xfrm>
          <a:prstGeom prst="line">
            <a:avLst/>
          </a:prstGeom>
          <a:noFill/>
          <a:ln w="9525" cap="flat" cmpd="sng" algn="ctr">
            <a:solidFill>
              <a:sysClr val="windowText" lastClr="000000"/>
            </a:solidFill>
            <a:prstDash val="solid"/>
          </a:ln>
          <a:effectLst/>
        </p:spPr>
      </p:cxnSp>
      <p:cxnSp>
        <p:nvCxnSpPr>
          <p:cNvPr id="6" name="Straight Connector 5"/>
          <p:cNvCxnSpPr/>
          <p:nvPr/>
        </p:nvCxnSpPr>
        <p:spPr>
          <a:xfrm rot="5400000" flipH="1" flipV="1">
            <a:off x="4670941" y="507614"/>
            <a:ext cx="13952" cy="5426966"/>
          </a:xfrm>
          <a:prstGeom prst="line">
            <a:avLst/>
          </a:prstGeom>
          <a:noFill/>
          <a:ln w="9525" cap="flat" cmpd="sng" algn="ctr">
            <a:solidFill>
              <a:sysClr val="windowText" lastClr="000000"/>
            </a:solidFill>
            <a:prstDash val="solid"/>
          </a:ln>
          <a:effectLst/>
        </p:spPr>
      </p:cxnSp>
      <p:cxnSp>
        <p:nvCxnSpPr>
          <p:cNvPr id="7" name="Straight Connector 6"/>
          <p:cNvCxnSpPr/>
          <p:nvPr/>
        </p:nvCxnSpPr>
        <p:spPr>
          <a:xfrm rot="5400000" flipH="1" flipV="1">
            <a:off x="4670941" y="1498214"/>
            <a:ext cx="13952" cy="5426966"/>
          </a:xfrm>
          <a:prstGeom prst="line">
            <a:avLst/>
          </a:prstGeom>
          <a:noFill/>
          <a:ln w="9525" cap="flat" cmpd="sng" algn="ctr">
            <a:solidFill>
              <a:sysClr val="windowText" lastClr="000000"/>
            </a:solidFill>
            <a:prstDash val="solid"/>
          </a:ln>
          <a:effectLst/>
        </p:spPr>
      </p:cxnSp>
      <p:cxnSp>
        <p:nvCxnSpPr>
          <p:cNvPr id="8" name="Straight Connector 7"/>
          <p:cNvCxnSpPr/>
          <p:nvPr/>
        </p:nvCxnSpPr>
        <p:spPr>
          <a:xfrm rot="5400000" flipH="1" flipV="1">
            <a:off x="4670941" y="2488814"/>
            <a:ext cx="13952" cy="5426966"/>
          </a:xfrm>
          <a:prstGeom prst="line">
            <a:avLst/>
          </a:prstGeom>
          <a:noFill/>
          <a:ln w="9525" cap="flat" cmpd="sng" algn="ctr">
            <a:solidFill>
              <a:sysClr val="windowText" lastClr="000000"/>
            </a:solidFill>
            <a:prstDash val="solid"/>
          </a:ln>
          <a:effectLst/>
        </p:spPr>
      </p:cxnSp>
      <p:sp>
        <p:nvSpPr>
          <p:cNvPr id="9" name="Title 1"/>
          <p:cNvSpPr txBox="1">
            <a:spLocks/>
          </p:cNvSpPr>
          <p:nvPr/>
        </p:nvSpPr>
        <p:spPr>
          <a:xfrm>
            <a:off x="457200" y="6270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Franklin Gothic Medium Cond"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ysClr val="windowText" lastClr="000000"/>
                </a:solidFill>
                <a:effectLst/>
                <a:uLnTx/>
                <a:uFillTx/>
                <a:latin typeface="Franklin Gothic Medium Cond" pitchFamily="34" charset="0"/>
                <a:ea typeface="+mj-ea"/>
                <a:cs typeface="+mj-cs"/>
              </a:rPr>
              <a:t> </a:t>
            </a:r>
            <a:endParaRPr kumimoji="0" lang="en-US" sz="3200" b="0" i="0" u="none" strike="noStrike" kern="1200" cap="none" spc="0" normalizeH="0" baseline="0" noProof="0" dirty="0">
              <a:ln>
                <a:noFill/>
              </a:ln>
              <a:solidFill>
                <a:sysClr val="windowText" lastClr="000000"/>
              </a:solidFill>
              <a:effectLst/>
              <a:uLnTx/>
              <a:uFillTx/>
              <a:latin typeface="Franklin Gothic Medium Cond" pitchFamily="34" charset="0"/>
              <a:ea typeface="+mj-ea"/>
              <a:cs typeface="+mj-cs"/>
            </a:endParaRPr>
          </a:p>
        </p:txBody>
      </p:sp>
      <p:sp>
        <p:nvSpPr>
          <p:cNvPr id="10" name="Oval 9"/>
          <p:cNvSpPr/>
          <p:nvPr/>
        </p:nvSpPr>
        <p:spPr>
          <a:xfrm>
            <a:off x="1547153" y="5457825"/>
            <a:ext cx="533400" cy="152400"/>
          </a:xfrm>
          <a:prstGeom prst="ellipse">
            <a:avLst/>
          </a:prstGeom>
          <a:gradFill flip="none" rotWithShape="1">
            <a:gsLst>
              <a:gs pos="0">
                <a:sysClr val="window" lastClr="FFFFFF">
                  <a:lumMod val="65000"/>
                </a:sysClr>
              </a:gs>
              <a:gs pos="74000">
                <a:sysClr val="window" lastClr="FFFFFF">
                  <a:alpha val="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itchFamily="34" charset="0"/>
              <a:ea typeface="+mn-ea"/>
              <a:cs typeface="+mn-cs"/>
            </a:endParaRPr>
          </a:p>
        </p:txBody>
      </p:sp>
      <p:sp>
        <p:nvSpPr>
          <p:cNvPr id="11" name="Can 10"/>
          <p:cNvSpPr/>
          <p:nvPr/>
        </p:nvSpPr>
        <p:spPr>
          <a:xfrm>
            <a:off x="1676400" y="2071121"/>
            <a:ext cx="304800" cy="3886200"/>
          </a:xfrm>
          <a:prstGeom prst="can">
            <a:avLst/>
          </a:prstGeom>
          <a:gradFill flip="none" rotWithShape="1">
            <a:gsLst>
              <a:gs pos="0">
                <a:sysClr val="windowText" lastClr="000000">
                  <a:lumMod val="65000"/>
                  <a:lumOff val="35000"/>
                </a:sysClr>
              </a:gs>
              <a:gs pos="50000">
                <a:sysClr val="window" lastClr="FFFFFF"/>
              </a:gs>
              <a:gs pos="100000">
                <a:sysClr val="windowText" lastClr="000000">
                  <a:lumMod val="65000"/>
                  <a:lumOff val="35000"/>
                </a:sysClr>
              </a:gs>
            </a:gsLst>
            <a:lin ang="0" scaled="1"/>
            <a:tileRect/>
          </a:gradFill>
          <a:ln w="25400" cap="flat" cmpd="sng" algn="ctr">
            <a:solidFill>
              <a:sysClr val="window" lastClr="FFFFFF">
                <a:lumMod val="65000"/>
              </a:sysClr>
            </a:solid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itchFamily="34" charset="0"/>
              <a:ea typeface="+mn-ea"/>
              <a:cs typeface="+mn-cs"/>
            </a:endParaRPr>
          </a:p>
        </p:txBody>
      </p:sp>
      <p:grpSp>
        <p:nvGrpSpPr>
          <p:cNvPr id="12" name="Group 36"/>
          <p:cNvGrpSpPr>
            <a:grpSpLocks noChangeAspect="1"/>
          </p:cNvGrpSpPr>
          <p:nvPr/>
        </p:nvGrpSpPr>
        <p:grpSpPr>
          <a:xfrm>
            <a:off x="1578682" y="1952624"/>
            <a:ext cx="480060" cy="451801"/>
            <a:chOff x="2667000" y="2514600"/>
            <a:chExt cx="990600" cy="1158740"/>
          </a:xfrm>
          <a:solidFill>
            <a:schemeClr val="accent2"/>
          </a:solidFill>
        </p:grpSpPr>
        <p:sp>
          <p:nvSpPr>
            <p:cNvPr id="13" name="Ellipse 99"/>
            <p:cNvSpPr/>
            <p:nvPr/>
          </p:nvSpPr>
          <p:spPr bwMode="auto">
            <a:xfrm>
              <a:off x="2667000" y="2514600"/>
              <a:ext cx="990600" cy="1158740"/>
            </a:xfrm>
            <a:prstGeom prst="ellipse">
              <a:avLst/>
            </a:prstGeom>
            <a:grpFill/>
            <a:ln w="9525" cap="flat" cmpd="sng" algn="ctr">
              <a:solidFill>
                <a:srgbClr val="C0504D">
                  <a:lumMod val="50000"/>
                </a:srgbClr>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111" charset="0"/>
                <a:ea typeface="ＭＳ Ｐゴシック" pitchFamily="-111" charset="-128"/>
              </a:endParaRPr>
            </a:p>
          </p:txBody>
        </p:sp>
        <p:sp>
          <p:nvSpPr>
            <p:cNvPr id="14" name="Ellipse 100"/>
            <p:cNvSpPr>
              <a:spLocks noChangeArrowheads="1"/>
            </p:cNvSpPr>
            <p:nvPr/>
          </p:nvSpPr>
          <p:spPr bwMode="auto">
            <a:xfrm>
              <a:off x="2799926" y="2552282"/>
              <a:ext cx="728980" cy="625708"/>
            </a:xfrm>
            <a:prstGeom prst="ellipse">
              <a:avLst/>
            </a:pr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charset="0"/>
                <a:ea typeface="ＭＳ Ｐゴシック" pitchFamily="34" charset="-128"/>
              </a:endParaRPr>
            </a:p>
          </p:txBody>
        </p:sp>
      </p:grpSp>
      <p:grpSp>
        <p:nvGrpSpPr>
          <p:cNvPr id="15" name="Group 36"/>
          <p:cNvGrpSpPr>
            <a:grpSpLocks noChangeAspect="1"/>
          </p:cNvGrpSpPr>
          <p:nvPr/>
        </p:nvGrpSpPr>
        <p:grpSpPr>
          <a:xfrm>
            <a:off x="1578682" y="2919624"/>
            <a:ext cx="480060" cy="451801"/>
            <a:chOff x="2667000" y="2514600"/>
            <a:chExt cx="990600" cy="1158740"/>
          </a:xfrm>
          <a:solidFill>
            <a:schemeClr val="accent2"/>
          </a:solidFill>
        </p:grpSpPr>
        <p:sp>
          <p:nvSpPr>
            <p:cNvPr id="16" name="Ellipse 99"/>
            <p:cNvSpPr/>
            <p:nvPr/>
          </p:nvSpPr>
          <p:spPr bwMode="auto">
            <a:xfrm>
              <a:off x="2667000" y="2514600"/>
              <a:ext cx="990600" cy="1158740"/>
            </a:xfrm>
            <a:prstGeom prst="ellipse">
              <a:avLst/>
            </a:prstGeom>
            <a:grpFill/>
            <a:ln w="9525" cap="flat" cmpd="sng" algn="ctr">
              <a:solidFill>
                <a:srgbClr val="C0504D">
                  <a:lumMod val="50000"/>
                </a:srgbClr>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111" charset="0"/>
                <a:ea typeface="ＭＳ Ｐゴシック" pitchFamily="-111" charset="-128"/>
              </a:endParaRPr>
            </a:p>
          </p:txBody>
        </p:sp>
        <p:sp>
          <p:nvSpPr>
            <p:cNvPr id="17" name="Ellipse 100"/>
            <p:cNvSpPr>
              <a:spLocks noChangeArrowheads="1"/>
            </p:cNvSpPr>
            <p:nvPr/>
          </p:nvSpPr>
          <p:spPr bwMode="auto">
            <a:xfrm>
              <a:off x="2799926" y="2552282"/>
              <a:ext cx="728980" cy="625708"/>
            </a:xfrm>
            <a:prstGeom prst="ellipse">
              <a:avLst/>
            </a:pr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charset="0"/>
                <a:ea typeface="ＭＳ Ｐゴシック" pitchFamily="34" charset="-128"/>
              </a:endParaRPr>
            </a:p>
          </p:txBody>
        </p:sp>
      </p:grpSp>
      <p:grpSp>
        <p:nvGrpSpPr>
          <p:cNvPr id="18" name="Group 36"/>
          <p:cNvGrpSpPr>
            <a:grpSpLocks noChangeAspect="1"/>
          </p:cNvGrpSpPr>
          <p:nvPr/>
        </p:nvGrpSpPr>
        <p:grpSpPr>
          <a:xfrm>
            <a:off x="1578682" y="3886624"/>
            <a:ext cx="480060" cy="451801"/>
            <a:chOff x="2667000" y="2514600"/>
            <a:chExt cx="990600" cy="1158740"/>
          </a:xfrm>
          <a:solidFill>
            <a:schemeClr val="accent2"/>
          </a:solidFill>
        </p:grpSpPr>
        <p:sp>
          <p:nvSpPr>
            <p:cNvPr id="19" name="Ellipse 99"/>
            <p:cNvSpPr/>
            <p:nvPr/>
          </p:nvSpPr>
          <p:spPr bwMode="auto">
            <a:xfrm>
              <a:off x="2667000" y="2514600"/>
              <a:ext cx="990600" cy="1158740"/>
            </a:xfrm>
            <a:prstGeom prst="ellipse">
              <a:avLst/>
            </a:prstGeom>
            <a:grpFill/>
            <a:ln w="9525" cap="flat" cmpd="sng" algn="ctr">
              <a:solidFill>
                <a:srgbClr val="C0504D">
                  <a:lumMod val="50000"/>
                </a:srgbClr>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111" charset="0"/>
                <a:ea typeface="ＭＳ Ｐゴシック" pitchFamily="-111" charset="-128"/>
              </a:endParaRPr>
            </a:p>
          </p:txBody>
        </p:sp>
        <p:sp>
          <p:nvSpPr>
            <p:cNvPr id="20" name="Ellipse 100"/>
            <p:cNvSpPr>
              <a:spLocks noChangeArrowheads="1"/>
            </p:cNvSpPr>
            <p:nvPr/>
          </p:nvSpPr>
          <p:spPr bwMode="auto">
            <a:xfrm>
              <a:off x="2799926" y="2552282"/>
              <a:ext cx="728980" cy="625708"/>
            </a:xfrm>
            <a:prstGeom prst="ellipse">
              <a:avLst/>
            </a:pr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charset="0"/>
                <a:ea typeface="ＭＳ Ｐゴシック" pitchFamily="34" charset="-128"/>
              </a:endParaRPr>
            </a:p>
          </p:txBody>
        </p:sp>
      </p:grpSp>
      <p:grpSp>
        <p:nvGrpSpPr>
          <p:cNvPr id="21" name="Group 36"/>
          <p:cNvGrpSpPr>
            <a:grpSpLocks noChangeAspect="1"/>
          </p:cNvGrpSpPr>
          <p:nvPr/>
        </p:nvGrpSpPr>
        <p:grpSpPr>
          <a:xfrm>
            <a:off x="1578682" y="4853623"/>
            <a:ext cx="480060" cy="451801"/>
            <a:chOff x="2667000" y="2514600"/>
            <a:chExt cx="990600" cy="1158740"/>
          </a:xfrm>
          <a:solidFill>
            <a:schemeClr val="accent2"/>
          </a:solidFill>
        </p:grpSpPr>
        <p:sp>
          <p:nvSpPr>
            <p:cNvPr id="22" name="Ellipse 99"/>
            <p:cNvSpPr/>
            <p:nvPr/>
          </p:nvSpPr>
          <p:spPr bwMode="auto">
            <a:xfrm>
              <a:off x="2667000" y="2514600"/>
              <a:ext cx="990600" cy="1158740"/>
            </a:xfrm>
            <a:prstGeom prst="ellipse">
              <a:avLst/>
            </a:prstGeom>
            <a:grpFill/>
            <a:ln w="9525" cap="flat" cmpd="sng" algn="ctr">
              <a:solidFill>
                <a:srgbClr val="C0504D">
                  <a:lumMod val="50000"/>
                </a:srgbClr>
              </a:solidFill>
              <a:prstDash val="solid"/>
            </a:ln>
            <a:effectLst>
              <a:innerShdw blurRad="190500" dist="114300" dir="5640000">
                <a:srgbClr val="000000">
                  <a:alpha val="37000"/>
                </a:srgb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111" charset="0"/>
                <a:ea typeface="ＭＳ Ｐゴシック" pitchFamily="-111" charset="-128"/>
              </a:endParaRPr>
            </a:p>
          </p:txBody>
        </p:sp>
        <p:sp>
          <p:nvSpPr>
            <p:cNvPr id="23" name="Ellipse 100"/>
            <p:cNvSpPr>
              <a:spLocks noChangeArrowheads="1"/>
            </p:cNvSpPr>
            <p:nvPr/>
          </p:nvSpPr>
          <p:spPr bwMode="auto">
            <a:xfrm>
              <a:off x="2799926" y="2552282"/>
              <a:ext cx="728980" cy="625708"/>
            </a:xfrm>
            <a:prstGeom prst="ellipse">
              <a:avLst/>
            </a:pr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charset="0"/>
                <a:ea typeface="ＭＳ Ｐゴシック" pitchFamily="34" charset="-128"/>
              </a:endParaRPr>
            </a:p>
          </p:txBody>
        </p:sp>
      </p:grpSp>
      <p:sp>
        <p:nvSpPr>
          <p:cNvPr id="24" name="TextBox 23"/>
          <p:cNvSpPr txBox="1"/>
          <p:nvPr/>
        </p:nvSpPr>
        <p:spPr>
          <a:xfrm>
            <a:off x="2327868" y="1828800"/>
            <a:ext cx="2053767" cy="523220"/>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Background</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327868" y="2743200"/>
            <a:ext cx="5475923" cy="523220"/>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What we can learn from statistics</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2327868" y="3733800"/>
            <a:ext cx="5113964" cy="523220"/>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Key issues: Lifejackets and BUI</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2327868" y="4724400"/>
            <a:ext cx="2828018" cy="523220"/>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Closing thoughts</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28" name="Straight Connector 27"/>
          <p:cNvCxnSpPr/>
          <p:nvPr/>
        </p:nvCxnSpPr>
        <p:spPr>
          <a:xfrm flipV="1">
            <a:off x="0" y="6587772"/>
            <a:ext cx="9144000" cy="1"/>
          </a:xfrm>
          <a:prstGeom prst="line">
            <a:avLst/>
          </a:prstGeom>
          <a:noFill/>
          <a:ln w="9525" cap="flat" cmpd="sng" algn="ctr">
            <a:solidFill>
              <a:sysClr val="windowText" lastClr="000000"/>
            </a:solidFill>
            <a:prstDash val="solid"/>
          </a:ln>
          <a:effectLst/>
        </p:spPr>
      </p:cxnSp>
    </p:spTree>
    <p:extLst>
      <p:ext uri="{BB962C8B-B14F-4D97-AF65-F5344CB8AC3E}">
        <p14:creationId xmlns:p14="http://schemas.microsoft.com/office/powerpoint/2010/main" val="4229501108"/>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jacket basics</a:t>
            </a:r>
            <a:endParaRPr lang="en-US" dirty="0"/>
          </a:p>
        </p:txBody>
      </p:sp>
      <p:sp>
        <p:nvSpPr>
          <p:cNvPr id="3" name="Content Placeholder 2"/>
          <p:cNvSpPr>
            <a:spLocks noGrp="1"/>
          </p:cNvSpPr>
          <p:nvPr>
            <p:ph idx="1"/>
          </p:nvPr>
        </p:nvSpPr>
        <p:spPr>
          <a:xfrm>
            <a:off x="457200" y="1798637"/>
            <a:ext cx="8534400" cy="4449763"/>
          </a:xfrm>
        </p:spPr>
        <p:txBody>
          <a:bodyPr/>
          <a:lstStyle/>
          <a:p>
            <a:r>
              <a:rPr lang="en-US" dirty="0" smtClean="0"/>
              <a:t>Life jackets do not prevent accidents, but </a:t>
            </a:r>
            <a:r>
              <a:rPr lang="en-US" i="1" dirty="0" smtClean="0"/>
              <a:t>substantially increase the likelihood of survival </a:t>
            </a:r>
            <a:r>
              <a:rPr lang="en-US" dirty="0" smtClean="0"/>
              <a:t>in the event of capsizing or falls overboard</a:t>
            </a:r>
          </a:p>
          <a:p>
            <a:r>
              <a:rPr lang="en-US" dirty="0" smtClean="0"/>
              <a:t>It is difficult to predict the circumstances where life jackets will be required beforehand, and therefore,</a:t>
            </a:r>
          </a:p>
          <a:p>
            <a:r>
              <a:rPr lang="en-US" dirty="0" smtClean="0"/>
              <a:t>Life jackets need to be </a:t>
            </a:r>
            <a:r>
              <a:rPr lang="en-US" i="1" dirty="0" smtClean="0"/>
              <a:t>worn, not just carried</a:t>
            </a:r>
            <a:r>
              <a:rPr lang="en-US" dirty="0" smtClean="0"/>
              <a:t>—particularly for small boats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30</a:t>
            </a:fld>
            <a:endParaRPr lang="en-US" altLang="en-US" dirty="0"/>
          </a:p>
        </p:txBody>
      </p:sp>
    </p:spTree>
    <p:extLst>
      <p:ext uri="{BB962C8B-B14F-4D97-AF65-F5344CB8AC3E}">
        <p14:creationId xmlns:p14="http://schemas.microsoft.com/office/powerpoint/2010/main" val="3339518832"/>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00BF9B-1C6C-49B7-B36F-C3D6FCA98859}" type="slidenum">
              <a:rPr lang="en-US" altLang="en-US" smtClean="0"/>
              <a:pPr>
                <a:defRPr/>
              </a:pPr>
              <a:t>31</a:t>
            </a:fld>
            <a:endParaRPr lang="en-US" altLang="en-US" dirty="0"/>
          </a:p>
        </p:txBody>
      </p:sp>
      <p:sp>
        <p:nvSpPr>
          <p:cNvPr id="3" name="Slide Number Placeholder 1"/>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rgbClr val="00000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481DF2A2-E6F0-4F51-924D-966B147C4597}" type="slidenum">
              <a:rPr lang="en-US" smtClean="0"/>
              <a:pPr/>
              <a:t>31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60"/>
            <a:ext cx="9144000" cy="6858000"/>
          </a:xfrm>
          <a:prstGeom prst="rect">
            <a:avLst/>
          </a:prstGeom>
        </p:spPr>
      </p:pic>
      <p:sp>
        <p:nvSpPr>
          <p:cNvPr id="5" name="TextBox 4"/>
          <p:cNvSpPr txBox="1"/>
          <p:nvPr/>
        </p:nvSpPr>
        <p:spPr>
          <a:xfrm>
            <a:off x="228600" y="76200"/>
            <a:ext cx="8763000" cy="1138773"/>
          </a:xfrm>
          <a:prstGeom prst="rect">
            <a:avLst/>
          </a:prstGeom>
          <a:noFill/>
        </p:spPr>
        <p:txBody>
          <a:bodyPr wrap="square" rtlCol="0">
            <a:spAutoFit/>
          </a:bodyPr>
          <a:lstStyle/>
          <a:p>
            <a:pPr algn="ctr"/>
            <a:r>
              <a:rPr lang="en-US" sz="3400" dirty="0" smtClean="0">
                <a:latin typeface="Tahoma" panose="020B0604030504040204" pitchFamily="34" charset="0"/>
                <a:ea typeface="Tahoma" panose="020B0604030504040204" pitchFamily="34" charset="0"/>
                <a:cs typeface="Tahoma" panose="020B0604030504040204" pitchFamily="34" charset="0"/>
              </a:rPr>
              <a:t>Studies show that increased wear rates</a:t>
            </a:r>
          </a:p>
          <a:p>
            <a:pPr algn="ctr"/>
            <a:r>
              <a:rPr lang="en-US" sz="3400" dirty="0" smtClean="0">
                <a:latin typeface="Tahoma" panose="020B0604030504040204" pitchFamily="34" charset="0"/>
                <a:ea typeface="Tahoma" panose="020B0604030504040204" pitchFamily="34" charset="0"/>
                <a:cs typeface="Tahoma" panose="020B0604030504040204" pitchFamily="34" charset="0"/>
              </a:rPr>
              <a:t>could reduce boating fatalities dramatically</a:t>
            </a:r>
            <a:endParaRPr lang="en-US" sz="3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3988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of life jacket wear</a:t>
            </a:r>
            <a:br>
              <a:rPr lang="en-US" dirty="0" smtClean="0"/>
            </a:br>
            <a:r>
              <a:rPr lang="en-US" dirty="0" smtClean="0"/>
              <a:t>supported by studies</a:t>
            </a:r>
            <a:endParaRPr lang="en-US" dirty="0"/>
          </a:p>
        </p:txBody>
      </p:sp>
      <p:sp>
        <p:nvSpPr>
          <p:cNvPr id="3" name="Content Placeholder 2"/>
          <p:cNvSpPr>
            <a:spLocks noGrp="1"/>
          </p:cNvSpPr>
          <p:nvPr>
            <p:ph idx="1"/>
          </p:nvPr>
        </p:nvSpPr>
        <p:spPr>
          <a:xfrm>
            <a:off x="381000" y="1798637"/>
            <a:ext cx="8305800" cy="4449763"/>
          </a:xfrm>
        </p:spPr>
        <p:txBody>
          <a:bodyPr/>
          <a:lstStyle/>
          <a:p>
            <a:r>
              <a:rPr lang="en-US" sz="3000" dirty="0"/>
              <a:t>Cummings et al. (2010) matched cohort design U.S.: authors estimated that wearing a life jacket reduced the risk of drowning by 49% (95% CI 26% to 65%)</a:t>
            </a:r>
          </a:p>
          <a:p>
            <a:r>
              <a:rPr lang="en-US" sz="3000" dirty="0"/>
              <a:t>Maxim (2010) U. S.: For open motorboats, canoes, kayaks, and rowboats the incremental lives saved if wear rates could be increased to 70% were estimated to be approximately 125 annually, a 34% reduction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32</a:t>
            </a:fld>
            <a:endParaRPr lang="en-US" altLang="en-US" dirty="0"/>
          </a:p>
        </p:txBody>
      </p:sp>
    </p:spTree>
    <p:extLst>
      <p:ext uri="{BB962C8B-B14F-4D97-AF65-F5344CB8AC3E}">
        <p14:creationId xmlns:p14="http://schemas.microsoft.com/office/powerpoint/2010/main" val="2999929871"/>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a:t>Efficacy of life jacket wear</a:t>
            </a:r>
            <a:br>
              <a:rPr lang="en-US" dirty="0"/>
            </a:br>
            <a:r>
              <a:rPr lang="en-US" dirty="0"/>
              <a:t>supported by studies</a:t>
            </a:r>
          </a:p>
        </p:txBody>
      </p:sp>
      <p:sp>
        <p:nvSpPr>
          <p:cNvPr id="3" name="Content Placeholder 2"/>
          <p:cNvSpPr>
            <a:spLocks noGrp="1"/>
          </p:cNvSpPr>
          <p:nvPr>
            <p:ph idx="1"/>
          </p:nvPr>
        </p:nvSpPr>
        <p:spPr/>
        <p:txBody>
          <a:bodyPr/>
          <a:lstStyle/>
          <a:p>
            <a:r>
              <a:rPr lang="en-US" sz="2800" dirty="0"/>
              <a:t>Gungor and Viauroux (2014) U. S.: the expected number of drownings per vessel would decrease by about 80% if the operator wears a life jacket</a:t>
            </a:r>
          </a:p>
          <a:p>
            <a:r>
              <a:rPr lang="en-US" sz="2800" dirty="0"/>
              <a:t>O’Connor and O’Connor (2005) Australia: probability of surviving was 34/50 = 0.68 (95% CI 0.5317 - 0.8007)  if the person was wearing a life jacket compared to 128/257 = 0.50 (95% CI 0.4355 - 0.5607) if not</a:t>
            </a:r>
          </a:p>
          <a:p>
            <a:r>
              <a:rPr lang="en-US" sz="2800" dirty="0"/>
              <a:t>Bugeja et al., (2014) Victoria Australia: 67% decrease in drownings after regulation requiring life jacket wear went into effect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33</a:t>
            </a:fld>
            <a:endParaRPr lang="en-US" altLang="en-US" dirty="0"/>
          </a:p>
        </p:txBody>
      </p:sp>
    </p:spTree>
    <p:extLst>
      <p:ext uri="{BB962C8B-B14F-4D97-AF65-F5344CB8AC3E}">
        <p14:creationId xmlns:p14="http://schemas.microsoft.com/office/powerpoint/2010/main" val="387024067"/>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Let’s see now…</a:t>
            </a:r>
            <a:endParaRPr lang="en-US" dirty="0"/>
          </a:p>
        </p:txBody>
      </p:sp>
      <p:sp>
        <p:nvSpPr>
          <p:cNvPr id="3" name="Content Placeholder 2"/>
          <p:cNvSpPr>
            <a:spLocks noGrp="1"/>
          </p:cNvSpPr>
          <p:nvPr>
            <p:ph idx="1"/>
          </p:nvPr>
        </p:nvSpPr>
        <p:spPr>
          <a:xfrm>
            <a:off x="381000" y="1676400"/>
            <a:ext cx="8534400" cy="4449763"/>
          </a:xfrm>
        </p:spPr>
        <p:txBody>
          <a:bodyPr/>
          <a:lstStyle/>
          <a:p>
            <a:r>
              <a:rPr lang="en-US" sz="3100" dirty="0" smtClean="0"/>
              <a:t>Drowning accounts for the majority of fatalities</a:t>
            </a:r>
          </a:p>
          <a:p>
            <a:r>
              <a:rPr lang="en-US" sz="3100" dirty="0" smtClean="0"/>
              <a:t>Most drownings occur in benign environmental conditions, not offshore or on the great lakes</a:t>
            </a:r>
          </a:p>
          <a:p>
            <a:r>
              <a:rPr lang="en-US" sz="3100" dirty="0" smtClean="0"/>
              <a:t>Most drownings occur as a result of unpredictable circumstances (capsizing, falls overboard, flooding/swamping)</a:t>
            </a:r>
          </a:p>
          <a:p>
            <a:r>
              <a:rPr lang="en-US" sz="3100" dirty="0" smtClean="0"/>
              <a:t>Wearing (not merely carrying) a life jacket can reduce fatalities substantially</a:t>
            </a:r>
            <a:endParaRPr lang="en-US" sz="3100"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34</a:t>
            </a:fld>
            <a:endParaRPr lang="en-US" altLang="en-US" dirty="0"/>
          </a:p>
        </p:txBody>
      </p:sp>
    </p:spTree>
    <p:extLst>
      <p:ext uri="{BB962C8B-B14F-4D97-AF65-F5344CB8AC3E}">
        <p14:creationId xmlns:p14="http://schemas.microsoft.com/office/powerpoint/2010/main" val="32614138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a:xfrm>
            <a:off x="381000" y="1676400"/>
            <a:ext cx="4267200" cy="4449763"/>
          </a:xfrm>
        </p:spPr>
        <p:txBody>
          <a:bodyPr/>
          <a:lstStyle/>
          <a:p>
            <a:r>
              <a:rPr lang="en-US" dirty="0" smtClean="0"/>
              <a:t>Wearing a life jacket, particularly on small craft ought to be a “no-brainer” and so</a:t>
            </a:r>
          </a:p>
          <a:p>
            <a:r>
              <a:rPr lang="en-US" dirty="0" smtClean="0"/>
              <a:t>Life jacket wear rates should be high</a:t>
            </a:r>
          </a:p>
          <a:p>
            <a:r>
              <a:rPr lang="en-US" dirty="0" smtClean="0"/>
              <a:t>But, Lets look at data on actual wear rates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35</a:t>
            </a:fld>
            <a:endParaRPr lang="en-US" altLang="en-US" dirty="0"/>
          </a:p>
        </p:txBody>
      </p:sp>
      <p:pic>
        <p:nvPicPr>
          <p:cNvPr id="1026" name="Picture 2" descr="Man adjusting an inflatable life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2109153"/>
            <a:ext cx="2295525" cy="345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555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JSI </a:t>
            </a:r>
            <a:r>
              <a:rPr lang="en-US" dirty="0" smtClean="0"/>
              <a:t>Research and </a:t>
            </a:r>
            <a:br>
              <a:rPr lang="en-US" dirty="0" smtClean="0"/>
            </a:br>
            <a:r>
              <a:rPr lang="en-US" dirty="0" smtClean="0"/>
              <a:t>Training Institute studies</a:t>
            </a:r>
            <a:endParaRPr lang="en-US" dirty="0"/>
          </a:p>
        </p:txBody>
      </p:sp>
      <p:sp>
        <p:nvSpPr>
          <p:cNvPr id="3" name="Content Placeholder 2"/>
          <p:cNvSpPr>
            <a:spLocks noGrp="1"/>
          </p:cNvSpPr>
          <p:nvPr>
            <p:ph sz="half" idx="1"/>
          </p:nvPr>
        </p:nvSpPr>
        <p:spPr/>
        <p:txBody>
          <a:bodyPr/>
          <a:lstStyle/>
          <a:p>
            <a:r>
              <a:rPr lang="en-US" dirty="0"/>
              <a:t>Wear rate studies under CG grant from 1999 forward</a:t>
            </a:r>
          </a:p>
          <a:p>
            <a:r>
              <a:rPr lang="en-US" dirty="0"/>
              <a:t>Based on actual observations, not interviews</a:t>
            </a:r>
          </a:p>
          <a:p>
            <a:r>
              <a:rPr lang="en-US" dirty="0"/>
              <a:t>Data collected include wear rates by age and gender of boater, type, and length of boat</a:t>
            </a:r>
          </a:p>
          <a:p>
            <a:endParaRPr lang="en-US" dirty="0"/>
          </a:p>
        </p:txBody>
      </p:sp>
      <p:sp>
        <p:nvSpPr>
          <p:cNvPr id="5" name="Slide Number Placeholder 4"/>
          <p:cNvSpPr>
            <a:spLocks noGrp="1"/>
          </p:cNvSpPr>
          <p:nvPr>
            <p:ph type="sldNum" sz="quarter" idx="12"/>
          </p:nvPr>
        </p:nvSpPr>
        <p:spPr/>
        <p:txBody>
          <a:bodyPr/>
          <a:lstStyle/>
          <a:p>
            <a:pPr>
              <a:defRPr/>
            </a:pPr>
            <a:fld id="{B42F3891-DAAC-4358-B0D6-4030C9106156}" type="slidenum">
              <a:rPr lang="en-US" altLang="en-US" smtClean="0"/>
              <a:pPr>
                <a:defRPr/>
              </a:pPr>
              <a:t>36</a:t>
            </a:fld>
            <a:endParaRPr lang="en-US"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478154" cy="4098923"/>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104110"/>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00BF9B-1C6C-49B7-B36F-C3D6FCA98859}" type="slidenum">
              <a:rPr lang="en-US" altLang="en-US" smtClean="0"/>
              <a:pPr>
                <a:defRPr/>
              </a:pPr>
              <a:t>37</a:t>
            </a:fld>
            <a:endParaRPr lang="en-US" altLang="en-US" dirty="0"/>
          </a:p>
        </p:txBody>
      </p:sp>
      <p:sp>
        <p:nvSpPr>
          <p:cNvPr id="3" name="Title 1"/>
          <p:cNvSpPr txBox="1">
            <a:spLocks/>
          </p:cNvSpPr>
          <p:nvPr/>
        </p:nvSpPr>
        <p:spPr bwMode="auto">
          <a:xfrm>
            <a:off x="76200" y="381000"/>
            <a:ext cx="899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bg1"/>
                </a:solidFill>
                <a:latin typeface="Tahoma" pitchFamily="34" charset="0"/>
                <a:ea typeface="Tahoma" pitchFamily="34" charset="0"/>
                <a:cs typeface="Tahoma" pitchFamily="34" charset="0"/>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Life jacket wear rates: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all boats excluding PWCs</a:t>
            </a:r>
            <a:endParaRPr kumimoji="0" lang="en-US" sz="4200" b="0" i="0" u="none" strike="noStrike" kern="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grpSp>
        <p:nvGrpSpPr>
          <p:cNvPr id="6" name="Group 5"/>
          <p:cNvGrpSpPr/>
          <p:nvPr/>
        </p:nvGrpSpPr>
        <p:grpSpPr>
          <a:xfrm>
            <a:off x="6477000" y="1752600"/>
            <a:ext cx="2074580" cy="3741360"/>
            <a:chOff x="6477000" y="1752600"/>
            <a:chExt cx="2074580" cy="3741360"/>
          </a:xfrm>
        </p:grpSpPr>
        <p:sp>
          <p:nvSpPr>
            <p:cNvPr id="7" name="TextBox 6"/>
            <p:cNvSpPr txBox="1"/>
            <p:nvPr/>
          </p:nvSpPr>
          <p:spPr>
            <a:xfrm>
              <a:off x="6591300" y="3924300"/>
              <a:ext cx="1960280" cy="1569660"/>
            </a:xfrm>
            <a:prstGeom prst="rect">
              <a:avLst/>
            </a:prstGeom>
            <a:noFill/>
          </p:spPr>
          <p:txBody>
            <a:bodyPr wrap="none" rtlCol="0">
              <a:spAutoFit/>
            </a:bodyPr>
            <a:lstStyle/>
            <a:p>
              <a:pPr algn="ctr"/>
              <a:r>
                <a:rPr lang="en-US" sz="24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will it</a:t>
              </a:r>
            </a:p>
            <a:p>
              <a:pPr algn="ctr"/>
              <a:r>
                <a:rPr lang="en-US" sz="2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t>
              </a:r>
              <a:r>
                <a:rPr lang="en-US" sz="24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ake to move</a:t>
              </a:r>
            </a:p>
            <a:p>
              <a:pPr algn="ctr"/>
              <a:r>
                <a:rPr lang="en-US" sz="2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t>
              </a:r>
              <a:r>
                <a:rPr lang="en-US" sz="24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needle</a:t>
              </a:r>
            </a:p>
            <a:p>
              <a:pPr algn="ctr"/>
              <a:r>
                <a:rPr lang="en-US" sz="2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t>
              </a:r>
              <a:r>
                <a:rPr lang="en-US" sz="24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 adults?</a:t>
              </a:r>
              <a:endParaRPr lang="en-US" sz="2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http://www.cruisersforum.com/forums/attachment.php?attachmentid=28001&amp;d=13070729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752600"/>
              <a:ext cx="2057400" cy="20574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4031"/>
            <a:ext cx="6172200" cy="527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6212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Adult wear rates by </a:t>
            </a:r>
            <a:br>
              <a:rPr lang="en-US" dirty="0" smtClean="0"/>
            </a:br>
            <a:r>
              <a:rPr lang="en-US" dirty="0" smtClean="0"/>
              <a:t>boat type 2015</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38</a:t>
            </a:fld>
            <a:endParaRPr lang="en-US"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3" y="1600200"/>
            <a:ext cx="609085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53978" y="2514600"/>
            <a:ext cx="2685222" cy="2246769"/>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Regulation and</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r</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isk perception?</a:t>
            </a:r>
          </a:p>
          <a:p>
            <a:pPr fontAlgn="auto">
              <a:spcBef>
                <a:spcPts val="0"/>
              </a:spcBef>
              <a:spcAft>
                <a:spcPts val="0"/>
              </a:spcAft>
            </a:pPr>
            <a:endPar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But what about</a:t>
            </a:r>
          </a:p>
          <a:p>
            <a:pPr fontAlgn="auto">
              <a:spcBef>
                <a:spcPts val="0"/>
              </a:spcBef>
              <a:spcAft>
                <a:spcPts val="0"/>
              </a:spcAft>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owerboats?</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46436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Wear rates by age 2015</a:t>
            </a:r>
            <a:br>
              <a:rPr lang="en-US" dirty="0" smtClean="0"/>
            </a:br>
            <a:r>
              <a:rPr lang="en-US" dirty="0" smtClean="0"/>
              <a:t>(excluding PWCs)</a:t>
            </a:r>
            <a:endParaRPr lang="en-US" dirty="0"/>
          </a:p>
        </p:txBody>
      </p:sp>
      <p:sp>
        <p:nvSpPr>
          <p:cNvPr id="6" name="Content Placeholder 5"/>
          <p:cNvSpPr>
            <a:spLocks noGrp="1"/>
          </p:cNvSpPr>
          <p:nvPr>
            <p:ph sz="half" idx="2"/>
          </p:nvPr>
        </p:nvSpPr>
        <p:spPr>
          <a:xfrm>
            <a:off x="4953000" y="2027237"/>
            <a:ext cx="4076700" cy="4449763"/>
          </a:xfrm>
        </p:spPr>
        <p:txBody>
          <a:bodyPr/>
          <a:lstStyle/>
          <a:p>
            <a:r>
              <a:rPr lang="en-US" sz="2500" dirty="0" smtClean="0"/>
              <a:t>Children subject to mandatory wear requirements</a:t>
            </a:r>
          </a:p>
          <a:p>
            <a:r>
              <a:rPr lang="en-US" sz="2500" dirty="0" smtClean="0"/>
              <a:t>Do teen-agers view freedom from legal wear requirements a “rite of passage?”</a:t>
            </a:r>
          </a:p>
          <a:p>
            <a:r>
              <a:rPr lang="en-US" sz="2500" dirty="0" smtClean="0"/>
              <a:t>Adults: the primary behavioral target group</a:t>
            </a:r>
            <a:endParaRPr lang="en-US" sz="2500"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39</a:t>
            </a:fld>
            <a:endParaRPr lang="en-US"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4"/>
          <a:stretch/>
        </p:blipFill>
        <p:spPr bwMode="auto">
          <a:xfrm>
            <a:off x="228005" y="1905000"/>
            <a:ext cx="464879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8520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Slide Number Placeholder 2"/>
          <p:cNvSpPr>
            <a:spLocks noGrp="1"/>
          </p:cNvSpPr>
          <p:nvPr>
            <p:ph type="sldNum" sz="quarter" idx="12"/>
          </p:nvPr>
        </p:nvSpPr>
        <p:spPr/>
        <p:txBody>
          <a:bodyPr/>
          <a:lstStyle/>
          <a:p>
            <a:pPr>
              <a:defRPr/>
            </a:pPr>
            <a:fld id="{5F95B654-D24B-47A5-8844-06D25FF3BFDC}" type="slidenum">
              <a:rPr lang="en-US" altLang="en-US" smtClean="0"/>
              <a:pPr>
                <a:defRPr/>
              </a:pPr>
              <a:t>4</a:t>
            </a:fld>
            <a:endParaRPr lang="en-US" altLang="en-US" dirty="0"/>
          </a:p>
        </p:txBody>
      </p:sp>
      <p:pic>
        <p:nvPicPr>
          <p:cNvPr id="1026" name="Picture 2" descr="http://www.uscgboating.org/assets/gallery/image/original/03_05_1_1D_02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9160412" cy="693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495800"/>
            <a:ext cx="4038600" cy="861774"/>
          </a:xfrm>
          <a:prstGeom prst="rect">
            <a:avLst/>
          </a:prstGeom>
          <a:solidFill>
            <a:schemeClr val="tx1"/>
          </a:solidFill>
        </p:spPr>
        <p:txBody>
          <a:bodyPr wrap="square" rtlCol="0">
            <a:spAutoFit/>
          </a:bodyPr>
          <a:lstStyle/>
          <a:p>
            <a:r>
              <a:rPr lang="en-US" sz="5000" dirty="0" smtClean="0">
                <a:solidFill>
                  <a:schemeClr val="bg2"/>
                </a:solidFill>
                <a:latin typeface="Tahoma" panose="020B0604030504040204" pitchFamily="34" charset="0"/>
                <a:ea typeface="Tahoma" panose="020B0604030504040204" pitchFamily="34" charset="0"/>
                <a:cs typeface="Tahoma" panose="020B0604030504040204" pitchFamily="34" charset="0"/>
              </a:rPr>
              <a:t>Background</a:t>
            </a:r>
            <a:endParaRPr lang="en-US" sz="5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8046758"/>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Several studies on attitudes </a:t>
            </a:r>
            <a:br>
              <a:rPr lang="en-US" dirty="0" smtClean="0"/>
            </a:br>
            <a:r>
              <a:rPr lang="en-US" dirty="0" smtClean="0"/>
              <a:t>towards life jacket wear</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40</a:t>
            </a:fld>
            <a:endParaRPr lang="en-US" altLang="en-US"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3850173" cy="529760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4070328"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60394"/>
            <a:ext cx="4070853" cy="5295331"/>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560394"/>
            <a:ext cx="3981547" cy="531750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560394"/>
            <a:ext cx="3810000" cy="5295331"/>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9331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05800" cy="1143000"/>
          </a:xfrm>
        </p:spPr>
        <p:txBody>
          <a:bodyPr/>
          <a:lstStyle/>
          <a:p>
            <a:r>
              <a:rPr lang="en-US" sz="3700" dirty="0" smtClean="0"/>
              <a:t>CliffsNotes summary: why don’t </a:t>
            </a:r>
            <a:r>
              <a:rPr lang="en-US" sz="3700" dirty="0"/>
              <a:t/>
            </a:r>
            <a:br>
              <a:rPr lang="en-US" sz="3700" dirty="0"/>
            </a:br>
            <a:r>
              <a:rPr lang="en-US" sz="3700" dirty="0" smtClean="0"/>
              <a:t>adults wear life jackets?</a:t>
            </a:r>
            <a:endParaRPr lang="en-US" sz="3700" dirty="0"/>
          </a:p>
        </p:txBody>
      </p:sp>
      <p:sp>
        <p:nvSpPr>
          <p:cNvPr id="5" name="Content Placeholder 4"/>
          <p:cNvSpPr>
            <a:spLocks noGrp="1"/>
          </p:cNvSpPr>
          <p:nvPr>
            <p:ph sz="half" idx="1"/>
          </p:nvPr>
        </p:nvSpPr>
        <p:spPr>
          <a:xfrm>
            <a:off x="152400" y="1676400"/>
            <a:ext cx="4076700" cy="4449763"/>
          </a:xfrm>
        </p:spPr>
        <p:txBody>
          <a:bodyPr/>
          <a:lstStyle/>
          <a:p>
            <a:r>
              <a:rPr lang="en-US" dirty="0" smtClean="0"/>
              <a:t>Boating is safe enough</a:t>
            </a:r>
          </a:p>
          <a:p>
            <a:r>
              <a:rPr lang="en-US" dirty="0" smtClean="0"/>
              <a:t>Life jackets are not comfortable</a:t>
            </a:r>
          </a:p>
          <a:p>
            <a:r>
              <a:rPr lang="en-US" dirty="0" smtClean="0"/>
              <a:t>Life jackets are un-attractive</a:t>
            </a:r>
          </a:p>
          <a:p>
            <a:r>
              <a:rPr lang="en-US" dirty="0" smtClean="0"/>
              <a:t>Wearing a life jacket is a sign of fear</a:t>
            </a:r>
          </a:p>
          <a:p>
            <a:r>
              <a:rPr lang="en-US" dirty="0" smtClean="0"/>
              <a:t>I’m a good swimmer</a:t>
            </a:r>
            <a:endParaRPr lang="en-US" dirty="0"/>
          </a:p>
        </p:txBody>
      </p:sp>
      <p:sp>
        <p:nvSpPr>
          <p:cNvPr id="6" name="Content Placeholder 5"/>
          <p:cNvSpPr>
            <a:spLocks noGrp="1"/>
          </p:cNvSpPr>
          <p:nvPr>
            <p:ph sz="half" idx="2"/>
          </p:nvPr>
        </p:nvSpPr>
        <p:spPr/>
        <p:txBody>
          <a:bodyPr/>
          <a:lstStyle/>
          <a:p>
            <a:r>
              <a:rPr lang="en-US" dirty="0" smtClean="0"/>
              <a:t>I can anticipate situations where life jackets might be needed—or don one in the water if I fall overboard</a:t>
            </a:r>
          </a:p>
          <a:p>
            <a:r>
              <a:rPr lang="en-US" dirty="0" smtClean="0"/>
              <a:t>Life jackets won’t save my life</a:t>
            </a:r>
          </a:p>
          <a:p>
            <a:r>
              <a:rPr lang="en-US" dirty="0" smtClean="0">
                <a:solidFill>
                  <a:srgbClr val="FF0000"/>
                </a:solidFill>
              </a:rPr>
              <a:t>Many of these are factually incorrect!</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41</a:t>
            </a:fld>
            <a:endParaRPr lang="en-US" altLang="en-US" dirty="0"/>
          </a:p>
        </p:txBody>
      </p:sp>
    </p:spTree>
    <p:extLst>
      <p:ext uri="{BB962C8B-B14F-4D97-AF65-F5344CB8AC3E}">
        <p14:creationId xmlns:p14="http://schemas.microsoft.com/office/powerpoint/2010/main" val="16649486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user perceptions</a:t>
            </a:r>
            <a:endParaRPr lang="en-US" dirty="0"/>
          </a:p>
        </p:txBody>
      </p:sp>
      <p:sp>
        <p:nvSpPr>
          <p:cNvPr id="3" name="Content Placeholder 2"/>
          <p:cNvSpPr>
            <a:spLocks noGrp="1"/>
          </p:cNvSpPr>
          <p:nvPr>
            <p:ph idx="1"/>
          </p:nvPr>
        </p:nvSpPr>
        <p:spPr>
          <a:xfrm>
            <a:off x="381000" y="1676400"/>
            <a:ext cx="8610600" cy="4449763"/>
          </a:xfrm>
        </p:spPr>
        <p:txBody>
          <a:bodyPr/>
          <a:lstStyle/>
          <a:p>
            <a:r>
              <a:rPr lang="en-US" dirty="0"/>
              <a:t>Can’t </a:t>
            </a:r>
            <a:r>
              <a:rPr lang="en-US" dirty="0" smtClean="0"/>
              <a:t>simply claim “you are misinformed:” To </a:t>
            </a:r>
            <a:r>
              <a:rPr lang="en-US" dirty="0"/>
              <a:t>the consumer, </a:t>
            </a:r>
            <a:r>
              <a:rPr lang="en-US" i="1" dirty="0"/>
              <a:t>perception = reality</a:t>
            </a:r>
            <a:r>
              <a:rPr lang="en-US" dirty="0"/>
              <a:t>; understanding barriers is </a:t>
            </a:r>
            <a:r>
              <a:rPr lang="en-US" dirty="0" smtClean="0"/>
              <a:t>a key </a:t>
            </a:r>
            <a:r>
              <a:rPr lang="en-US" dirty="0"/>
              <a:t>to success</a:t>
            </a:r>
          </a:p>
          <a:p>
            <a:r>
              <a:rPr lang="en-US" dirty="0"/>
              <a:t>Some obviously flawed (e.g., good swimmer, don’t go far offshore, won’t save lives, will wear when in potentially “dangerous” conditions)</a:t>
            </a:r>
          </a:p>
          <a:p>
            <a:r>
              <a:rPr lang="en-US" dirty="0"/>
              <a:t>Need to reinforce correct perceptions and counter incorrect perceptions (well researched FAQs)</a:t>
            </a:r>
          </a:p>
          <a:p>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42</a:t>
            </a:fld>
            <a:endParaRPr lang="en-US" altLang="en-US" dirty="0"/>
          </a:p>
        </p:txBody>
      </p:sp>
    </p:spTree>
    <p:extLst>
      <p:ext uri="{BB962C8B-B14F-4D97-AF65-F5344CB8AC3E}">
        <p14:creationId xmlns:p14="http://schemas.microsoft.com/office/powerpoint/2010/main" val="12044302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Strategies to increase </a:t>
            </a:r>
            <a:br>
              <a:rPr lang="en-US" dirty="0" smtClean="0"/>
            </a:br>
            <a:r>
              <a:rPr lang="en-US" dirty="0" smtClean="0"/>
              <a:t>life jacket wear</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43</a:t>
            </a:fld>
            <a:endParaRPr lang="en-US" altLang="en-US" dirty="0"/>
          </a:p>
        </p:txBody>
      </p:sp>
      <p:sp>
        <p:nvSpPr>
          <p:cNvPr id="5" name="Slide Number Placeholder 2"/>
          <p:cNvSpPr txBox="1">
            <a:spLocks/>
          </p:cNvSpPr>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9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81DF2A2-E6F0-4F51-924D-966B147C4597}" type="slidenum">
              <a:rPr lang="en-US" smtClean="0">
                <a:latin typeface="Calibri"/>
              </a:rPr>
              <a:pPr fontAlgn="auto">
                <a:spcBef>
                  <a:spcPts val="0"/>
                </a:spcBef>
                <a:spcAft>
                  <a:spcPts val="0"/>
                </a:spcAft>
              </a:pPr>
              <a:t>43</a:t>
            </a:fld>
            <a:endParaRPr lang="en-US" dirty="0">
              <a:latin typeface="Calibri"/>
            </a:endParaRPr>
          </a:p>
        </p:txBody>
      </p:sp>
      <p:sp>
        <p:nvSpPr>
          <p:cNvPr id="6" name="Freeform 5"/>
          <p:cNvSpPr/>
          <p:nvPr/>
        </p:nvSpPr>
        <p:spPr>
          <a:xfrm>
            <a:off x="1466849" y="3398043"/>
            <a:ext cx="2460624" cy="1230312"/>
          </a:xfrm>
          <a:custGeom>
            <a:avLst/>
            <a:gdLst>
              <a:gd name="connsiteX0" fmla="*/ 0 w 2460624"/>
              <a:gd name="connsiteY0" fmla="*/ 123031 h 1230312"/>
              <a:gd name="connsiteX1" fmla="*/ 123031 w 2460624"/>
              <a:gd name="connsiteY1" fmla="*/ 0 h 1230312"/>
              <a:gd name="connsiteX2" fmla="*/ 2337593 w 2460624"/>
              <a:gd name="connsiteY2" fmla="*/ 0 h 1230312"/>
              <a:gd name="connsiteX3" fmla="*/ 2460624 w 2460624"/>
              <a:gd name="connsiteY3" fmla="*/ 123031 h 1230312"/>
              <a:gd name="connsiteX4" fmla="*/ 2460624 w 2460624"/>
              <a:gd name="connsiteY4" fmla="*/ 1107281 h 1230312"/>
              <a:gd name="connsiteX5" fmla="*/ 2337593 w 2460624"/>
              <a:gd name="connsiteY5" fmla="*/ 1230312 h 1230312"/>
              <a:gd name="connsiteX6" fmla="*/ 123031 w 2460624"/>
              <a:gd name="connsiteY6" fmla="*/ 1230312 h 1230312"/>
              <a:gd name="connsiteX7" fmla="*/ 0 w 2460624"/>
              <a:gd name="connsiteY7" fmla="*/ 1107281 h 1230312"/>
              <a:gd name="connsiteX8" fmla="*/ 0 w 2460624"/>
              <a:gd name="connsiteY8" fmla="*/ 123031 h 12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624" h="1230312">
                <a:moveTo>
                  <a:pt x="0" y="123031"/>
                </a:moveTo>
                <a:cubicBezTo>
                  <a:pt x="0" y="55083"/>
                  <a:pt x="55083" y="0"/>
                  <a:pt x="123031" y="0"/>
                </a:cubicBezTo>
                <a:lnTo>
                  <a:pt x="2337593" y="0"/>
                </a:lnTo>
                <a:cubicBezTo>
                  <a:pt x="2405541" y="0"/>
                  <a:pt x="2460624" y="55083"/>
                  <a:pt x="2460624" y="123031"/>
                </a:cubicBezTo>
                <a:lnTo>
                  <a:pt x="2460624" y="1107281"/>
                </a:lnTo>
                <a:cubicBezTo>
                  <a:pt x="2460624" y="1175229"/>
                  <a:pt x="2405541" y="1230312"/>
                  <a:pt x="2337593" y="1230312"/>
                </a:cubicBezTo>
                <a:lnTo>
                  <a:pt x="123031" y="1230312"/>
                </a:lnTo>
                <a:cubicBezTo>
                  <a:pt x="55083" y="1230312"/>
                  <a:pt x="0" y="1175229"/>
                  <a:pt x="0" y="1107281"/>
                </a:cubicBezTo>
                <a:lnTo>
                  <a:pt x="0" y="123031"/>
                </a:lnTo>
                <a:close/>
              </a:path>
            </a:pathLst>
          </a:custGeom>
          <a:solidFill>
            <a:srgbClr val="5B9BD5">
              <a:lumMod val="75000"/>
            </a:srgbClr>
          </a:solidFill>
          <a:ln>
            <a:noFill/>
          </a:ln>
          <a:effectLst>
            <a:outerShdw blurRad="57150" dist="19050" dir="5400000" algn="ctr" rotWithShape="0">
              <a:srgbClr val="000000">
                <a:alpha val="63000"/>
              </a:srgbClr>
            </a:outerShdw>
          </a:effectLst>
        </p:spPr>
        <p:txBody>
          <a:bodyPr spcFirstLastPara="0" vert="horz" wrap="square" lIns="62705" tIns="62705" rIns="62705" bIns="62705" numCol="1" spcCol="1270" anchor="ctr" anchorCtr="0">
            <a:noAutofit/>
          </a:bodyPr>
          <a:lstStyle/>
          <a:p>
            <a:pPr marL="0" marR="0" lvl="0" indent="0" algn="ctr" defTabSz="1866900" eaLnBrk="1" fontAlgn="auto" latinLnBrk="0" hangingPunct="1">
              <a:lnSpc>
                <a:spcPct val="90000"/>
              </a:lnSpc>
              <a:spcBef>
                <a:spcPts val="0"/>
              </a:spcBef>
              <a:spcAft>
                <a:spcPct val="35000"/>
              </a:spcAft>
              <a:buClrTx/>
              <a:buSzTx/>
              <a:buFontTx/>
              <a:buNone/>
              <a:tabLst/>
              <a:defRPr/>
            </a:pPr>
            <a:r>
              <a:rPr kumimoji="0" lang="en-US" sz="4200" b="0" i="0" u="none" strike="noStrike" kern="0" cap="none" spc="0" normalizeH="0" baseline="0" noProof="0" dirty="0" smtClean="0">
                <a:ln>
                  <a:noFill/>
                </a:ln>
                <a:solidFill>
                  <a:prstClr val="white"/>
                </a:solidFill>
                <a:effectLst/>
                <a:uLnTx/>
                <a:uFillTx/>
                <a:latin typeface="Calibri"/>
                <a:ea typeface="+mn-ea"/>
                <a:cs typeface="+mn-cs"/>
              </a:rPr>
              <a:t>Options</a:t>
            </a:r>
          </a:p>
        </p:txBody>
      </p:sp>
      <p:grpSp>
        <p:nvGrpSpPr>
          <p:cNvPr id="7" name="Group 6"/>
          <p:cNvGrpSpPr/>
          <p:nvPr/>
        </p:nvGrpSpPr>
        <p:grpSpPr>
          <a:xfrm>
            <a:off x="4392354" y="1983184"/>
            <a:ext cx="2979995" cy="2184353"/>
            <a:chOff x="4392354" y="1983184"/>
            <a:chExt cx="2979995" cy="2184353"/>
          </a:xfrm>
        </p:grpSpPr>
        <p:sp>
          <p:nvSpPr>
            <p:cNvPr id="8" name="Freeform 7"/>
            <p:cNvSpPr/>
            <p:nvPr/>
          </p:nvSpPr>
          <p:spPr>
            <a:xfrm rot="18289469">
              <a:off x="3557832" y="3278524"/>
              <a:ext cx="1723535" cy="54492"/>
            </a:xfrm>
            <a:custGeom>
              <a:avLst/>
              <a:gdLst>
                <a:gd name="connsiteX0" fmla="*/ 0 w 1723535"/>
                <a:gd name="connsiteY0" fmla="*/ 27246 h 54492"/>
                <a:gd name="connsiteX1" fmla="*/ 1723535 w 1723535"/>
                <a:gd name="connsiteY1" fmla="*/ 27246 h 54492"/>
              </a:gdLst>
              <a:ahLst/>
              <a:cxnLst>
                <a:cxn ang="0">
                  <a:pos x="connsiteX0" y="connsiteY0"/>
                </a:cxn>
                <a:cxn ang="0">
                  <a:pos x="connsiteX1" y="connsiteY1"/>
                </a:cxn>
              </a:cxnLst>
              <a:rect l="l" t="t" r="r" b="b"/>
              <a:pathLst>
                <a:path w="1723535" h="54492">
                  <a:moveTo>
                    <a:pt x="0" y="27246"/>
                  </a:moveTo>
                  <a:lnTo>
                    <a:pt x="1723535" y="27246"/>
                  </a:lnTo>
                </a:path>
              </a:pathLst>
            </a:custGeom>
            <a:noFill/>
            <a:ln w="12700" cap="flat" cmpd="sng" algn="ctr">
              <a:solidFill>
                <a:srgbClr val="4472C4">
                  <a:shade val="60000"/>
                  <a:hueOff val="0"/>
                  <a:satOff val="0"/>
                  <a:lumOff val="0"/>
                  <a:alphaOff val="0"/>
                </a:srgbClr>
              </a:solidFill>
              <a:prstDash val="solid"/>
              <a:miter lim="800000"/>
            </a:ln>
            <a:effectLst/>
          </p:spPr>
          <p:txBody>
            <a:bodyPr spcFirstLastPara="0" vert="horz" wrap="square" lIns="831379" tIns="-15843" rIns="831379" bIns="-15842" numCol="1" spcCol="1270" anchor="ctr" anchorCtr="0">
              <a:noAutofit/>
            </a:bodyPr>
            <a:lstStyle/>
            <a:p>
              <a:pPr marL="0" marR="0" lvl="0" indent="0" algn="ctr" defTabSz="266700" eaLnBrk="1" fontAlgn="auto" latinLnBrk="0" hangingPunct="1">
                <a:lnSpc>
                  <a:spcPct val="90000"/>
                </a:lnSpc>
                <a:spcBef>
                  <a:spcPts val="0"/>
                </a:spcBef>
                <a:spcAft>
                  <a:spcPct val="35000"/>
                </a:spcAft>
                <a:buClrTx/>
                <a:buSzTx/>
                <a:buFontTx/>
                <a:buNone/>
                <a:tabLst/>
                <a:defRPr/>
              </a:pPr>
              <a:endParaRPr kumimoji="0" lang="en-US" sz="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endParaRPr>
            </a:p>
          </p:txBody>
        </p:sp>
        <p:sp>
          <p:nvSpPr>
            <p:cNvPr id="9" name="Freeform 8"/>
            <p:cNvSpPr/>
            <p:nvPr/>
          </p:nvSpPr>
          <p:spPr>
            <a:xfrm>
              <a:off x="4911725" y="1983184"/>
              <a:ext cx="2460624" cy="1230312"/>
            </a:xfrm>
            <a:custGeom>
              <a:avLst/>
              <a:gdLst>
                <a:gd name="connsiteX0" fmla="*/ 0 w 2460624"/>
                <a:gd name="connsiteY0" fmla="*/ 123031 h 1230312"/>
                <a:gd name="connsiteX1" fmla="*/ 123031 w 2460624"/>
                <a:gd name="connsiteY1" fmla="*/ 0 h 1230312"/>
                <a:gd name="connsiteX2" fmla="*/ 2337593 w 2460624"/>
                <a:gd name="connsiteY2" fmla="*/ 0 h 1230312"/>
                <a:gd name="connsiteX3" fmla="*/ 2460624 w 2460624"/>
                <a:gd name="connsiteY3" fmla="*/ 123031 h 1230312"/>
                <a:gd name="connsiteX4" fmla="*/ 2460624 w 2460624"/>
                <a:gd name="connsiteY4" fmla="*/ 1107281 h 1230312"/>
                <a:gd name="connsiteX5" fmla="*/ 2337593 w 2460624"/>
                <a:gd name="connsiteY5" fmla="*/ 1230312 h 1230312"/>
                <a:gd name="connsiteX6" fmla="*/ 123031 w 2460624"/>
                <a:gd name="connsiteY6" fmla="*/ 1230312 h 1230312"/>
                <a:gd name="connsiteX7" fmla="*/ 0 w 2460624"/>
                <a:gd name="connsiteY7" fmla="*/ 1107281 h 1230312"/>
                <a:gd name="connsiteX8" fmla="*/ 0 w 2460624"/>
                <a:gd name="connsiteY8" fmla="*/ 123031 h 12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624" h="1230312">
                  <a:moveTo>
                    <a:pt x="0" y="123031"/>
                  </a:moveTo>
                  <a:cubicBezTo>
                    <a:pt x="0" y="55083"/>
                    <a:pt x="55083" y="0"/>
                    <a:pt x="123031" y="0"/>
                  </a:cubicBezTo>
                  <a:lnTo>
                    <a:pt x="2337593" y="0"/>
                  </a:lnTo>
                  <a:cubicBezTo>
                    <a:pt x="2405541" y="0"/>
                    <a:pt x="2460624" y="55083"/>
                    <a:pt x="2460624" y="123031"/>
                  </a:cubicBezTo>
                  <a:lnTo>
                    <a:pt x="2460624" y="1107281"/>
                  </a:lnTo>
                  <a:cubicBezTo>
                    <a:pt x="2460624" y="1175229"/>
                    <a:pt x="2405541" y="1230312"/>
                    <a:pt x="2337593" y="1230312"/>
                  </a:cubicBezTo>
                  <a:lnTo>
                    <a:pt x="123031" y="1230312"/>
                  </a:lnTo>
                  <a:cubicBezTo>
                    <a:pt x="55083" y="1230312"/>
                    <a:pt x="0" y="1175229"/>
                    <a:pt x="0" y="1107281"/>
                  </a:cubicBezTo>
                  <a:lnTo>
                    <a:pt x="0" y="123031"/>
                  </a:lnTo>
                  <a:close/>
                </a:path>
              </a:pathLst>
            </a:cu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spcFirstLastPara="0" vert="horz" wrap="square" lIns="62705" tIns="62705" rIns="62705" bIns="62705" numCol="1" spcCol="1270" anchor="ctr" anchorCtr="0">
              <a:noAutofit/>
            </a:bodyPr>
            <a:lstStyle/>
            <a:p>
              <a:pPr marL="0" marR="0" lvl="0" indent="0" algn="ctr" defTabSz="1866900" eaLnBrk="1" fontAlgn="auto" latinLnBrk="0" hangingPunct="1">
                <a:lnSpc>
                  <a:spcPct val="90000"/>
                </a:lnSpc>
                <a:spcBef>
                  <a:spcPts val="0"/>
                </a:spcBef>
                <a:spcAft>
                  <a:spcPct val="35000"/>
                </a:spcAft>
                <a:buClrTx/>
                <a:buSzTx/>
                <a:buFontTx/>
                <a:buNone/>
                <a:tabLst/>
                <a:defRPr/>
              </a:pPr>
              <a:r>
                <a:rPr kumimoji="0" lang="en-US" sz="4200" b="0" i="0" u="none" strike="noStrike" kern="0" cap="none" spc="0" normalizeH="0" baseline="0" noProof="0" dirty="0" smtClean="0">
                  <a:ln>
                    <a:noFill/>
                  </a:ln>
                  <a:solidFill>
                    <a:prstClr val="white"/>
                  </a:solidFill>
                  <a:effectLst/>
                  <a:uLnTx/>
                  <a:uFillTx/>
                  <a:latin typeface="Calibri"/>
                  <a:ea typeface="+mn-ea"/>
                  <a:cs typeface="+mn-cs"/>
                </a:rPr>
                <a:t>Outreach</a:t>
              </a:r>
            </a:p>
          </p:txBody>
        </p:sp>
      </p:grpSp>
      <p:grpSp>
        <p:nvGrpSpPr>
          <p:cNvPr id="10" name="Group 9"/>
          <p:cNvGrpSpPr/>
          <p:nvPr/>
        </p:nvGrpSpPr>
        <p:grpSpPr>
          <a:xfrm>
            <a:off x="3927474" y="3398043"/>
            <a:ext cx="3444875" cy="1230312"/>
            <a:chOff x="3927474" y="3398043"/>
            <a:chExt cx="3444875" cy="1230312"/>
          </a:xfrm>
        </p:grpSpPr>
        <p:sp>
          <p:nvSpPr>
            <p:cNvPr id="11" name="Freeform 10"/>
            <p:cNvSpPr/>
            <p:nvPr/>
          </p:nvSpPr>
          <p:spPr>
            <a:xfrm>
              <a:off x="3927474" y="3985953"/>
              <a:ext cx="984250" cy="54492"/>
            </a:xfrm>
            <a:custGeom>
              <a:avLst/>
              <a:gdLst>
                <a:gd name="connsiteX0" fmla="*/ 0 w 984250"/>
                <a:gd name="connsiteY0" fmla="*/ 27246 h 54492"/>
                <a:gd name="connsiteX1" fmla="*/ 984250 w 984250"/>
                <a:gd name="connsiteY1" fmla="*/ 27246 h 54492"/>
              </a:gdLst>
              <a:ahLst/>
              <a:cxnLst>
                <a:cxn ang="0">
                  <a:pos x="connsiteX0" y="connsiteY0"/>
                </a:cxn>
                <a:cxn ang="0">
                  <a:pos x="connsiteX1" y="connsiteY1"/>
                </a:cxn>
              </a:cxnLst>
              <a:rect l="l" t="t" r="r" b="b"/>
              <a:pathLst>
                <a:path w="984250" h="54492">
                  <a:moveTo>
                    <a:pt x="0" y="27246"/>
                  </a:moveTo>
                  <a:lnTo>
                    <a:pt x="984250" y="27246"/>
                  </a:lnTo>
                </a:path>
              </a:pathLst>
            </a:custGeom>
            <a:noFill/>
            <a:ln w="12700" cap="flat" cmpd="sng" algn="ctr">
              <a:solidFill>
                <a:srgbClr val="4472C4">
                  <a:shade val="60000"/>
                  <a:hueOff val="0"/>
                  <a:satOff val="0"/>
                  <a:lumOff val="0"/>
                  <a:alphaOff val="0"/>
                </a:srgbClr>
              </a:solidFill>
              <a:prstDash val="solid"/>
              <a:miter lim="800000"/>
            </a:ln>
            <a:effectLst/>
          </p:spPr>
          <p:txBody>
            <a:bodyPr spcFirstLastPara="0" vert="horz" wrap="square" lIns="480219" tIns="2640" rIns="480219" bIns="2640" numCol="1" spcCol="1270" anchor="ctr" anchorCtr="0">
              <a:noAutofit/>
            </a:bodyPr>
            <a:lstStyle/>
            <a:p>
              <a:pPr marL="0" marR="0" lvl="0" indent="0" algn="ctr" defTabSz="222250" eaLnBrk="1" fontAlgn="auto" latinLnBrk="0" hangingPunct="1">
                <a:lnSpc>
                  <a:spcPct val="90000"/>
                </a:lnSpc>
                <a:spcBef>
                  <a:spcPts val="0"/>
                </a:spcBef>
                <a:spcAft>
                  <a:spcPct val="35000"/>
                </a:spcAft>
                <a:buClrTx/>
                <a:buSzTx/>
                <a:buFontTx/>
                <a:buNone/>
                <a:tabLst/>
                <a:defRPr/>
              </a:pPr>
              <a:endParaRPr kumimoji="0" lang="en-US" sz="5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endParaRPr>
            </a:p>
          </p:txBody>
        </p:sp>
        <p:sp>
          <p:nvSpPr>
            <p:cNvPr id="12" name="Freeform 11"/>
            <p:cNvSpPr/>
            <p:nvPr/>
          </p:nvSpPr>
          <p:spPr>
            <a:xfrm>
              <a:off x="4911725" y="3398043"/>
              <a:ext cx="2460624" cy="1230312"/>
            </a:xfrm>
            <a:custGeom>
              <a:avLst/>
              <a:gdLst>
                <a:gd name="connsiteX0" fmla="*/ 0 w 2460624"/>
                <a:gd name="connsiteY0" fmla="*/ 123031 h 1230312"/>
                <a:gd name="connsiteX1" fmla="*/ 123031 w 2460624"/>
                <a:gd name="connsiteY1" fmla="*/ 0 h 1230312"/>
                <a:gd name="connsiteX2" fmla="*/ 2337593 w 2460624"/>
                <a:gd name="connsiteY2" fmla="*/ 0 h 1230312"/>
                <a:gd name="connsiteX3" fmla="*/ 2460624 w 2460624"/>
                <a:gd name="connsiteY3" fmla="*/ 123031 h 1230312"/>
                <a:gd name="connsiteX4" fmla="*/ 2460624 w 2460624"/>
                <a:gd name="connsiteY4" fmla="*/ 1107281 h 1230312"/>
                <a:gd name="connsiteX5" fmla="*/ 2337593 w 2460624"/>
                <a:gd name="connsiteY5" fmla="*/ 1230312 h 1230312"/>
                <a:gd name="connsiteX6" fmla="*/ 123031 w 2460624"/>
                <a:gd name="connsiteY6" fmla="*/ 1230312 h 1230312"/>
                <a:gd name="connsiteX7" fmla="*/ 0 w 2460624"/>
                <a:gd name="connsiteY7" fmla="*/ 1107281 h 1230312"/>
                <a:gd name="connsiteX8" fmla="*/ 0 w 2460624"/>
                <a:gd name="connsiteY8" fmla="*/ 123031 h 12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624" h="1230312">
                  <a:moveTo>
                    <a:pt x="0" y="123031"/>
                  </a:moveTo>
                  <a:cubicBezTo>
                    <a:pt x="0" y="55083"/>
                    <a:pt x="55083" y="0"/>
                    <a:pt x="123031" y="0"/>
                  </a:cubicBezTo>
                  <a:lnTo>
                    <a:pt x="2337593" y="0"/>
                  </a:lnTo>
                  <a:cubicBezTo>
                    <a:pt x="2405541" y="0"/>
                    <a:pt x="2460624" y="55083"/>
                    <a:pt x="2460624" y="123031"/>
                  </a:cubicBezTo>
                  <a:lnTo>
                    <a:pt x="2460624" y="1107281"/>
                  </a:lnTo>
                  <a:cubicBezTo>
                    <a:pt x="2460624" y="1175229"/>
                    <a:pt x="2405541" y="1230312"/>
                    <a:pt x="2337593" y="1230312"/>
                  </a:cubicBezTo>
                  <a:lnTo>
                    <a:pt x="123031" y="1230312"/>
                  </a:lnTo>
                  <a:cubicBezTo>
                    <a:pt x="55083" y="1230312"/>
                    <a:pt x="0" y="1175229"/>
                    <a:pt x="0" y="1107281"/>
                  </a:cubicBezTo>
                  <a:lnTo>
                    <a:pt x="0" y="123031"/>
                  </a:lnTo>
                  <a:close/>
                </a:path>
              </a:pathLst>
            </a:cu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spcFirstLastPara="0" vert="horz" wrap="square" lIns="62705" tIns="62705" rIns="62705" bIns="62705" numCol="1" spcCol="1270" anchor="ctr" anchorCtr="0">
              <a:noAutofit/>
            </a:bodyPr>
            <a:lstStyle/>
            <a:p>
              <a:pPr marL="0" marR="0" lvl="0" indent="0" algn="ctr" defTabSz="1866900" eaLnBrk="1" fontAlgn="auto" latinLnBrk="0" hangingPunct="1">
                <a:lnSpc>
                  <a:spcPct val="90000"/>
                </a:lnSpc>
                <a:spcBef>
                  <a:spcPts val="0"/>
                </a:spcBef>
                <a:spcAft>
                  <a:spcPct val="35000"/>
                </a:spcAft>
                <a:buClrTx/>
                <a:buSzTx/>
                <a:buFontTx/>
                <a:buNone/>
                <a:tabLst/>
                <a:defRPr/>
              </a:pPr>
              <a:r>
                <a:rPr kumimoji="0" lang="en-US" sz="4200" b="0" i="0" u="none" strike="noStrike" kern="0" cap="none" spc="0" normalizeH="0" baseline="0" noProof="0" dirty="0" smtClean="0">
                  <a:ln>
                    <a:noFill/>
                  </a:ln>
                  <a:solidFill>
                    <a:prstClr val="white"/>
                  </a:solidFill>
                  <a:effectLst/>
                  <a:uLnTx/>
                  <a:uFillTx/>
                  <a:latin typeface="Calibri"/>
                  <a:ea typeface="+mn-ea"/>
                  <a:cs typeface="+mn-cs"/>
                </a:rPr>
                <a:t>Design</a:t>
              </a:r>
            </a:p>
          </p:txBody>
        </p:sp>
      </p:grpSp>
      <p:grpSp>
        <p:nvGrpSpPr>
          <p:cNvPr id="13" name="Group 12"/>
          <p:cNvGrpSpPr/>
          <p:nvPr/>
        </p:nvGrpSpPr>
        <p:grpSpPr>
          <a:xfrm>
            <a:off x="4392354" y="3858861"/>
            <a:ext cx="2979995" cy="2184354"/>
            <a:chOff x="4392354" y="3858861"/>
            <a:chExt cx="2979995" cy="2184354"/>
          </a:xfrm>
        </p:grpSpPr>
        <p:sp>
          <p:nvSpPr>
            <p:cNvPr id="14" name="Freeform 13"/>
            <p:cNvSpPr/>
            <p:nvPr/>
          </p:nvSpPr>
          <p:spPr>
            <a:xfrm rot="3310531">
              <a:off x="3557832" y="4693383"/>
              <a:ext cx="1723535" cy="54492"/>
            </a:xfrm>
            <a:custGeom>
              <a:avLst/>
              <a:gdLst>
                <a:gd name="connsiteX0" fmla="*/ 0 w 1723535"/>
                <a:gd name="connsiteY0" fmla="*/ 27246 h 54492"/>
                <a:gd name="connsiteX1" fmla="*/ 1723535 w 1723535"/>
                <a:gd name="connsiteY1" fmla="*/ 27246 h 54492"/>
              </a:gdLst>
              <a:ahLst/>
              <a:cxnLst>
                <a:cxn ang="0">
                  <a:pos x="connsiteX0" y="connsiteY0"/>
                </a:cxn>
                <a:cxn ang="0">
                  <a:pos x="connsiteX1" y="connsiteY1"/>
                </a:cxn>
              </a:cxnLst>
              <a:rect l="l" t="t" r="r" b="b"/>
              <a:pathLst>
                <a:path w="1723535" h="54492">
                  <a:moveTo>
                    <a:pt x="0" y="27246"/>
                  </a:moveTo>
                  <a:lnTo>
                    <a:pt x="1723535" y="27246"/>
                  </a:lnTo>
                </a:path>
              </a:pathLst>
            </a:custGeom>
            <a:noFill/>
            <a:ln w="12700" cap="flat" cmpd="sng" algn="ctr">
              <a:solidFill>
                <a:srgbClr val="4472C4">
                  <a:shade val="60000"/>
                  <a:hueOff val="0"/>
                  <a:satOff val="0"/>
                  <a:lumOff val="0"/>
                  <a:alphaOff val="0"/>
                </a:srgbClr>
              </a:solidFill>
              <a:prstDash val="solid"/>
              <a:miter lim="800000"/>
            </a:ln>
            <a:effectLst/>
          </p:spPr>
          <p:txBody>
            <a:bodyPr spcFirstLastPara="0" vert="horz" wrap="square" lIns="831379" tIns="-15843" rIns="831379" bIns="-15842" numCol="1" spcCol="1270" anchor="ctr" anchorCtr="0">
              <a:noAutofit/>
            </a:bodyPr>
            <a:lstStyle/>
            <a:p>
              <a:pPr marL="0" marR="0" lvl="0" indent="0" algn="ctr" defTabSz="266700" eaLnBrk="1" fontAlgn="auto" latinLnBrk="0" hangingPunct="1">
                <a:lnSpc>
                  <a:spcPct val="90000"/>
                </a:lnSpc>
                <a:spcBef>
                  <a:spcPts val="0"/>
                </a:spcBef>
                <a:spcAft>
                  <a:spcPct val="35000"/>
                </a:spcAft>
                <a:buClrTx/>
                <a:buSzTx/>
                <a:buFontTx/>
                <a:buNone/>
                <a:tabLst/>
                <a:defRPr/>
              </a:pPr>
              <a:endParaRPr kumimoji="0" lang="en-US" sz="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endParaRPr>
            </a:p>
          </p:txBody>
        </p:sp>
        <p:sp>
          <p:nvSpPr>
            <p:cNvPr id="15" name="Freeform 14"/>
            <p:cNvSpPr/>
            <p:nvPr/>
          </p:nvSpPr>
          <p:spPr>
            <a:xfrm>
              <a:off x="4911725" y="4812903"/>
              <a:ext cx="2460624" cy="1230312"/>
            </a:xfrm>
            <a:custGeom>
              <a:avLst/>
              <a:gdLst>
                <a:gd name="connsiteX0" fmla="*/ 0 w 2460624"/>
                <a:gd name="connsiteY0" fmla="*/ 123031 h 1230312"/>
                <a:gd name="connsiteX1" fmla="*/ 123031 w 2460624"/>
                <a:gd name="connsiteY1" fmla="*/ 0 h 1230312"/>
                <a:gd name="connsiteX2" fmla="*/ 2337593 w 2460624"/>
                <a:gd name="connsiteY2" fmla="*/ 0 h 1230312"/>
                <a:gd name="connsiteX3" fmla="*/ 2460624 w 2460624"/>
                <a:gd name="connsiteY3" fmla="*/ 123031 h 1230312"/>
                <a:gd name="connsiteX4" fmla="*/ 2460624 w 2460624"/>
                <a:gd name="connsiteY4" fmla="*/ 1107281 h 1230312"/>
                <a:gd name="connsiteX5" fmla="*/ 2337593 w 2460624"/>
                <a:gd name="connsiteY5" fmla="*/ 1230312 h 1230312"/>
                <a:gd name="connsiteX6" fmla="*/ 123031 w 2460624"/>
                <a:gd name="connsiteY6" fmla="*/ 1230312 h 1230312"/>
                <a:gd name="connsiteX7" fmla="*/ 0 w 2460624"/>
                <a:gd name="connsiteY7" fmla="*/ 1107281 h 1230312"/>
                <a:gd name="connsiteX8" fmla="*/ 0 w 2460624"/>
                <a:gd name="connsiteY8" fmla="*/ 123031 h 12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624" h="1230312">
                  <a:moveTo>
                    <a:pt x="0" y="123031"/>
                  </a:moveTo>
                  <a:cubicBezTo>
                    <a:pt x="0" y="55083"/>
                    <a:pt x="55083" y="0"/>
                    <a:pt x="123031" y="0"/>
                  </a:cubicBezTo>
                  <a:lnTo>
                    <a:pt x="2337593" y="0"/>
                  </a:lnTo>
                  <a:cubicBezTo>
                    <a:pt x="2405541" y="0"/>
                    <a:pt x="2460624" y="55083"/>
                    <a:pt x="2460624" y="123031"/>
                  </a:cubicBezTo>
                  <a:lnTo>
                    <a:pt x="2460624" y="1107281"/>
                  </a:lnTo>
                  <a:cubicBezTo>
                    <a:pt x="2460624" y="1175229"/>
                    <a:pt x="2405541" y="1230312"/>
                    <a:pt x="2337593" y="1230312"/>
                  </a:cubicBezTo>
                  <a:lnTo>
                    <a:pt x="123031" y="1230312"/>
                  </a:lnTo>
                  <a:cubicBezTo>
                    <a:pt x="55083" y="1230312"/>
                    <a:pt x="0" y="1175229"/>
                    <a:pt x="0" y="1107281"/>
                  </a:cubicBezTo>
                  <a:lnTo>
                    <a:pt x="0" y="123031"/>
                  </a:lnTo>
                  <a:close/>
                </a:path>
              </a:pathLst>
            </a:cu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spcFirstLastPara="0" vert="horz" wrap="square" lIns="62705" tIns="62705" rIns="62705" bIns="62705" numCol="1" spcCol="1270" anchor="ctr" anchorCtr="0">
              <a:noAutofit/>
            </a:bodyPr>
            <a:lstStyle/>
            <a:p>
              <a:pPr marL="0" marR="0" lvl="0" indent="0" algn="ctr" defTabSz="1866900" eaLnBrk="1" fontAlgn="auto" latinLnBrk="0" hangingPunct="1">
                <a:lnSpc>
                  <a:spcPct val="90000"/>
                </a:lnSpc>
                <a:spcBef>
                  <a:spcPts val="0"/>
                </a:spcBef>
                <a:spcAft>
                  <a:spcPct val="35000"/>
                </a:spcAft>
                <a:buClrTx/>
                <a:buSzTx/>
                <a:buFontTx/>
                <a:buNone/>
                <a:tabLst/>
                <a:defRPr/>
              </a:pPr>
              <a:r>
                <a:rPr kumimoji="0" lang="en-US" sz="4200" b="0" i="0" u="none" strike="noStrike" kern="0" cap="none" spc="0" normalizeH="0" baseline="0" noProof="0" dirty="0" smtClean="0">
                  <a:ln>
                    <a:noFill/>
                  </a:ln>
                  <a:solidFill>
                    <a:prstClr val="white"/>
                  </a:solidFill>
                  <a:effectLst/>
                  <a:uLnTx/>
                  <a:uFillTx/>
                  <a:latin typeface="Calibri"/>
                  <a:ea typeface="+mn-ea"/>
                  <a:cs typeface="+mn-cs"/>
                </a:rPr>
                <a:t>Regulation</a:t>
              </a:r>
            </a:p>
          </p:txBody>
        </p:sp>
      </p:grpSp>
    </p:spTree>
    <p:extLst>
      <p:ext uri="{BB962C8B-B14F-4D97-AF65-F5344CB8AC3E}">
        <p14:creationId xmlns:p14="http://schemas.microsoft.com/office/powerpoint/2010/main" val="3246569545"/>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efforts</a:t>
            </a:r>
            <a:endParaRPr lang="en-US" dirty="0"/>
          </a:p>
        </p:txBody>
      </p:sp>
      <p:sp>
        <p:nvSpPr>
          <p:cNvPr id="3" name="Content Placeholder 2"/>
          <p:cNvSpPr>
            <a:spLocks noGrp="1"/>
          </p:cNvSpPr>
          <p:nvPr>
            <p:ph idx="1"/>
          </p:nvPr>
        </p:nvSpPr>
        <p:spPr>
          <a:xfrm>
            <a:off x="381000" y="2027237"/>
            <a:ext cx="8305800" cy="4449763"/>
          </a:xfrm>
        </p:spPr>
        <p:txBody>
          <a:bodyPr/>
          <a:lstStyle/>
          <a:p>
            <a:r>
              <a:rPr lang="en-US" dirty="0" smtClean="0"/>
              <a:t>Materials, pamphlets, print articles, and campaigns (e.g., NSBW)</a:t>
            </a:r>
          </a:p>
          <a:p>
            <a:r>
              <a:rPr lang="en-US" dirty="0" smtClean="0"/>
              <a:t>Vessel Safety Checks and other one-on-one educational opportunities</a:t>
            </a:r>
          </a:p>
          <a:p>
            <a:r>
              <a:rPr lang="en-US" dirty="0" smtClean="0"/>
              <a:t>Life jacket loaner stations</a:t>
            </a:r>
          </a:p>
          <a:p>
            <a:r>
              <a:rPr lang="en-US" dirty="0" smtClean="0"/>
              <a:t>PSAs including PSAs on social media</a:t>
            </a:r>
          </a:p>
          <a:p>
            <a:r>
              <a:rPr lang="en-US" dirty="0" smtClean="0"/>
              <a:t>Cell phone Apps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44</a:t>
            </a:fld>
            <a:endParaRPr lang="en-US" altLang="en-US" dirty="0"/>
          </a:p>
        </p:txBody>
      </p:sp>
    </p:spTree>
    <p:extLst>
      <p:ext uri="{BB962C8B-B14F-4D97-AF65-F5344CB8AC3E}">
        <p14:creationId xmlns:p14="http://schemas.microsoft.com/office/powerpoint/2010/main" val="2469741961"/>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materials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45</a:t>
            </a:fld>
            <a:endParaRPr lang="en-US" altLang="en-US" dirty="0"/>
          </a:p>
        </p:txBody>
      </p:sp>
      <p:sp>
        <p:nvSpPr>
          <p:cNvPr id="6" name="Slide Number Placeholder 2"/>
          <p:cNvSpPr txBox="1">
            <a:spLocks/>
          </p:cNvSpPr>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9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81DF2A2-E6F0-4F51-924D-966B147C4597}" type="slidenum">
              <a:rPr lang="en-US" smtClean="0">
                <a:latin typeface="Calibri"/>
              </a:rPr>
              <a:pPr fontAlgn="auto">
                <a:spcBef>
                  <a:spcPts val="0"/>
                </a:spcBef>
                <a:spcAft>
                  <a:spcPts val="0"/>
                </a:spcAft>
              </a:pPr>
              <a:t>45</a:t>
            </a:fld>
            <a:endParaRPr lang="en-US" dirty="0">
              <a:latin typeface="Calibri"/>
            </a:endParaRPr>
          </a:p>
        </p:txBody>
      </p:sp>
      <p:pic>
        <p:nvPicPr>
          <p:cNvPr id="7" name="Picture 6" descr="http://boatingtimesli.com/NY/wp-content/uploads/2014/05/Wear-It-Logo-3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80" y="1752600"/>
            <a:ext cx="1925320" cy="1849120"/>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751455" y="1752600"/>
            <a:ext cx="1896745" cy="1905000"/>
          </a:xfrm>
          <a:prstGeom prst="rect">
            <a:avLst/>
          </a:prstGeom>
        </p:spPr>
      </p:pic>
      <p:pic>
        <p:nvPicPr>
          <p:cNvPr id="9" name="Picture 8" descr="http://www.snsm.org/sites/default/files/images/MARIAGE-VERTICAL.img_assist_custom-269x35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962400"/>
            <a:ext cx="1764665" cy="2352675"/>
          </a:xfrm>
          <a:prstGeom prst="rect">
            <a:avLst/>
          </a:prstGeom>
          <a:noFill/>
          <a:ln>
            <a:noFill/>
          </a:ln>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5200650" y="3962400"/>
            <a:ext cx="1657350" cy="2381250"/>
          </a:xfrm>
          <a:prstGeom prst="rect">
            <a:avLst/>
          </a:prstGeom>
        </p:spPr>
      </p:pic>
      <p:pic>
        <p:nvPicPr>
          <p:cNvPr id="11" name="Picture 2" descr="http://www.snsm.org/sites/default/files/images/NAISSANCE-VERTICAL.img_assist_custom-293x3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960319"/>
            <a:ext cx="1828800" cy="2440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d.keepcalm-o-matic.co.uk/i/keep-calm-and-wear-lifejacke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4048071"/>
            <a:ext cx="1600200" cy="2181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2015: Saved by the Beacon&#10;• New grant project&#10;• Focusing on educating boaters about&#10;EBIRBS, PLBs&#10; "/>
          <p:cNvPicPr>
            <a:picLocks noChangeAspect="1" noChangeArrowheads="1"/>
          </p:cNvPicPr>
          <p:nvPr/>
        </p:nvPicPr>
        <p:blipFill rotWithShape="1">
          <a:blip r:embed="rId8">
            <a:extLst>
              <a:ext uri="{28A0092B-C50C-407E-A947-70E740481C1C}">
                <a14:useLocalDpi xmlns:a14="http://schemas.microsoft.com/office/drawing/2010/main" val="0"/>
              </a:ext>
            </a:extLst>
          </a:blip>
          <a:srcRect l="58338" t="22618" r="8553" b="6047"/>
          <a:stretch/>
        </p:blipFill>
        <p:spPr bwMode="auto">
          <a:xfrm>
            <a:off x="7239000" y="1752600"/>
            <a:ext cx="1600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life jacket loaner progr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0198" y="1752600"/>
            <a:ext cx="1551602" cy="1981200"/>
          </a:xfrm>
          <a:prstGeom prst="rect">
            <a:avLst/>
          </a:prstGeom>
          <a:noFill/>
          <a:ln>
            <a:solidFill>
              <a:srgbClr val="5B9BD5">
                <a:lumMod val="75000"/>
              </a:srgb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37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comments </a:t>
            </a:r>
            <a:r>
              <a:rPr lang="en-US" dirty="0" smtClean="0"/>
              <a:t/>
            </a:r>
            <a:br>
              <a:rPr lang="en-US" dirty="0" smtClean="0"/>
            </a:br>
            <a:r>
              <a:rPr lang="en-US" dirty="0" smtClean="0"/>
              <a:t>on </a:t>
            </a:r>
            <a:r>
              <a:rPr lang="en-US" dirty="0"/>
              <a:t>outreach efforts</a:t>
            </a:r>
          </a:p>
        </p:txBody>
      </p:sp>
      <p:sp>
        <p:nvSpPr>
          <p:cNvPr id="3" name="Content Placeholder 2"/>
          <p:cNvSpPr>
            <a:spLocks noGrp="1"/>
          </p:cNvSpPr>
          <p:nvPr>
            <p:ph idx="1"/>
          </p:nvPr>
        </p:nvSpPr>
        <p:spPr/>
        <p:txBody>
          <a:bodyPr/>
          <a:lstStyle/>
          <a:p>
            <a:r>
              <a:rPr lang="en-US" dirty="0"/>
              <a:t>Clearly well intentioned and successful to various degrees (e.g., awareness), </a:t>
            </a:r>
            <a:r>
              <a:rPr lang="en-US" dirty="0" smtClean="0"/>
              <a:t>but thus far </a:t>
            </a:r>
            <a:r>
              <a:rPr lang="en-US" dirty="0"/>
              <a:t>have had only a limited impact on </a:t>
            </a:r>
            <a:r>
              <a:rPr lang="en-US" dirty="0" smtClean="0"/>
              <a:t>behavior, despite having spent $ millions in past 20 years</a:t>
            </a:r>
            <a:endParaRPr lang="en-US" dirty="0"/>
          </a:p>
          <a:p>
            <a:r>
              <a:rPr lang="en-US" dirty="0"/>
              <a:t>Need to determine messages that resonate, identify target audience(s), and choose the right </a:t>
            </a:r>
            <a:r>
              <a:rPr lang="en-US" dirty="0" smtClean="0"/>
              <a:t>PSAs and media </a:t>
            </a:r>
            <a:r>
              <a:rPr lang="en-US" dirty="0"/>
              <a:t>mix to optimize likelihood of </a:t>
            </a:r>
            <a:r>
              <a:rPr lang="en-US" dirty="0" smtClean="0"/>
              <a:t>success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46</a:t>
            </a:fld>
            <a:endParaRPr lang="en-US" altLang="en-US" dirty="0"/>
          </a:p>
        </p:txBody>
      </p:sp>
    </p:spTree>
    <p:extLst>
      <p:ext uri="{BB962C8B-B14F-4D97-AF65-F5344CB8AC3E}">
        <p14:creationId xmlns:p14="http://schemas.microsoft.com/office/powerpoint/2010/main" val="3745549198"/>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jacket design</a:t>
            </a:r>
            <a:endParaRPr lang="en-US" dirty="0"/>
          </a:p>
        </p:txBody>
      </p:sp>
      <p:sp>
        <p:nvSpPr>
          <p:cNvPr id="3" name="Content Placeholder 2"/>
          <p:cNvSpPr>
            <a:spLocks noGrp="1"/>
          </p:cNvSpPr>
          <p:nvPr>
            <p:ph idx="1"/>
          </p:nvPr>
        </p:nvSpPr>
        <p:spPr>
          <a:xfrm>
            <a:off x="152400" y="1798637"/>
            <a:ext cx="6934200" cy="4449763"/>
          </a:xfrm>
        </p:spPr>
        <p:txBody>
          <a:bodyPr/>
          <a:lstStyle/>
          <a:p>
            <a:r>
              <a:rPr lang="en-US" dirty="0"/>
              <a:t>Designs have evolved over time, but is there still room for further improvement?</a:t>
            </a:r>
          </a:p>
          <a:p>
            <a:pPr lvl="1"/>
            <a:r>
              <a:rPr lang="en-US" dirty="0"/>
              <a:t>Style</a:t>
            </a:r>
          </a:p>
          <a:p>
            <a:pPr lvl="1"/>
            <a:r>
              <a:rPr lang="en-US" dirty="0"/>
              <a:t>Function</a:t>
            </a:r>
          </a:p>
          <a:p>
            <a:pPr lvl="1"/>
            <a:r>
              <a:rPr lang="en-US" dirty="0"/>
              <a:t>Reliability</a:t>
            </a:r>
          </a:p>
          <a:p>
            <a:pPr lvl="1"/>
            <a:r>
              <a:rPr lang="en-US" dirty="0"/>
              <a:t>Comfort</a:t>
            </a:r>
          </a:p>
          <a:p>
            <a:r>
              <a:rPr lang="en-US" dirty="0"/>
              <a:t>Design competitions </a:t>
            </a:r>
            <a:r>
              <a:rPr lang="en-US" dirty="0" smtClean="0"/>
              <a:t>(e.g., </a:t>
            </a:r>
            <a:r>
              <a:rPr lang="en-US" dirty="0" err="1" smtClean="0"/>
              <a:t>BoatUS</a:t>
            </a:r>
            <a:r>
              <a:rPr lang="en-US" dirty="0" smtClean="0"/>
              <a:t>, NMMA, LJA) potentially </a:t>
            </a:r>
            <a:r>
              <a:rPr lang="en-US" dirty="0"/>
              <a:t>valuable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47</a:t>
            </a:fld>
            <a:endParaRPr lang="en-US" altLang="en-US" dirty="0"/>
          </a:p>
        </p:txBody>
      </p:sp>
      <p:pic>
        <p:nvPicPr>
          <p:cNvPr id="5" name="Picture 4" descr="Image result for life jac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693" y="2962274"/>
            <a:ext cx="3096107" cy="214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54385"/>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a:t>
            </a:r>
            <a:endParaRPr lang="en-US" dirty="0"/>
          </a:p>
        </p:txBody>
      </p:sp>
      <p:sp>
        <p:nvSpPr>
          <p:cNvPr id="3" name="Content Placeholder 2"/>
          <p:cNvSpPr>
            <a:spLocks noGrp="1"/>
          </p:cNvSpPr>
          <p:nvPr>
            <p:ph idx="1"/>
          </p:nvPr>
        </p:nvSpPr>
        <p:spPr>
          <a:xfrm>
            <a:off x="457200" y="1798637"/>
            <a:ext cx="8305800" cy="4449763"/>
          </a:xfrm>
        </p:spPr>
        <p:txBody>
          <a:bodyPr/>
          <a:lstStyle/>
          <a:p>
            <a:r>
              <a:rPr lang="en-US" dirty="0" smtClean="0"/>
              <a:t>Mandatory life jacket wear policies</a:t>
            </a:r>
          </a:p>
          <a:p>
            <a:pPr lvl="1"/>
            <a:r>
              <a:rPr lang="en-US" dirty="0" smtClean="0"/>
              <a:t>In Australia and Ireland</a:t>
            </a:r>
          </a:p>
          <a:p>
            <a:pPr lvl="1"/>
            <a:r>
              <a:rPr lang="en-US" dirty="0" smtClean="0"/>
              <a:t>In certain seasons in seven </a:t>
            </a:r>
            <a:r>
              <a:rPr lang="en-US" dirty="0"/>
              <a:t>US states (CT, MA, MD, ME, NY, PA, and WV</a:t>
            </a:r>
            <a:r>
              <a:rPr lang="en-US" dirty="0" smtClean="0"/>
              <a:t>)</a:t>
            </a:r>
          </a:p>
          <a:p>
            <a:pPr lvl="1"/>
            <a:r>
              <a:rPr lang="en-US" dirty="0" smtClean="0"/>
              <a:t>In certain bodies of water (e.g., USACE)</a:t>
            </a:r>
          </a:p>
          <a:p>
            <a:pPr lvl="1"/>
            <a:r>
              <a:rPr lang="en-US" dirty="0" smtClean="0"/>
              <a:t>For certain types of craft (PWC)</a:t>
            </a:r>
          </a:p>
          <a:p>
            <a:pPr lvl="1"/>
            <a:r>
              <a:rPr lang="en-US" dirty="0" smtClean="0"/>
              <a:t>For people of certain ages (youth)</a:t>
            </a:r>
          </a:p>
          <a:p>
            <a:r>
              <a:rPr lang="en-US" dirty="0"/>
              <a:t>T</a:t>
            </a:r>
            <a:r>
              <a:rPr lang="en-US" dirty="0" smtClean="0"/>
              <a:t>ypically successful where implemented</a:t>
            </a:r>
          </a:p>
          <a:p>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48</a:t>
            </a:fld>
            <a:endParaRPr lang="en-US" altLang="en-US" dirty="0"/>
          </a:p>
        </p:txBody>
      </p:sp>
    </p:spTree>
    <p:extLst>
      <p:ext uri="{BB962C8B-B14F-4D97-AF65-F5344CB8AC3E}">
        <p14:creationId xmlns:p14="http://schemas.microsoft.com/office/powerpoint/2010/main" val="1331738090"/>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00BF9B-1C6C-49B7-B36F-C3D6FCA98859}" type="slidenum">
              <a:rPr lang="en-US" altLang="en-US" smtClean="0"/>
              <a:pPr>
                <a:defRPr/>
              </a:pPr>
              <a:t>49</a:t>
            </a:fld>
            <a:endParaRPr lang="en-US" altLang="en-US" dirty="0"/>
          </a:p>
        </p:txBody>
      </p:sp>
      <p:sp>
        <p:nvSpPr>
          <p:cNvPr id="3" name="Title 1"/>
          <p:cNvSpPr txBox="1">
            <a:spLocks/>
          </p:cNvSpPr>
          <p:nvPr/>
        </p:nvSpPr>
        <p:spPr bwMode="auto">
          <a:xfrm>
            <a:off x="722313" y="51149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bg1"/>
                </a:solidFill>
                <a:latin typeface="Tahoma" pitchFamily="34" charset="0"/>
                <a:ea typeface="Tahoma" pitchFamily="34" charset="0"/>
                <a:cs typeface="Tahoma" pitchFamily="34" charset="0"/>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all" spc="0" normalizeH="0" baseline="0" noProof="0" dirty="0" smtClean="0">
                <a:ln>
                  <a:noFill/>
                </a:ln>
                <a:solidFill>
                  <a:schemeClr val="bg2"/>
                </a:solidFill>
                <a:effectLst/>
                <a:uLnTx/>
                <a:uFillTx/>
                <a:latin typeface="Tahoma" pitchFamily="34" charset="0"/>
                <a:ea typeface="Tahoma" pitchFamily="34" charset="0"/>
                <a:cs typeface="Tahoma" pitchFamily="34" charset="0"/>
              </a:rPr>
              <a:t>Second Key Issue: </a:t>
            </a:r>
            <a:r>
              <a:rPr lang="en-US" kern="0" dirty="0" smtClean="0">
                <a:solidFill>
                  <a:schemeClr val="bg2"/>
                </a:solidFill>
              </a:rPr>
              <a:t>alcohol use</a:t>
            </a:r>
            <a:endParaRPr kumimoji="0" lang="en-US" sz="4000" b="1" i="0" u="none" strike="noStrike" kern="0" cap="all" spc="0" normalizeH="0" baseline="0" noProof="0" dirty="0">
              <a:ln>
                <a:noFill/>
              </a:ln>
              <a:solidFill>
                <a:schemeClr val="bg2"/>
              </a:solidFill>
              <a:effectLst/>
              <a:uLnTx/>
              <a:uFillTx/>
              <a:latin typeface="Tahoma" pitchFamily="34" charset="0"/>
              <a:ea typeface="Tahoma" pitchFamily="34" charset="0"/>
              <a:cs typeface="Tahoma" pitchFamily="34" charset="0"/>
            </a:endParaRPr>
          </a:p>
        </p:txBody>
      </p:sp>
      <p:pic>
        <p:nvPicPr>
          <p:cNvPr id="2050" name="Picture 2" descr="Adult male taken into custody by USCG patrol officersfor boating under the influ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905000"/>
            <a:ext cx="374984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n drinking a beer while driving a powerboat along with a female passenger drinking a be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688" y="1905000"/>
            <a:ext cx="378302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3274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05800" cy="1143000"/>
          </a:xfrm>
        </p:spPr>
        <p:txBody>
          <a:bodyPr/>
          <a:lstStyle/>
          <a:p>
            <a:r>
              <a:rPr lang="en-US" sz="3600" dirty="0" smtClean="0"/>
              <a:t>Boating is very popular according</a:t>
            </a:r>
            <a:br>
              <a:rPr lang="en-US" sz="3600" dirty="0" smtClean="0"/>
            </a:br>
            <a:r>
              <a:rPr lang="en-US" sz="3600" dirty="0" smtClean="0"/>
              <a:t>to 2012 NRBS estimates</a:t>
            </a:r>
            <a:endParaRPr lang="en-US" sz="3600" dirty="0"/>
          </a:p>
        </p:txBody>
      </p:sp>
      <p:sp>
        <p:nvSpPr>
          <p:cNvPr id="3" name="Content Placeholder 2"/>
          <p:cNvSpPr>
            <a:spLocks noGrp="1"/>
          </p:cNvSpPr>
          <p:nvPr>
            <p:ph idx="1"/>
          </p:nvPr>
        </p:nvSpPr>
        <p:spPr>
          <a:xfrm>
            <a:off x="381000" y="1036637"/>
            <a:ext cx="8305800" cy="4449763"/>
          </a:xfrm>
        </p:spPr>
        <p:txBody>
          <a:bodyPr/>
          <a:lstStyle/>
          <a:p>
            <a:pPr marL="0" indent="0">
              <a:buNone/>
            </a:pPr>
            <a:endParaRPr lang="en-US" dirty="0" smtClean="0"/>
          </a:p>
          <a:p>
            <a:r>
              <a:rPr lang="en-US" sz="3000" dirty="0" smtClean="0"/>
              <a:t>27.3</a:t>
            </a:r>
            <a:r>
              <a:rPr lang="en-US" sz="3000" dirty="0"/>
              <a:t>% or 32.3 million of the estimated 118.1 million U.S. households had at least one member who </a:t>
            </a:r>
            <a:r>
              <a:rPr lang="en-US" sz="3000" dirty="0" smtClean="0"/>
              <a:t>boated</a:t>
            </a:r>
          </a:p>
          <a:p>
            <a:r>
              <a:rPr lang="en-US" sz="3000" dirty="0" smtClean="0"/>
              <a:t>73.4 </a:t>
            </a:r>
            <a:r>
              <a:rPr lang="en-US" sz="3000" dirty="0"/>
              <a:t>million persons representing almost a quarter (23.8%) of the U.S. population participated in recreational </a:t>
            </a:r>
            <a:r>
              <a:rPr lang="en-US" sz="3000" dirty="0" smtClean="0"/>
              <a:t>boating--this </a:t>
            </a:r>
            <a:r>
              <a:rPr lang="en-US" sz="3000" dirty="0"/>
              <a:t>includes 57.9 million adults and 15.6 million </a:t>
            </a:r>
            <a:r>
              <a:rPr lang="en-US" sz="3000" dirty="0" smtClean="0"/>
              <a:t>children</a:t>
            </a:r>
          </a:p>
          <a:p>
            <a:r>
              <a:rPr lang="en-US" sz="3000" dirty="0"/>
              <a:t>3.6 billion person-hours </a:t>
            </a:r>
            <a:r>
              <a:rPr lang="en-US" sz="3000" dirty="0" smtClean="0"/>
              <a:t>were spent on </a:t>
            </a:r>
            <a:r>
              <a:rPr lang="en-US" sz="3000" dirty="0"/>
              <a:t>board recreational boats taken out on the </a:t>
            </a:r>
            <a:r>
              <a:rPr lang="en-US" sz="3000" dirty="0" smtClean="0"/>
              <a:t>water</a:t>
            </a:r>
            <a:endParaRPr lang="en-US" sz="3000"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5</a:t>
            </a:fld>
            <a:endParaRPr lang="en-US" altLang="en-US" dirty="0"/>
          </a:p>
        </p:txBody>
      </p:sp>
    </p:spTree>
    <p:extLst>
      <p:ext uri="{BB962C8B-B14F-4D97-AF65-F5344CB8AC3E}">
        <p14:creationId xmlns:p14="http://schemas.microsoft.com/office/powerpoint/2010/main" val="14560806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 basics</a:t>
            </a:r>
            <a:endParaRPr lang="en-US" dirty="0"/>
          </a:p>
        </p:txBody>
      </p:sp>
      <p:sp>
        <p:nvSpPr>
          <p:cNvPr id="3" name="Content Placeholder 2"/>
          <p:cNvSpPr>
            <a:spLocks noGrp="1"/>
          </p:cNvSpPr>
          <p:nvPr>
            <p:ph idx="1"/>
          </p:nvPr>
        </p:nvSpPr>
        <p:spPr>
          <a:xfrm>
            <a:off x="381000" y="1798637"/>
            <a:ext cx="8305800" cy="4449763"/>
          </a:xfrm>
        </p:spPr>
        <p:txBody>
          <a:bodyPr/>
          <a:lstStyle/>
          <a:p>
            <a:r>
              <a:rPr lang="en-US" dirty="0" smtClean="0"/>
              <a:t>Alcohol consumption impairs balance and judgement and slows reaction time</a:t>
            </a:r>
          </a:p>
          <a:p>
            <a:r>
              <a:rPr lang="en-US" dirty="0" smtClean="0"/>
              <a:t>Alcohol consumption increases the likelihood of an accident and lowers the chance of survival after an accident</a:t>
            </a:r>
          </a:p>
          <a:p>
            <a:r>
              <a:rPr lang="en-US" dirty="0" smtClean="0"/>
              <a:t>Alcohol consumption increases the risk ratio for fatalities at levels well below present BUI legal limits (Smith et al., 2001)</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50</a:t>
            </a:fld>
            <a:endParaRPr lang="en-US" altLang="en-US" dirty="0"/>
          </a:p>
        </p:txBody>
      </p:sp>
    </p:spTree>
    <p:extLst>
      <p:ext uri="{BB962C8B-B14F-4D97-AF65-F5344CB8AC3E}">
        <p14:creationId xmlns:p14="http://schemas.microsoft.com/office/powerpoint/2010/main" val="23385166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ratios </a:t>
            </a:r>
            <a:r>
              <a:rPr lang="en-US" sz="2800" dirty="0" smtClean="0"/>
              <a:t>(Smith et al., 2001)</a:t>
            </a:r>
            <a:endParaRPr lang="en-US" sz="2800" dirty="0"/>
          </a:p>
        </p:txBody>
      </p:sp>
      <p:sp>
        <p:nvSpPr>
          <p:cNvPr id="3" name="Slide Number Placeholder 2"/>
          <p:cNvSpPr>
            <a:spLocks noGrp="1"/>
          </p:cNvSpPr>
          <p:nvPr>
            <p:ph type="sldNum" sz="quarter" idx="12"/>
          </p:nvPr>
        </p:nvSpPr>
        <p:spPr>
          <a:xfrm>
            <a:off x="6577012" y="6496334"/>
            <a:ext cx="2133600" cy="409575"/>
          </a:xfrm>
        </p:spPr>
        <p:txBody>
          <a:bodyPr/>
          <a:lstStyle/>
          <a:p>
            <a:pPr>
              <a:defRPr/>
            </a:pPr>
            <a:fld id="{BF4F532F-5594-4848-82AB-1B71FC88F522}" type="slidenum">
              <a:rPr lang="en-US" altLang="en-US" smtClean="0"/>
              <a:pPr>
                <a:defRPr/>
              </a:pPr>
              <a:t>51</a:t>
            </a:fld>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5486400" cy="527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txBox="1">
            <a:spLocks/>
          </p:cNvSpPr>
          <p:nvPr/>
        </p:nvSpPr>
        <p:spPr bwMode="auto">
          <a:xfrm>
            <a:off x="5638800" y="1828800"/>
            <a:ext cx="3071812"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C1C1C"/>
              </a:buClr>
              <a:buChar char="•"/>
              <a:defRPr sz="2800">
                <a:solidFill>
                  <a:srgbClr val="000000"/>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Clr>
                <a:srgbClr val="1C1C1C"/>
              </a:buClr>
              <a:buChar char="–"/>
              <a:defRPr sz="2400">
                <a:solidFill>
                  <a:srgbClr val="000000"/>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lr>
                <a:srgbClr val="1C1C1C"/>
              </a:buClr>
              <a:buChar char="•"/>
              <a:defRPr sz="2000">
                <a:solidFill>
                  <a:srgbClr val="000000"/>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Clr>
                <a:srgbClr val="1C1C1C"/>
              </a:buClr>
              <a:buChar char="–"/>
              <a:defRPr sz="1800">
                <a:solidFill>
                  <a:srgbClr val="000000"/>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Clr>
                <a:srgbClr val="1C1C1C"/>
              </a:buClr>
              <a:buChar char="»"/>
              <a:defRPr sz="1800">
                <a:solidFill>
                  <a:srgbClr val="000000"/>
                </a:solidFill>
                <a:latin typeface="Tahoma" pitchFamily="34" charset="0"/>
                <a:ea typeface="Tahoma" pitchFamily="34" charset="0"/>
                <a:cs typeface="Tahoma" pitchFamily="34" charset="0"/>
              </a:defRPr>
            </a:lvl5pPr>
            <a:lvl6pPr marL="2514600" indent="-228600" algn="l" rtl="0" eaLnBrk="1" fontAlgn="base" hangingPunct="1">
              <a:spcBef>
                <a:spcPct val="20000"/>
              </a:spcBef>
              <a:spcAft>
                <a:spcPct val="0"/>
              </a:spcAft>
              <a:buClr>
                <a:srgbClr val="1C1C1C"/>
              </a:buClr>
              <a:buChar char="»"/>
              <a:defRPr sz="1800">
                <a:solidFill>
                  <a:srgbClr val="000000"/>
                </a:solidFill>
                <a:latin typeface="+mn-lt"/>
              </a:defRPr>
            </a:lvl6pPr>
            <a:lvl7pPr marL="2971800" indent="-228600" algn="l" rtl="0" eaLnBrk="1" fontAlgn="base" hangingPunct="1">
              <a:spcBef>
                <a:spcPct val="20000"/>
              </a:spcBef>
              <a:spcAft>
                <a:spcPct val="0"/>
              </a:spcAft>
              <a:buClr>
                <a:srgbClr val="1C1C1C"/>
              </a:buClr>
              <a:buChar char="»"/>
              <a:defRPr sz="1800">
                <a:solidFill>
                  <a:srgbClr val="000000"/>
                </a:solidFill>
                <a:latin typeface="+mn-lt"/>
              </a:defRPr>
            </a:lvl7pPr>
            <a:lvl8pPr marL="3429000" indent="-228600" algn="l" rtl="0" eaLnBrk="1" fontAlgn="base" hangingPunct="1">
              <a:spcBef>
                <a:spcPct val="20000"/>
              </a:spcBef>
              <a:spcAft>
                <a:spcPct val="0"/>
              </a:spcAft>
              <a:buClr>
                <a:srgbClr val="1C1C1C"/>
              </a:buClr>
              <a:buChar char="»"/>
              <a:defRPr sz="1800">
                <a:solidFill>
                  <a:srgbClr val="000000"/>
                </a:solidFill>
                <a:latin typeface="+mn-lt"/>
              </a:defRPr>
            </a:lvl8pPr>
            <a:lvl9pPr marL="3886200" indent="-228600" algn="l" rtl="0" eaLnBrk="1" fontAlgn="base" hangingPunct="1">
              <a:spcBef>
                <a:spcPct val="20000"/>
              </a:spcBef>
              <a:spcAft>
                <a:spcPct val="0"/>
              </a:spcAft>
              <a:buClr>
                <a:srgbClr val="1C1C1C"/>
              </a:buClr>
              <a:buChar char="»"/>
              <a:defRPr sz="1800">
                <a:solidFill>
                  <a:srgbClr val="000000"/>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1C1C1C"/>
              </a:buClr>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Some points on this graph</a:t>
            </a:r>
          </a:p>
          <a:p>
            <a:pPr marL="742950" marR="0" lvl="1" indent="-285750" algn="l" defTabSz="914400" rtl="0" eaLnBrk="1" fontAlgn="base" latinLnBrk="0" hangingPunct="1">
              <a:lnSpc>
                <a:spcPct val="100000"/>
              </a:lnSpc>
              <a:spcBef>
                <a:spcPct val="20000"/>
              </a:spcBef>
              <a:spcAft>
                <a:spcPct val="0"/>
              </a:spcAft>
              <a:buClr>
                <a:srgbClr val="1C1C1C"/>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BAC 0.03; RR = 2.2</a:t>
            </a:r>
          </a:p>
          <a:p>
            <a:pPr marL="742950" marR="0" lvl="1" indent="-285750" algn="l" defTabSz="914400" rtl="0" eaLnBrk="1" fontAlgn="base" latinLnBrk="0" hangingPunct="1">
              <a:lnSpc>
                <a:spcPct val="100000"/>
              </a:lnSpc>
              <a:spcBef>
                <a:spcPct val="20000"/>
              </a:spcBef>
              <a:spcAft>
                <a:spcPct val="0"/>
              </a:spcAft>
              <a:buClr>
                <a:srgbClr val="1C1C1C"/>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BAC 0.05; RR = 3.7</a:t>
            </a:r>
          </a:p>
          <a:p>
            <a:pPr marL="742950" marR="0" lvl="1" indent="-285750" algn="l" defTabSz="914400" rtl="0" eaLnBrk="1" fontAlgn="base" latinLnBrk="0" hangingPunct="1">
              <a:lnSpc>
                <a:spcPct val="100000"/>
              </a:lnSpc>
              <a:spcBef>
                <a:spcPct val="20000"/>
              </a:spcBef>
              <a:spcAft>
                <a:spcPct val="0"/>
              </a:spcAft>
              <a:buClr>
                <a:srgbClr val="1C1C1C"/>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BAC 0.08; RR = 7.1</a:t>
            </a:r>
          </a:p>
          <a:p>
            <a:pPr marL="742950" marR="0" lvl="1" indent="-285750" algn="l" defTabSz="914400" rtl="0" eaLnBrk="1" fontAlgn="base" latinLnBrk="0" hangingPunct="1">
              <a:lnSpc>
                <a:spcPct val="100000"/>
              </a:lnSpc>
              <a:spcBef>
                <a:spcPct val="20000"/>
              </a:spcBef>
              <a:spcAft>
                <a:spcPct val="0"/>
              </a:spcAft>
              <a:buClr>
                <a:srgbClr val="1C1C1C"/>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BAC 0.10; RR = 10.4 </a:t>
            </a:r>
            <a:endParaRPr kumimoji="0" lang="en-US" sz="2400" b="0" i="0" u="none" strike="noStrike" kern="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02642"/>
            <a:ext cx="3588237" cy="4648200"/>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1280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Impairments as function</a:t>
            </a:r>
            <a:br>
              <a:rPr lang="en-US" dirty="0" smtClean="0"/>
            </a:br>
            <a:r>
              <a:rPr lang="en-US" dirty="0" smtClean="0"/>
              <a:t>of BAC for auto drivers</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52</a:t>
            </a:fld>
            <a:endParaRPr lang="en-US"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181627879"/>
              </p:ext>
            </p:extLst>
          </p:nvPr>
        </p:nvGraphicFramePr>
        <p:xfrm>
          <a:off x="1295400" y="1676400"/>
          <a:ext cx="1447800" cy="4358640"/>
        </p:xfrm>
        <a:graphic>
          <a:graphicData uri="http://schemas.openxmlformats.org/drawingml/2006/table">
            <a:tbl>
              <a:tblPr firstRow="1" bandRow="1">
                <a:gradFill rotWithShape="1">
                  <a:gsLst>
                    <a:gs pos="0">
                      <a:srgbClr val="0066CC">
                        <a:shade val="51000"/>
                        <a:satMod val="130000"/>
                      </a:srgbClr>
                    </a:gs>
                    <a:gs pos="80000">
                      <a:srgbClr val="0066CC">
                        <a:shade val="93000"/>
                        <a:satMod val="130000"/>
                      </a:srgbClr>
                    </a:gs>
                    <a:gs pos="100000">
                      <a:srgbClr val="0066CC">
                        <a:shade val="94000"/>
                        <a:satMod val="135000"/>
                      </a:srgbClr>
                    </a:gs>
                  </a:gsLst>
                  <a:lin ang="16200000" scaled="0"/>
                </a:gradFill>
                <a:effectLst>
                  <a:outerShdw blurRad="40000" dist="23000" dir="5400000" rotWithShape="0">
                    <a:srgbClr val="000000">
                      <a:alpha val="35000"/>
                    </a:srgbClr>
                  </a:outerShdw>
                </a:effectLst>
              </a:tblPr>
              <a:tblGrid>
                <a:gridCol w="1447800">
                  <a:extLst>
                    <a:ext uri="{9D8B030D-6E8A-4147-A177-3AD203B41FA5}">
                      <a16:colId xmlns="" xmlns:a16="http://schemas.microsoft.com/office/drawing/2014/main" val="20000"/>
                    </a:ext>
                  </a:extLst>
                </a:gridCol>
              </a:tblGrid>
              <a:tr h="38100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2000" dirty="0" smtClean="0"/>
                        <a:t>BAC</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w="9525" cap="flat" cmpd="sng" algn="ctr">
                      <a:solidFill>
                        <a:srgbClr val="0066CC">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.01</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1"/>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.02</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.03</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3"/>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.04</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.05</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5"/>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.06</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.07</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7"/>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.08</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.09</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9"/>
                  </a:ext>
                </a:extLst>
              </a:tr>
              <a:tr h="381000">
                <a:tc>
                  <a:txBody>
                    <a:bodyPr/>
                    <a:lstStyle>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a:r>
                        <a:rPr lang="en-US" sz="2000" dirty="0" smtClean="0"/>
                        <a:t>.10</a:t>
                      </a:r>
                      <a:endParaRPr lang="en-US" sz="2000" b="1" dirty="0">
                        <a:latin typeface="Tw Cen MT" pitchFamily="34" charset="0"/>
                      </a:endParaRPr>
                    </a:p>
                  </a:txBody>
                  <a:tcPr>
                    <a:lnL w="9525" cap="flat" cmpd="sng" algn="ctr">
                      <a:solidFill>
                        <a:srgbClr val="0066CC">
                          <a:tint val="50000"/>
                          <a:shade val="95000"/>
                          <a:satMod val="105000"/>
                        </a:srgbClr>
                      </a:solidFill>
                      <a:prstDash val="solid"/>
                    </a:lnL>
                    <a:lnR w="9525" cap="flat" cmpd="sng" algn="ctr">
                      <a:solidFill>
                        <a:srgbClr val="0066CC">
                          <a:tint val="50000"/>
                          <a:shade val="95000"/>
                          <a:satMod val="105000"/>
                        </a:srgbClr>
                      </a:solidFill>
                      <a:prstDash val="solid"/>
                    </a:lnR>
                    <a:lnT>
                      <a:noFill/>
                    </a:lnT>
                    <a:lnB w="9525" cap="flat" cmpd="sng" algn="ctr">
                      <a:solidFill>
                        <a:srgbClr val="0066CC">
                          <a:tint val="5000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grpSp>
        <p:nvGrpSpPr>
          <p:cNvPr id="7" name="Group 6"/>
          <p:cNvGrpSpPr/>
          <p:nvPr/>
        </p:nvGrpSpPr>
        <p:grpSpPr>
          <a:xfrm>
            <a:off x="2819400" y="3659221"/>
            <a:ext cx="5257800" cy="369332"/>
            <a:chOff x="2819400" y="3659221"/>
            <a:chExt cx="5257800" cy="369332"/>
          </a:xfrm>
        </p:grpSpPr>
        <p:sp>
          <p:nvSpPr>
            <p:cNvPr id="8" name="Left Arrow 7"/>
            <p:cNvSpPr/>
            <p:nvPr/>
          </p:nvSpPr>
          <p:spPr>
            <a:xfrm>
              <a:off x="2819400" y="3739487"/>
              <a:ext cx="990600" cy="222913"/>
            </a:xfrm>
            <a:prstGeom prst="leftArrow">
              <a:avLst/>
            </a:prstGeom>
            <a:solidFill>
              <a:srgbClr val="0066CC">
                <a:lumMod val="75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cs typeface="Arial"/>
              </a:endParaRPr>
            </a:p>
          </p:txBody>
        </p:sp>
        <p:sp>
          <p:nvSpPr>
            <p:cNvPr id="9" name="TextBox 8"/>
            <p:cNvSpPr txBox="1"/>
            <p:nvPr/>
          </p:nvSpPr>
          <p:spPr>
            <a:xfrm>
              <a:off x="3810000" y="3659221"/>
              <a:ext cx="4267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Perception, Visual Functions</a:t>
              </a:r>
            </a:p>
          </p:txBody>
        </p:sp>
      </p:grpSp>
      <p:grpSp>
        <p:nvGrpSpPr>
          <p:cNvPr id="10" name="Group 9"/>
          <p:cNvGrpSpPr/>
          <p:nvPr/>
        </p:nvGrpSpPr>
        <p:grpSpPr>
          <a:xfrm>
            <a:off x="2819400" y="3255496"/>
            <a:ext cx="5245100" cy="369332"/>
            <a:chOff x="2819400" y="3255496"/>
            <a:chExt cx="5245100" cy="369332"/>
          </a:xfrm>
        </p:grpSpPr>
        <p:sp>
          <p:nvSpPr>
            <p:cNvPr id="11" name="TextBox 10"/>
            <p:cNvSpPr txBox="1"/>
            <p:nvPr/>
          </p:nvSpPr>
          <p:spPr>
            <a:xfrm>
              <a:off x="3797300" y="3255496"/>
              <a:ext cx="4267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Vigilance</a:t>
              </a:r>
            </a:p>
          </p:txBody>
        </p:sp>
        <p:sp>
          <p:nvSpPr>
            <p:cNvPr id="12" name="Left Arrow 11"/>
            <p:cNvSpPr/>
            <p:nvPr/>
          </p:nvSpPr>
          <p:spPr>
            <a:xfrm>
              <a:off x="2819400" y="3352800"/>
              <a:ext cx="990600" cy="222913"/>
            </a:xfrm>
            <a:prstGeom prst="leftArrow">
              <a:avLst/>
            </a:prstGeom>
            <a:solidFill>
              <a:srgbClr val="0066CC">
                <a:lumMod val="75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cs typeface="Arial"/>
              </a:endParaRPr>
            </a:p>
          </p:txBody>
        </p:sp>
      </p:grpSp>
      <p:grpSp>
        <p:nvGrpSpPr>
          <p:cNvPr id="13" name="Group 12"/>
          <p:cNvGrpSpPr/>
          <p:nvPr/>
        </p:nvGrpSpPr>
        <p:grpSpPr>
          <a:xfrm>
            <a:off x="2819400" y="2514600"/>
            <a:ext cx="5245100" cy="369332"/>
            <a:chOff x="2819400" y="2514600"/>
            <a:chExt cx="5245100" cy="369332"/>
          </a:xfrm>
        </p:grpSpPr>
        <p:sp>
          <p:nvSpPr>
            <p:cNvPr id="14" name="TextBox 13"/>
            <p:cNvSpPr txBox="1"/>
            <p:nvPr/>
          </p:nvSpPr>
          <p:spPr>
            <a:xfrm>
              <a:off x="3797300" y="2514600"/>
              <a:ext cx="4267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Drowsiness</a:t>
              </a:r>
            </a:p>
          </p:txBody>
        </p:sp>
        <p:sp>
          <p:nvSpPr>
            <p:cNvPr id="15" name="Left Arrow 14"/>
            <p:cNvSpPr/>
            <p:nvPr/>
          </p:nvSpPr>
          <p:spPr>
            <a:xfrm>
              <a:off x="2819400" y="2644443"/>
              <a:ext cx="990600" cy="222913"/>
            </a:xfrm>
            <a:prstGeom prst="leftArrow">
              <a:avLst/>
            </a:prstGeom>
            <a:solidFill>
              <a:srgbClr val="0066CC">
                <a:lumMod val="75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cs typeface="Arial"/>
              </a:endParaRPr>
            </a:p>
          </p:txBody>
        </p:sp>
      </p:grpSp>
      <p:grpSp>
        <p:nvGrpSpPr>
          <p:cNvPr id="16" name="Group 15"/>
          <p:cNvGrpSpPr/>
          <p:nvPr/>
        </p:nvGrpSpPr>
        <p:grpSpPr>
          <a:xfrm>
            <a:off x="2806700" y="1944469"/>
            <a:ext cx="5257800" cy="646331"/>
            <a:chOff x="2806700" y="1944469"/>
            <a:chExt cx="5257800" cy="646331"/>
          </a:xfrm>
        </p:grpSpPr>
        <p:sp>
          <p:nvSpPr>
            <p:cNvPr id="17" name="TextBox 16"/>
            <p:cNvSpPr txBox="1"/>
            <p:nvPr/>
          </p:nvSpPr>
          <p:spPr>
            <a:xfrm>
              <a:off x="3797300" y="1944469"/>
              <a:ext cx="4267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Driving Simulator Lane Deviations, Divided Attention</a:t>
              </a:r>
            </a:p>
          </p:txBody>
        </p:sp>
        <p:sp>
          <p:nvSpPr>
            <p:cNvPr id="18" name="Left Arrow 17"/>
            <p:cNvSpPr/>
            <p:nvPr/>
          </p:nvSpPr>
          <p:spPr>
            <a:xfrm>
              <a:off x="2806700" y="2176018"/>
              <a:ext cx="990600" cy="222913"/>
            </a:xfrm>
            <a:prstGeom prst="leftArrow">
              <a:avLst/>
            </a:prstGeom>
            <a:solidFill>
              <a:srgbClr val="0066CC">
                <a:lumMod val="75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cs typeface="Arial"/>
              </a:endParaRPr>
            </a:p>
          </p:txBody>
        </p:sp>
      </p:grpSp>
      <p:grpSp>
        <p:nvGrpSpPr>
          <p:cNvPr id="19" name="Group 18"/>
          <p:cNvGrpSpPr/>
          <p:nvPr/>
        </p:nvGrpSpPr>
        <p:grpSpPr>
          <a:xfrm>
            <a:off x="2819400" y="4041590"/>
            <a:ext cx="5257800" cy="369332"/>
            <a:chOff x="2819400" y="4041590"/>
            <a:chExt cx="5257800" cy="369332"/>
          </a:xfrm>
        </p:grpSpPr>
        <p:sp>
          <p:nvSpPr>
            <p:cNvPr id="20" name="Left Arrow 19"/>
            <p:cNvSpPr/>
            <p:nvPr/>
          </p:nvSpPr>
          <p:spPr>
            <a:xfrm>
              <a:off x="2819400" y="4114800"/>
              <a:ext cx="990600" cy="222913"/>
            </a:xfrm>
            <a:prstGeom prst="leftArrow">
              <a:avLst/>
            </a:prstGeom>
            <a:solidFill>
              <a:srgbClr val="0066CC">
                <a:lumMod val="75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cs typeface="Arial"/>
              </a:endParaRPr>
            </a:p>
          </p:txBody>
        </p:sp>
        <p:sp>
          <p:nvSpPr>
            <p:cNvPr id="21" name="TextBox 20"/>
            <p:cNvSpPr txBox="1"/>
            <p:nvPr/>
          </p:nvSpPr>
          <p:spPr>
            <a:xfrm>
              <a:off x="3810000" y="4041590"/>
              <a:ext cx="4267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Tracking</a:t>
              </a:r>
            </a:p>
          </p:txBody>
        </p:sp>
      </p:grpSp>
      <p:grpSp>
        <p:nvGrpSpPr>
          <p:cNvPr id="22" name="Group 21"/>
          <p:cNvGrpSpPr/>
          <p:nvPr/>
        </p:nvGrpSpPr>
        <p:grpSpPr>
          <a:xfrm>
            <a:off x="2819400" y="4382869"/>
            <a:ext cx="5257800" cy="646331"/>
            <a:chOff x="2819400" y="4382869"/>
            <a:chExt cx="5257800" cy="646331"/>
          </a:xfrm>
        </p:grpSpPr>
        <p:sp>
          <p:nvSpPr>
            <p:cNvPr id="23" name="Left Arrow 22"/>
            <p:cNvSpPr/>
            <p:nvPr/>
          </p:nvSpPr>
          <p:spPr>
            <a:xfrm>
              <a:off x="2819400" y="4572000"/>
              <a:ext cx="990600" cy="222913"/>
            </a:xfrm>
            <a:prstGeom prst="leftArrow">
              <a:avLst/>
            </a:prstGeom>
            <a:solidFill>
              <a:srgbClr val="0066CC">
                <a:lumMod val="75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cs typeface="Arial"/>
              </a:endParaRPr>
            </a:p>
          </p:txBody>
        </p:sp>
        <p:sp>
          <p:nvSpPr>
            <p:cNvPr id="24" name="TextBox 23"/>
            <p:cNvSpPr txBox="1"/>
            <p:nvPr/>
          </p:nvSpPr>
          <p:spPr>
            <a:xfrm>
              <a:off x="3810000" y="4382869"/>
              <a:ext cx="4267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Cognitive Tasks, Psychomotor Skills, Choice Reaction Time</a:t>
              </a:r>
            </a:p>
          </p:txBody>
        </p:sp>
      </p:grpSp>
      <p:grpSp>
        <p:nvGrpSpPr>
          <p:cNvPr id="25" name="Group 24"/>
          <p:cNvGrpSpPr/>
          <p:nvPr/>
        </p:nvGrpSpPr>
        <p:grpSpPr>
          <a:xfrm>
            <a:off x="2819400" y="5503290"/>
            <a:ext cx="5209931" cy="646331"/>
            <a:chOff x="2819400" y="5503290"/>
            <a:chExt cx="5209931" cy="646331"/>
          </a:xfrm>
        </p:grpSpPr>
        <p:sp>
          <p:nvSpPr>
            <p:cNvPr id="26" name="Left Arrow 25"/>
            <p:cNvSpPr/>
            <p:nvPr/>
          </p:nvSpPr>
          <p:spPr>
            <a:xfrm>
              <a:off x="2819400" y="5715000"/>
              <a:ext cx="990600" cy="222913"/>
            </a:xfrm>
            <a:prstGeom prst="leftArrow">
              <a:avLst/>
            </a:prstGeom>
            <a:solidFill>
              <a:srgbClr val="0066CC">
                <a:lumMod val="75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cs typeface="Arial"/>
              </a:endParaRPr>
            </a:p>
          </p:txBody>
        </p:sp>
        <p:sp>
          <p:nvSpPr>
            <p:cNvPr id="27" name="TextBox 26"/>
            <p:cNvSpPr txBox="1"/>
            <p:nvPr/>
          </p:nvSpPr>
          <p:spPr>
            <a:xfrm>
              <a:off x="3762131" y="5503290"/>
              <a:ext cx="4267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Simple Reaction Time, </a:t>
              </a:r>
              <a:b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Critical Flicker Fusion</a:t>
              </a:r>
            </a:p>
          </p:txBody>
        </p:sp>
      </p:grpSp>
      <p:sp>
        <p:nvSpPr>
          <p:cNvPr id="28" name="TextBox 27"/>
          <p:cNvSpPr txBox="1"/>
          <p:nvPr/>
        </p:nvSpPr>
        <p:spPr>
          <a:xfrm>
            <a:off x="76200" y="6400800"/>
            <a:ext cx="6934200" cy="369332"/>
          </a:xfrm>
          <a:prstGeom prst="rect">
            <a:avLst/>
          </a:prstGeom>
          <a:noFill/>
        </p:spPr>
        <p:txBody>
          <a:bodyPr wrap="square" rtlCol="0">
            <a:spAutoFit/>
          </a:bodyPr>
          <a:lstStyle/>
          <a:p>
            <a:pPr fontAlgn="auto">
              <a:spcBef>
                <a:spcPts val="0"/>
              </a:spcBef>
              <a:spcAft>
                <a:spcPts val="0"/>
              </a:spcAft>
            </a:pPr>
            <a:r>
              <a:rPr lang="en-US" dirty="0" smtClean="0">
                <a:solidFill>
                  <a:srgbClr val="FFFFFF"/>
                </a:solidFill>
                <a:latin typeface="Arial"/>
                <a:cs typeface="Arial"/>
              </a:rPr>
              <a:t>(</a:t>
            </a:r>
            <a:r>
              <a:rPr lang="en-US" dirty="0" smtClean="0">
                <a:solidFill>
                  <a:srgbClr val="000000"/>
                </a:solidFill>
                <a:latin typeface="Arial"/>
                <a:cs typeface="Arial"/>
              </a:rPr>
              <a:t>From Moskowitz and </a:t>
            </a:r>
            <a:r>
              <a:rPr lang="en-US" dirty="0" err="1" smtClean="0">
                <a:solidFill>
                  <a:srgbClr val="000000"/>
                </a:solidFill>
                <a:latin typeface="Arial"/>
                <a:cs typeface="Arial"/>
              </a:rPr>
              <a:t>Fiorentino</a:t>
            </a:r>
            <a:r>
              <a:rPr lang="en-US" dirty="0" smtClean="0">
                <a:solidFill>
                  <a:srgbClr val="000000"/>
                </a:solidFill>
                <a:latin typeface="Arial"/>
                <a:cs typeface="Arial"/>
              </a:rPr>
              <a:t>, 2000; cited by NTSB</a:t>
            </a:r>
            <a:r>
              <a:rPr lang="en-US" dirty="0" smtClean="0">
                <a:solidFill>
                  <a:srgbClr val="FFFFFF"/>
                </a:solidFill>
                <a:latin typeface="Arial"/>
                <a:cs typeface="Arial"/>
              </a:rPr>
              <a:t>)</a:t>
            </a:r>
            <a:endParaRPr lang="en-US" dirty="0">
              <a:solidFill>
                <a:srgbClr val="FFFFFF"/>
              </a:solidFill>
              <a:latin typeface="Arial"/>
              <a:cs typeface="Arial"/>
            </a:endParaRPr>
          </a:p>
        </p:txBody>
      </p:sp>
    </p:spTree>
    <p:extLst>
      <p:ext uri="{BB962C8B-B14F-4D97-AF65-F5344CB8AC3E}">
        <p14:creationId xmlns:p14="http://schemas.microsoft.com/office/powerpoint/2010/main" val="533786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been done to date?</a:t>
            </a:r>
            <a:endParaRPr lang="en-US" dirty="0"/>
          </a:p>
        </p:txBody>
      </p:sp>
      <p:sp>
        <p:nvSpPr>
          <p:cNvPr id="3" name="Content Placeholder 2"/>
          <p:cNvSpPr>
            <a:spLocks noGrp="1"/>
          </p:cNvSpPr>
          <p:nvPr>
            <p:ph idx="1"/>
          </p:nvPr>
        </p:nvSpPr>
        <p:spPr>
          <a:xfrm>
            <a:off x="76200" y="1676400"/>
            <a:ext cx="4724400" cy="4449763"/>
          </a:xfrm>
        </p:spPr>
        <p:txBody>
          <a:bodyPr/>
          <a:lstStyle/>
          <a:p>
            <a:r>
              <a:rPr lang="en-US" dirty="0" smtClean="0"/>
              <a:t>Increased enforcement</a:t>
            </a:r>
          </a:p>
          <a:p>
            <a:r>
              <a:rPr lang="en-US" dirty="0" smtClean="0"/>
              <a:t>More publicity of enforcement efforts</a:t>
            </a:r>
          </a:p>
          <a:p>
            <a:r>
              <a:rPr lang="en-US" dirty="0" smtClean="0"/>
              <a:t>Prohibition of alcohol use on certain waters</a:t>
            </a:r>
          </a:p>
          <a:p>
            <a:r>
              <a:rPr lang="en-US" dirty="0" smtClean="0"/>
              <a:t>Outreach efforts</a:t>
            </a:r>
          </a:p>
          <a:p>
            <a:r>
              <a:rPr lang="en-US" dirty="0" smtClean="0"/>
              <a:t>Research</a:t>
            </a:r>
          </a:p>
          <a:p>
            <a:r>
              <a:rPr lang="en-US" dirty="0" smtClean="0"/>
              <a:t>NTSB recommendation for automobiles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53</a:t>
            </a:fld>
            <a:endParaRPr lang="en-US" altLang="en-US" dirty="0"/>
          </a:p>
        </p:txBody>
      </p:sp>
      <p:grpSp>
        <p:nvGrpSpPr>
          <p:cNvPr id="7" name="Group 6"/>
          <p:cNvGrpSpPr/>
          <p:nvPr/>
        </p:nvGrpSpPr>
        <p:grpSpPr>
          <a:xfrm>
            <a:off x="5217956" y="1600200"/>
            <a:ext cx="3919220" cy="4789170"/>
            <a:chOff x="5217956" y="1600200"/>
            <a:chExt cx="3919220" cy="4789170"/>
          </a:xfrm>
        </p:grpSpPr>
        <p:pic>
          <p:nvPicPr>
            <p:cNvPr id="5" name="Picture 4" descr="C:\Users\Dan\Downloads\210107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956" y="1600200"/>
              <a:ext cx="3919220" cy="267462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313528" y="4495800"/>
              <a:ext cx="3780430" cy="1893570"/>
            </a:xfrm>
            <a:prstGeom prst="rect">
              <a:avLst/>
            </a:prstGeom>
            <a:noFill/>
            <a:ln>
              <a:noFill/>
            </a:ln>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821" y="1600200"/>
            <a:ext cx="4056179" cy="512254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7018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progress to date</a:t>
            </a:r>
            <a:endParaRPr lang="en-US" dirty="0"/>
          </a:p>
        </p:txBody>
      </p:sp>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54</a:t>
            </a:fld>
            <a:endParaRPr lang="en-US" altLang="en-US" dirty="0"/>
          </a:p>
        </p:txBody>
      </p:sp>
      <p:sp>
        <p:nvSpPr>
          <p:cNvPr id="6" name="Content Placeholder 7"/>
          <p:cNvSpPr txBox="1">
            <a:spLocks/>
          </p:cNvSpPr>
          <p:nvPr/>
        </p:nvSpPr>
        <p:spPr bwMode="auto">
          <a:xfrm>
            <a:off x="5562600" y="1828800"/>
            <a:ext cx="3553023" cy="4343400"/>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Arial"/>
                <a:ea typeface="+mn-ea"/>
                <a:cs typeface="Arial"/>
              </a:rPr>
              <a:t>Whether measured as a % of total fatalities or to numbered boats, there has been little progress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Arial"/>
                <a:ea typeface="+mn-ea"/>
                <a:cs typeface="Arial"/>
              </a:rPr>
              <a:t>ERAC looking at ways to improve data</a:t>
            </a:r>
            <a:endParaRPr kumimoji="0" lang="en-US" sz="2800" b="0" i="0" u="none" strike="noStrike" kern="0" cap="none" spc="0" normalizeH="0" baseline="0" noProof="0" dirty="0">
              <a:ln>
                <a:noFill/>
              </a:ln>
              <a:solidFill>
                <a:srgbClr val="000000"/>
              </a:solidFill>
              <a:effectLst/>
              <a:uLnTx/>
              <a:uFillTx/>
              <a:latin typeface="Arial"/>
              <a:ea typeface="+mn-ea"/>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51997"/>
            <a:ext cx="5004703" cy="432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89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a hard problem?</a:t>
            </a:r>
            <a:endParaRPr lang="en-US" dirty="0"/>
          </a:p>
        </p:txBody>
      </p:sp>
      <p:sp>
        <p:nvSpPr>
          <p:cNvPr id="3" name="Content Placeholder 2"/>
          <p:cNvSpPr>
            <a:spLocks noGrp="1"/>
          </p:cNvSpPr>
          <p:nvPr>
            <p:ph idx="1"/>
          </p:nvPr>
        </p:nvSpPr>
        <p:spPr>
          <a:xfrm>
            <a:off x="381000" y="2027237"/>
            <a:ext cx="8305800" cy="4449763"/>
          </a:xfrm>
        </p:spPr>
        <p:txBody>
          <a:bodyPr/>
          <a:lstStyle/>
          <a:p>
            <a:r>
              <a:rPr lang="en-US" dirty="0" smtClean="0"/>
              <a:t>Social acceptability of drinking and boating</a:t>
            </a:r>
          </a:p>
          <a:p>
            <a:r>
              <a:rPr lang="en-US" dirty="0" smtClean="0"/>
              <a:t>Lack of success of certain strategies (e.g., utility of “designated driver”)</a:t>
            </a:r>
          </a:p>
          <a:p>
            <a:r>
              <a:rPr lang="en-US" dirty="0" smtClean="0"/>
              <a:t>Difficulty of enforcement efforts—you can’t have enforcement 24/7 on all bodies of water</a:t>
            </a:r>
          </a:p>
          <a:p>
            <a:r>
              <a:rPr lang="en-US" dirty="0" smtClean="0"/>
              <a:t>Emerging issue—drug use</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55</a:t>
            </a:fld>
            <a:endParaRPr lang="en-US" altLang="en-US" dirty="0"/>
          </a:p>
        </p:txBody>
      </p:sp>
    </p:spTree>
    <p:extLst>
      <p:ext uri="{BB962C8B-B14F-4D97-AF65-F5344CB8AC3E}">
        <p14:creationId xmlns:p14="http://schemas.microsoft.com/office/powerpoint/2010/main" val="2758307148"/>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Slide Number Placeholder 2"/>
          <p:cNvSpPr>
            <a:spLocks noGrp="1"/>
          </p:cNvSpPr>
          <p:nvPr>
            <p:ph type="sldNum" sz="quarter" idx="12"/>
          </p:nvPr>
        </p:nvSpPr>
        <p:spPr/>
        <p:txBody>
          <a:bodyPr/>
          <a:lstStyle/>
          <a:p>
            <a:pPr>
              <a:defRPr/>
            </a:pPr>
            <a:fld id="{5F95B654-D24B-47A5-8844-06D25FF3BFDC}" type="slidenum">
              <a:rPr lang="en-US" altLang="en-US" smtClean="0"/>
              <a:pPr>
                <a:defRPr/>
              </a:pPr>
              <a:t>56</a:t>
            </a:fld>
            <a:endParaRPr lang="en-US" altLang="en-US" dirty="0"/>
          </a:p>
        </p:txBody>
      </p:sp>
    </p:spTree>
    <p:extLst>
      <p:ext uri="{BB962C8B-B14F-4D97-AF65-F5344CB8AC3E}">
        <p14:creationId xmlns:p14="http://schemas.microsoft.com/office/powerpoint/2010/main" val="818006206"/>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Life Jacket wear</a:t>
            </a:r>
            <a:endParaRPr lang="en-US" dirty="0"/>
          </a:p>
        </p:txBody>
      </p:sp>
      <p:sp>
        <p:nvSpPr>
          <p:cNvPr id="3" name="Content Placeholder 2"/>
          <p:cNvSpPr>
            <a:spLocks noGrp="1"/>
          </p:cNvSpPr>
          <p:nvPr>
            <p:ph idx="1"/>
          </p:nvPr>
        </p:nvSpPr>
        <p:spPr>
          <a:xfrm>
            <a:off x="381000" y="1676400"/>
            <a:ext cx="8610600" cy="4449763"/>
          </a:xfrm>
        </p:spPr>
        <p:txBody>
          <a:bodyPr/>
          <a:lstStyle/>
          <a:p>
            <a:r>
              <a:rPr lang="en-US" dirty="0" smtClean="0"/>
              <a:t>Regulatory options may be difficult to implement on national level</a:t>
            </a:r>
          </a:p>
          <a:p>
            <a:r>
              <a:rPr lang="en-US" dirty="0" smtClean="0"/>
              <a:t>USACE efforts noteworthy, possible opportunities with other government agencies or individual states</a:t>
            </a:r>
          </a:p>
          <a:p>
            <a:r>
              <a:rPr lang="en-US" dirty="0" smtClean="0"/>
              <a:t>Outreach efforts; limited success for adults—time for a </a:t>
            </a:r>
            <a:r>
              <a:rPr lang="en-US" i="1" dirty="0" smtClean="0"/>
              <a:t>coordinated effort </a:t>
            </a:r>
            <a:r>
              <a:rPr lang="en-US" dirty="0" smtClean="0"/>
              <a:t>to create an impactful campaign</a:t>
            </a:r>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57</a:t>
            </a:fld>
            <a:endParaRPr lang="en-US" altLang="en-US" dirty="0"/>
          </a:p>
        </p:txBody>
      </p:sp>
    </p:spTree>
    <p:extLst>
      <p:ext uri="{BB962C8B-B14F-4D97-AF65-F5344CB8AC3E}">
        <p14:creationId xmlns:p14="http://schemas.microsoft.com/office/powerpoint/2010/main" val="38221788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BUI</a:t>
            </a:r>
            <a:endParaRPr lang="en-US" dirty="0"/>
          </a:p>
        </p:txBody>
      </p:sp>
      <p:sp>
        <p:nvSpPr>
          <p:cNvPr id="3" name="Content Placeholder 2"/>
          <p:cNvSpPr>
            <a:spLocks noGrp="1"/>
          </p:cNvSpPr>
          <p:nvPr>
            <p:ph idx="1"/>
          </p:nvPr>
        </p:nvSpPr>
        <p:spPr/>
        <p:txBody>
          <a:bodyPr/>
          <a:lstStyle/>
          <a:p>
            <a:r>
              <a:rPr lang="en-US" sz="3000" dirty="0" smtClean="0"/>
              <a:t>Difficult </a:t>
            </a:r>
            <a:r>
              <a:rPr lang="en-US" sz="3000" dirty="0"/>
              <a:t>to measure accurately—how can role of alcohol consumption as contributing factor be </a:t>
            </a:r>
            <a:r>
              <a:rPr lang="en-US" sz="3000" dirty="0" smtClean="0"/>
              <a:t>assessed?</a:t>
            </a:r>
            <a:endParaRPr lang="en-US" sz="3000" dirty="0"/>
          </a:p>
          <a:p>
            <a:r>
              <a:rPr lang="en-US" sz="3000" dirty="0" smtClean="0"/>
              <a:t>Role </a:t>
            </a:r>
            <a:r>
              <a:rPr lang="en-US" sz="3000" dirty="0"/>
              <a:t>of alcohol probably </a:t>
            </a:r>
            <a:r>
              <a:rPr lang="en-US" sz="3000" dirty="0" smtClean="0"/>
              <a:t>understated—efforts to develop improved measurements valuable</a:t>
            </a:r>
          </a:p>
          <a:p>
            <a:r>
              <a:rPr lang="en-US" sz="3000" dirty="0" smtClean="0"/>
              <a:t>Need for authoritative “backgrounder” to provide a common understanding</a:t>
            </a:r>
          </a:p>
          <a:p>
            <a:r>
              <a:rPr lang="en-US" sz="3000" dirty="0" smtClean="0"/>
              <a:t>Search for effective intervention strategies from other transportation modes potentially worthwhile</a:t>
            </a:r>
            <a:endParaRPr lang="en-US" sz="3000" dirty="0"/>
          </a:p>
          <a:p>
            <a:endParaRPr lang="en-US" sz="3000"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58</a:t>
            </a:fld>
            <a:endParaRPr lang="en-US" altLang="en-US" dirty="0"/>
          </a:p>
        </p:txBody>
      </p:sp>
    </p:spTree>
    <p:extLst>
      <p:ext uri="{BB962C8B-B14F-4D97-AF65-F5344CB8AC3E}">
        <p14:creationId xmlns:p14="http://schemas.microsoft.com/office/powerpoint/2010/main" val="27364697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Other challenges</a:t>
            </a:r>
            <a:endParaRPr lang="en-US" dirty="0"/>
          </a:p>
        </p:txBody>
      </p:sp>
      <p:sp>
        <p:nvSpPr>
          <p:cNvPr id="3" name="Content Placeholder 2"/>
          <p:cNvSpPr>
            <a:spLocks noGrp="1"/>
          </p:cNvSpPr>
          <p:nvPr>
            <p:ph idx="1"/>
          </p:nvPr>
        </p:nvSpPr>
        <p:spPr>
          <a:xfrm>
            <a:off x="304800" y="1524000"/>
            <a:ext cx="8686800" cy="4449763"/>
          </a:xfrm>
        </p:spPr>
        <p:txBody>
          <a:bodyPr/>
          <a:lstStyle/>
          <a:p>
            <a:r>
              <a:rPr lang="en-US" sz="3000" dirty="0" smtClean="0"/>
              <a:t>Can we increase the extent and effectiveness of boater education?</a:t>
            </a:r>
          </a:p>
          <a:p>
            <a:r>
              <a:rPr lang="en-US" sz="3000" dirty="0" smtClean="0"/>
              <a:t>The scale problem:</a:t>
            </a:r>
            <a:r>
              <a:rPr lang="en-US" sz="3000" dirty="0"/>
              <a:t> </a:t>
            </a:r>
            <a:endParaRPr lang="en-US" sz="3000" dirty="0" smtClean="0"/>
          </a:p>
          <a:p>
            <a:pPr lvl="1"/>
            <a:r>
              <a:rPr lang="en-US" dirty="0" smtClean="0"/>
              <a:t>Not all boaters required to take boating courses (solved over time)</a:t>
            </a:r>
          </a:p>
          <a:p>
            <a:r>
              <a:rPr lang="en-US" sz="3000" dirty="0" smtClean="0"/>
              <a:t>The scope problem:</a:t>
            </a:r>
          </a:p>
          <a:p>
            <a:pPr lvl="1"/>
            <a:r>
              <a:rPr lang="en-US" dirty="0" smtClean="0"/>
              <a:t>Presently no requirements for on-the-water skills training or testing</a:t>
            </a:r>
          </a:p>
          <a:p>
            <a:pPr lvl="1"/>
            <a:r>
              <a:rPr lang="en-US" dirty="0" smtClean="0"/>
              <a:t>Should content of boating courses be changed to include or focus on human factors and risk management?</a:t>
            </a:r>
          </a:p>
          <a:p>
            <a:pPr lvl="1"/>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59</a:t>
            </a:fld>
            <a:endParaRPr lang="en-US" altLang="en-US" dirty="0"/>
          </a:p>
        </p:txBody>
      </p:sp>
    </p:spTree>
    <p:extLst>
      <p:ext uri="{BB962C8B-B14F-4D97-AF65-F5344CB8AC3E}">
        <p14:creationId xmlns:p14="http://schemas.microsoft.com/office/powerpoint/2010/main" val="42581030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lstStyle/>
          <a:p>
            <a:r>
              <a:rPr lang="en-US" dirty="0" smtClean="0"/>
              <a:t>Boating is relatively safe and</a:t>
            </a:r>
            <a:br>
              <a:rPr lang="en-US" dirty="0" smtClean="0"/>
            </a:br>
            <a:r>
              <a:rPr lang="en-US" dirty="0" smtClean="0"/>
              <a:t>getting safer</a:t>
            </a:r>
            <a:endParaRPr lang="en-US" dirty="0"/>
          </a:p>
        </p:txBody>
      </p:sp>
      <p:sp>
        <p:nvSpPr>
          <p:cNvPr id="3" name="Content Placeholder 2"/>
          <p:cNvSpPr>
            <a:spLocks noGrp="1"/>
          </p:cNvSpPr>
          <p:nvPr>
            <p:ph idx="1"/>
          </p:nvPr>
        </p:nvSpPr>
        <p:spPr/>
        <p:txBody>
          <a:bodyPr/>
          <a:lstStyle/>
          <a:p>
            <a:r>
              <a:rPr lang="en-US" dirty="0" smtClean="0"/>
              <a:t>Between 1960 and 2016 fatality rates per 100,000 registered boats fell from 33.4 to 5.9—an 82% decrease</a:t>
            </a:r>
          </a:p>
          <a:p>
            <a:r>
              <a:rPr lang="en-US" dirty="0" smtClean="0"/>
              <a:t>The boating fatality rate per exposure hour is comparable to that for automobiles and substantially lower than comparable rates for many other recreational activities (e.g., hang gliding, scuba diving, general aviation, snowmobiles) </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6</a:t>
            </a:fld>
            <a:endParaRPr lang="en-US" altLang="en-US" dirty="0"/>
          </a:p>
        </p:txBody>
      </p:sp>
    </p:spTree>
    <p:extLst>
      <p:ext uri="{BB962C8B-B14F-4D97-AF65-F5344CB8AC3E}">
        <p14:creationId xmlns:p14="http://schemas.microsoft.com/office/powerpoint/2010/main" val="25531518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modify the scope of</a:t>
            </a:r>
            <a:br>
              <a:rPr lang="en-US" dirty="0" smtClean="0"/>
            </a:br>
            <a:r>
              <a:rPr lang="en-US" dirty="0" smtClean="0"/>
              <a:t>boating instruction?</a:t>
            </a:r>
            <a:endParaRPr lang="en-US" dirty="0"/>
          </a:p>
        </p:txBody>
      </p:sp>
      <p:sp>
        <p:nvSpPr>
          <p:cNvPr id="3" name="Content Placeholder 2"/>
          <p:cNvSpPr>
            <a:spLocks noGrp="1"/>
          </p:cNvSpPr>
          <p:nvPr>
            <p:ph idx="1"/>
          </p:nvPr>
        </p:nvSpPr>
        <p:spPr>
          <a:xfrm>
            <a:off x="381000" y="1676400"/>
            <a:ext cx="4114800" cy="4449763"/>
          </a:xfrm>
        </p:spPr>
        <p:txBody>
          <a:bodyPr/>
          <a:lstStyle/>
          <a:p>
            <a:r>
              <a:rPr lang="en-US" sz="2800" dirty="0" smtClean="0"/>
              <a:t>FAA Aviation Instructor’s Handbook and Risk Management Handbook have large discussion of human factors, errors, error management</a:t>
            </a:r>
          </a:p>
          <a:p>
            <a:r>
              <a:rPr lang="en-US" sz="2800" dirty="0" smtClean="0"/>
              <a:t>Could these be a model for boating instruction?</a:t>
            </a:r>
            <a:endParaRPr lang="en-US" sz="2800"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60</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4191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4191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4849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61</a:t>
            </a:fld>
            <a:endParaRPr lang="en-US" altLang="en-US" dirty="0"/>
          </a:p>
        </p:txBody>
      </p:sp>
      <p:sp>
        <p:nvSpPr>
          <p:cNvPr id="5" name="Slide Number Placeholder 1"/>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rgbClr val="00000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481DF2A2-E6F0-4F51-924D-966B147C4597}" type="slidenum">
              <a:rPr lang="en-US" smtClean="0"/>
              <a:pPr/>
              <a:t>61</a:t>
            </a:fld>
            <a:endParaRPr lang="en-US" dirty="0"/>
          </a:p>
        </p:txBody>
      </p:sp>
      <p:pic>
        <p:nvPicPr>
          <p:cNvPr id="6" name="Picture 3" descr="C:\Documents and Settings\user\My Documents\My Pictures\fotos\Newones\chess board B W 917971_43245016.jpeg"/>
          <p:cNvPicPr>
            <a:picLocks noChangeAspect="1" noChangeArrowheads="1"/>
          </p:cNvPicPr>
          <p:nvPr/>
        </p:nvPicPr>
        <p:blipFill>
          <a:blip r:embed="rId2" cstate="email">
            <a:duotone>
              <a:prstClr val="black"/>
              <a:srgbClr val="99CCFF">
                <a:tint val="45000"/>
                <a:satMod val="400000"/>
              </a:srgbClr>
            </a:duotone>
          </a:blip>
          <a:srcRect/>
          <a:stretch>
            <a:fillRect/>
          </a:stretch>
        </p:blipFill>
        <p:spPr bwMode="auto">
          <a:xfrm>
            <a:off x="0" y="4526214"/>
            <a:ext cx="9144000" cy="2103186"/>
          </a:xfrm>
          <a:prstGeom prst="rect">
            <a:avLst/>
          </a:prstGeom>
          <a:noFill/>
        </p:spPr>
      </p:pic>
      <p:sp>
        <p:nvSpPr>
          <p:cNvPr id="7" name="Title 7"/>
          <p:cNvSpPr txBox="1">
            <a:spLocks/>
          </p:cNvSpPr>
          <p:nvPr/>
        </p:nvSpPr>
        <p:spPr>
          <a:xfrm>
            <a:off x="914400" y="56866"/>
            <a:ext cx="8229600" cy="1143000"/>
          </a:xfrm>
          <a:prstGeom prst="rect">
            <a:avLst/>
          </a:prstGeom>
        </p:spPr>
        <p:txBody>
          <a:bodyPr>
            <a:noAutofit/>
          </a:bodyPr>
          <a:lstStyle>
            <a:lvl1pPr algn="l" rtl="0" eaLnBrk="1" fontAlgn="base" hangingPunct="1">
              <a:spcBef>
                <a:spcPct val="0"/>
              </a:spcBef>
              <a:spcAft>
                <a:spcPct val="0"/>
              </a:spcAft>
              <a:defRPr sz="4400" b="0">
                <a:solidFill>
                  <a:srgbClr val="FFFFFF"/>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a:lstStyle>
          <a:p>
            <a:pPr algn="r"/>
            <a:r>
              <a:rPr lang="en-US" sz="4200" kern="0" dirty="0" smtClean="0">
                <a:solidFill>
                  <a:schemeClr val="bg2">
                    <a:lumMod val="50000"/>
                  </a:schemeClr>
                </a:solidFill>
                <a:effectLst>
                  <a:outerShdw blurRad="38100" dist="38100" dir="2700000" algn="tl">
                    <a:srgbClr val="000000">
                      <a:alpha val="43137"/>
                    </a:srgbClr>
                  </a:outerShdw>
                </a:effectLst>
              </a:rPr>
              <a:t>Use this meeting to develop </a:t>
            </a:r>
          </a:p>
          <a:p>
            <a:pPr algn="r"/>
            <a:r>
              <a:rPr lang="en-US" sz="4200" kern="0" dirty="0">
                <a:solidFill>
                  <a:schemeClr val="bg2">
                    <a:lumMod val="50000"/>
                  </a:schemeClr>
                </a:solidFill>
                <a:effectLst>
                  <a:outerShdw blurRad="38100" dist="38100" dir="2700000" algn="tl">
                    <a:srgbClr val="000000">
                      <a:alpha val="43137"/>
                    </a:srgbClr>
                  </a:outerShdw>
                </a:effectLst>
              </a:rPr>
              <a:t>y</a:t>
            </a:r>
            <a:r>
              <a:rPr lang="en-US" sz="4200" kern="0" dirty="0" smtClean="0">
                <a:solidFill>
                  <a:schemeClr val="bg2">
                    <a:lumMod val="50000"/>
                  </a:schemeClr>
                </a:solidFill>
                <a:effectLst>
                  <a:outerShdw blurRad="38100" dist="38100" dir="2700000" algn="tl">
                    <a:srgbClr val="000000">
                      <a:alpha val="43137"/>
                    </a:srgbClr>
                  </a:outerShdw>
                </a:effectLst>
              </a:rPr>
              <a:t>our own ideas</a:t>
            </a:r>
            <a:endParaRPr lang="en-US" sz="4200" kern="0" dirty="0">
              <a:solidFill>
                <a:schemeClr val="bg2">
                  <a:lumMod val="50000"/>
                </a:schemeClr>
              </a:solidFill>
              <a:effectLst>
                <a:outerShdw blurRad="38100" dist="38100" dir="2700000" algn="tl">
                  <a:srgbClr val="000000">
                    <a:alpha val="43137"/>
                  </a:srgbClr>
                </a:outerShdw>
              </a:effectLst>
            </a:endParaRPr>
          </a:p>
        </p:txBody>
      </p:sp>
      <p:pic>
        <p:nvPicPr>
          <p:cNvPr id="8" name="Picture 7" descr="question mark.png"/>
          <p:cNvPicPr>
            <a:picLocks noChangeAspect="1"/>
          </p:cNvPicPr>
          <p:nvPr/>
        </p:nvPicPr>
        <p:blipFill>
          <a:blip r:embed="rId3" cstate="email">
            <a:duotone>
              <a:prstClr val="black"/>
              <a:srgbClr val="99CCFF">
                <a:tint val="45000"/>
                <a:satMod val="400000"/>
              </a:srgbClr>
            </a:duotone>
          </a:blip>
          <a:srcRect/>
          <a:stretch>
            <a:fillRect/>
          </a:stretch>
        </p:blipFill>
        <p:spPr>
          <a:xfrm>
            <a:off x="4876800" y="2362200"/>
            <a:ext cx="2286000" cy="2286000"/>
          </a:xfrm>
          <a:prstGeom prst="rect">
            <a:avLst/>
          </a:prstGeom>
        </p:spPr>
      </p:pic>
      <p:pic>
        <p:nvPicPr>
          <p:cNvPr id="9" name="Picture 6" descr="C:\Documents and Settings\user\Desktop\INTERNAL\Useful stuff by Ram\People silhouettes\stock-photo-senior-asian-business-man-from-the-back-looking-at-something-over-a-white-background-53901292.png"/>
          <p:cNvPicPr>
            <a:picLocks noChangeAspect="1" noChangeArrowheads="1"/>
          </p:cNvPicPr>
          <p:nvPr/>
        </p:nvPicPr>
        <p:blipFill>
          <a:blip r:embed="rId4" cstate="email"/>
          <a:srcRect/>
          <a:stretch>
            <a:fillRect/>
          </a:stretch>
        </p:blipFill>
        <p:spPr bwMode="auto">
          <a:xfrm flipH="1">
            <a:off x="3276600" y="3573306"/>
            <a:ext cx="1600200" cy="2505869"/>
          </a:xfrm>
          <a:prstGeom prst="rect">
            <a:avLst/>
          </a:prstGeom>
          <a:noFill/>
        </p:spPr>
      </p:pic>
    </p:spTree>
    <p:extLst>
      <p:ext uri="{BB962C8B-B14F-4D97-AF65-F5344CB8AC3E}">
        <p14:creationId xmlns:p14="http://schemas.microsoft.com/office/powerpoint/2010/main" val="9330182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F4F532F-5594-4848-82AB-1B71FC88F522}" type="slidenum">
              <a:rPr lang="en-US" altLang="en-US" smtClean="0"/>
              <a:pPr>
                <a:defRPr/>
              </a:pPr>
              <a:t>7</a:t>
            </a:fld>
            <a:endParaRPr lang="en-US" altLang="en-US" dirty="0"/>
          </a:p>
        </p:txBody>
      </p:sp>
      <p:sp>
        <p:nvSpPr>
          <p:cNvPr id="6" name="Title 1"/>
          <p:cNvSpPr txBox="1">
            <a:spLocks/>
          </p:cNvSpPr>
          <p:nvPr/>
        </p:nvSpPr>
        <p:spPr>
          <a:xfrm>
            <a:off x="533400" y="381000"/>
            <a:ext cx="8305800" cy="1143000"/>
          </a:xfrm>
          <a:prstGeom prst="rect">
            <a:avLst/>
          </a:prstGeom>
        </p:spPr>
        <p:txBody>
          <a:bodyPr/>
          <a:lstStyle>
            <a:lvl1pPr algn="r" rtl="0" eaLnBrk="1" fontAlgn="base" hangingPunct="1">
              <a:spcBef>
                <a:spcPct val="0"/>
              </a:spcBef>
              <a:spcAft>
                <a:spcPct val="0"/>
              </a:spcAft>
              <a:defRPr sz="4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algn="r" rtl="0" eaLnBrk="1" fontAlgn="base" hangingPunct="1">
              <a:spcBef>
                <a:spcPct val="0"/>
              </a:spcBef>
              <a:spcAft>
                <a:spcPct val="0"/>
              </a:spcAft>
              <a:defRPr sz="4000">
                <a:solidFill>
                  <a:srgbClr val="000000"/>
                </a:solidFill>
                <a:latin typeface="Tahoma" pitchFamily="34" charset="0"/>
                <a:cs typeface="Tahoma" pitchFamily="34" charset="0"/>
              </a:defRPr>
            </a:lvl2pPr>
            <a:lvl3pPr algn="r" rtl="0" eaLnBrk="1" fontAlgn="base" hangingPunct="1">
              <a:spcBef>
                <a:spcPct val="0"/>
              </a:spcBef>
              <a:spcAft>
                <a:spcPct val="0"/>
              </a:spcAft>
              <a:defRPr sz="4000">
                <a:solidFill>
                  <a:srgbClr val="000000"/>
                </a:solidFill>
                <a:latin typeface="Tahoma" pitchFamily="34" charset="0"/>
                <a:cs typeface="Tahoma" pitchFamily="34" charset="0"/>
              </a:defRPr>
            </a:lvl3pPr>
            <a:lvl4pPr algn="r" rtl="0" eaLnBrk="1" fontAlgn="base" hangingPunct="1">
              <a:spcBef>
                <a:spcPct val="0"/>
              </a:spcBef>
              <a:spcAft>
                <a:spcPct val="0"/>
              </a:spcAft>
              <a:defRPr sz="4000">
                <a:solidFill>
                  <a:srgbClr val="000000"/>
                </a:solidFill>
                <a:latin typeface="Tahoma" pitchFamily="34" charset="0"/>
                <a:cs typeface="Tahoma" pitchFamily="34" charset="0"/>
              </a:defRPr>
            </a:lvl4pPr>
            <a:lvl5pPr algn="r" rtl="0" eaLnBrk="1" fontAlgn="base" hangingPunct="1">
              <a:spcBef>
                <a:spcPct val="0"/>
              </a:spcBef>
              <a:spcAft>
                <a:spcPct val="0"/>
              </a:spcAft>
              <a:defRPr sz="4000">
                <a:solidFill>
                  <a:srgbClr val="000000"/>
                </a:solidFill>
                <a:latin typeface="Tahoma" pitchFamily="34" charset="0"/>
                <a:cs typeface="Tahoma" pitchFamily="34" charset="0"/>
              </a:defRPr>
            </a:lvl5pPr>
            <a:lvl6pPr marL="457200" algn="r" rtl="0" eaLnBrk="1" fontAlgn="base" hangingPunct="1">
              <a:spcBef>
                <a:spcPct val="0"/>
              </a:spcBef>
              <a:spcAft>
                <a:spcPct val="0"/>
              </a:spcAft>
              <a:defRPr sz="4400" b="1">
                <a:solidFill>
                  <a:srgbClr val="000000"/>
                </a:solidFill>
                <a:latin typeface="Arial" charset="0"/>
              </a:defRPr>
            </a:lvl6pPr>
            <a:lvl7pPr marL="914400" algn="r" rtl="0" eaLnBrk="1" fontAlgn="base" hangingPunct="1">
              <a:spcBef>
                <a:spcPct val="0"/>
              </a:spcBef>
              <a:spcAft>
                <a:spcPct val="0"/>
              </a:spcAft>
              <a:defRPr sz="4400" b="1">
                <a:solidFill>
                  <a:srgbClr val="000000"/>
                </a:solidFill>
                <a:latin typeface="Arial" charset="0"/>
              </a:defRPr>
            </a:lvl7pPr>
            <a:lvl8pPr marL="1371600" algn="r" rtl="0" eaLnBrk="1" fontAlgn="base" hangingPunct="1">
              <a:spcBef>
                <a:spcPct val="0"/>
              </a:spcBef>
              <a:spcAft>
                <a:spcPct val="0"/>
              </a:spcAft>
              <a:defRPr sz="4400" b="1">
                <a:solidFill>
                  <a:srgbClr val="000000"/>
                </a:solidFill>
                <a:latin typeface="Arial" charset="0"/>
              </a:defRPr>
            </a:lvl8pPr>
            <a:lvl9pPr marL="1828800" algn="r" rtl="0" eaLnBrk="1" fontAlgn="base" hangingPunct="1">
              <a:spcBef>
                <a:spcPct val="0"/>
              </a:spcBef>
              <a:spcAft>
                <a:spcPct val="0"/>
              </a:spcAft>
              <a:defRPr sz="4400" b="1">
                <a:solidFill>
                  <a:srgbClr val="000000"/>
                </a:solidFill>
                <a:latin typeface="Arial" charset="0"/>
              </a:defRPr>
            </a:lvl9pPr>
          </a:lstStyle>
          <a:p>
            <a:r>
              <a:rPr lang="en-US" kern="0" dirty="0" smtClean="0">
                <a:solidFill>
                  <a:schemeClr val="bg2"/>
                </a:solidFill>
              </a:rPr>
              <a:t>Nonetheless</a:t>
            </a:r>
            <a:endParaRPr lang="en-US" kern="0" dirty="0">
              <a:solidFill>
                <a:schemeClr val="bg2"/>
              </a:solidFill>
            </a:endParaRPr>
          </a:p>
        </p:txBody>
      </p:sp>
      <p:sp>
        <p:nvSpPr>
          <p:cNvPr id="7" name="Content Placeholder 2"/>
          <p:cNvSpPr txBox="1">
            <a:spLocks/>
          </p:cNvSpPr>
          <p:nvPr/>
        </p:nvSpPr>
        <p:spPr>
          <a:xfrm>
            <a:off x="533400" y="1752600"/>
            <a:ext cx="8305800" cy="4449763"/>
          </a:xfrm>
          <a:prstGeom prst="rect">
            <a:avLst/>
          </a:prstGeom>
        </p:spPr>
        <p:txBody>
          <a:bodyPr/>
          <a:lstStyle>
            <a:lvl1pPr marL="342900" indent="-342900" algn="l" rtl="0" eaLnBrk="1" fontAlgn="base" hangingPunct="1">
              <a:spcBef>
                <a:spcPct val="20000"/>
              </a:spcBef>
              <a:spcAft>
                <a:spcPct val="0"/>
              </a:spcAft>
              <a:buChar char="•"/>
              <a:defRPr sz="32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28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sz="3000" kern="0" dirty="0" smtClean="0">
                <a:solidFill>
                  <a:schemeClr val="bg2"/>
                </a:solidFill>
              </a:rPr>
              <a:t>The rate of improvement in fatality rates has slowed in recent years</a:t>
            </a:r>
          </a:p>
          <a:p>
            <a:r>
              <a:rPr lang="en-US" sz="3000" kern="0" dirty="0" smtClean="0">
                <a:solidFill>
                  <a:schemeClr val="bg2"/>
                </a:solidFill>
              </a:rPr>
              <a:t>In 2016, there were:</a:t>
            </a:r>
          </a:p>
          <a:p>
            <a:pPr lvl="1"/>
            <a:r>
              <a:rPr lang="en-US" sz="2400" kern="0" dirty="0" smtClean="0">
                <a:solidFill>
                  <a:schemeClr val="bg2"/>
                </a:solidFill>
              </a:rPr>
              <a:t>4,463 accidents, </a:t>
            </a:r>
          </a:p>
          <a:p>
            <a:pPr lvl="1"/>
            <a:r>
              <a:rPr lang="en-US" sz="2400" kern="0" dirty="0" smtClean="0">
                <a:solidFill>
                  <a:schemeClr val="bg2"/>
                </a:solidFill>
              </a:rPr>
              <a:t>701 deaths,</a:t>
            </a:r>
          </a:p>
          <a:p>
            <a:pPr lvl="1"/>
            <a:r>
              <a:rPr lang="en-US" sz="2400" kern="0" dirty="0" smtClean="0">
                <a:solidFill>
                  <a:schemeClr val="bg2"/>
                </a:solidFill>
              </a:rPr>
              <a:t>2,903 injuries and </a:t>
            </a:r>
          </a:p>
          <a:p>
            <a:pPr lvl="1"/>
            <a:r>
              <a:rPr lang="en-US" sz="2400" kern="0" dirty="0" smtClean="0">
                <a:solidFill>
                  <a:schemeClr val="bg2"/>
                </a:solidFill>
              </a:rPr>
              <a:t>~ $49 million dollars of damage to property as a result of recreational boating accidents (accident and injury counts likely to be substantially understated)</a:t>
            </a:r>
          </a:p>
          <a:p>
            <a:r>
              <a:rPr lang="en-US" sz="3000" kern="0" dirty="0" smtClean="0">
                <a:solidFill>
                  <a:schemeClr val="bg2"/>
                </a:solidFill>
              </a:rPr>
              <a:t>Most accidents are preventable</a:t>
            </a:r>
            <a:endParaRPr lang="en-US" sz="3000" kern="0" dirty="0">
              <a:solidFill>
                <a:schemeClr val="bg2"/>
              </a:solidFill>
            </a:endParaRPr>
          </a:p>
        </p:txBody>
      </p:sp>
      <p:sp>
        <p:nvSpPr>
          <p:cNvPr id="8" name="Slide Number Placeholder 3"/>
          <p:cNvSpPr txBox="1">
            <a:spLocks/>
          </p:cNvSpPr>
          <p:nvPr/>
        </p:nvSpPr>
        <p:spPr bwMode="auto">
          <a:xfrm>
            <a:off x="6705600" y="6477000"/>
            <a:ext cx="21336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rgbClr val="00000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8E52862-02FF-45A5-A3EF-2ED0399C0B82}" type="slidenum">
              <a:rPr lang="en-US" altLang="en-US" smtClean="0"/>
              <a:pPr>
                <a:defRPr/>
              </a:pPr>
              <a:t>7</a:t>
            </a:fld>
            <a:endParaRPr lang="en-US" altLang="en-US" dirty="0"/>
          </a:p>
        </p:txBody>
      </p:sp>
    </p:spTree>
    <p:extLst>
      <p:ext uri="{BB962C8B-B14F-4D97-AF65-F5344CB8AC3E}">
        <p14:creationId xmlns:p14="http://schemas.microsoft.com/office/powerpoint/2010/main" val="594016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The challenges</a:t>
            </a:r>
            <a:endParaRPr lang="en-US" dirty="0"/>
          </a:p>
        </p:txBody>
      </p:sp>
      <p:sp>
        <p:nvSpPr>
          <p:cNvPr id="3" name="Content Placeholder 2"/>
          <p:cNvSpPr>
            <a:spLocks noGrp="1"/>
          </p:cNvSpPr>
          <p:nvPr>
            <p:ph idx="1"/>
          </p:nvPr>
        </p:nvSpPr>
        <p:spPr>
          <a:xfrm>
            <a:off x="381000" y="2027237"/>
            <a:ext cx="8305800" cy="4449763"/>
          </a:xfrm>
        </p:spPr>
        <p:txBody>
          <a:bodyPr/>
          <a:lstStyle/>
          <a:p>
            <a:r>
              <a:rPr lang="en-US" dirty="0" smtClean="0"/>
              <a:t>Broadly—what are the opportunities to make boating yet more safe?</a:t>
            </a:r>
          </a:p>
          <a:p>
            <a:r>
              <a:rPr lang="en-US" dirty="0" smtClean="0"/>
              <a:t>What are the major causes/contributing factors to boating fatalities?</a:t>
            </a:r>
          </a:p>
          <a:p>
            <a:r>
              <a:rPr lang="en-US" dirty="0" smtClean="0"/>
              <a:t>What intervention strategies are likely to prove successful?</a:t>
            </a:r>
          </a:p>
          <a:p>
            <a:r>
              <a:rPr lang="en-US" dirty="0" smtClean="0"/>
              <a:t>We know some of the answers</a:t>
            </a:r>
            <a:endParaRPr lang="en-US" dirty="0"/>
          </a:p>
        </p:txBody>
      </p:sp>
      <p:sp>
        <p:nvSpPr>
          <p:cNvPr id="4" name="Slide Number Placeholder 3"/>
          <p:cNvSpPr>
            <a:spLocks noGrp="1"/>
          </p:cNvSpPr>
          <p:nvPr>
            <p:ph type="sldNum" sz="quarter" idx="12"/>
          </p:nvPr>
        </p:nvSpPr>
        <p:spPr/>
        <p:txBody>
          <a:bodyPr/>
          <a:lstStyle/>
          <a:p>
            <a:pPr>
              <a:defRPr/>
            </a:pPr>
            <a:fld id="{E8E52862-02FF-45A5-A3EF-2ED0399C0B82}" type="slidenum">
              <a:rPr lang="en-US" altLang="en-US" smtClean="0"/>
              <a:pPr>
                <a:defRPr/>
              </a:pPr>
              <a:t>8</a:t>
            </a:fld>
            <a:endParaRPr lang="en-US" altLang="en-US" dirty="0"/>
          </a:p>
        </p:txBody>
      </p:sp>
    </p:spTree>
    <p:extLst>
      <p:ext uri="{BB962C8B-B14F-4D97-AF65-F5344CB8AC3E}">
        <p14:creationId xmlns:p14="http://schemas.microsoft.com/office/powerpoint/2010/main" val="41894570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810125"/>
            <a:ext cx="7772400" cy="1362075"/>
          </a:xfrm>
        </p:spPr>
        <p:txBody>
          <a:bodyPr/>
          <a:lstStyle/>
          <a:p>
            <a:r>
              <a:rPr lang="en-US" dirty="0" smtClean="0"/>
              <a:t>What can we learn from statistics?</a:t>
            </a:r>
            <a:endParaRPr lang="en-US" dirty="0"/>
          </a:p>
        </p:txBody>
      </p:sp>
      <p:sp>
        <p:nvSpPr>
          <p:cNvPr id="3" name="Slide Number Placeholder 2"/>
          <p:cNvSpPr>
            <a:spLocks noGrp="1"/>
          </p:cNvSpPr>
          <p:nvPr>
            <p:ph type="sldNum" sz="quarter" idx="12"/>
          </p:nvPr>
        </p:nvSpPr>
        <p:spPr/>
        <p:txBody>
          <a:bodyPr/>
          <a:lstStyle/>
          <a:p>
            <a:pPr>
              <a:defRPr/>
            </a:pPr>
            <a:fld id="{5F95B654-D24B-47A5-8844-06D25FF3BFDC}" type="slidenum">
              <a:rPr lang="en-US" altLang="en-US" smtClean="0"/>
              <a:pPr>
                <a:defRPr/>
              </a:pPr>
              <a:t>9</a:t>
            </a:fld>
            <a:endParaRPr lang="en-US"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 y="1600200"/>
            <a:ext cx="2720453" cy="307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13849"/>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Perspectives on recreational boating safety">
  <a:themeElements>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3E3E5C"/>
        </a:dk1>
        <a:lt1>
          <a:srgbClr val="FFFFFF"/>
        </a:lt1>
        <a:dk2>
          <a:srgbClr val="666699"/>
        </a:dk2>
        <a:lt2>
          <a:srgbClr val="CCFF33"/>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4">
        <a:dk1>
          <a:srgbClr val="3E3E5C"/>
        </a:dk1>
        <a:lt1>
          <a:srgbClr val="FFFFFF"/>
        </a:lt1>
        <a:dk2>
          <a:srgbClr val="666699"/>
        </a:dk2>
        <a:lt2>
          <a:srgbClr val="33CC33"/>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Perspectives on recreational boating safety</Template>
  <TotalTime>1377</TotalTime>
  <Words>2928</Words>
  <Application>Microsoft Office PowerPoint</Application>
  <PresentationFormat>On-screen Show (4:3)</PresentationFormat>
  <Paragraphs>409</Paragraphs>
  <Slides>61</Slides>
  <Notes>19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Perspectives on recreational boating safety</vt:lpstr>
      <vt:lpstr>Perspectives on Recreational Boating Safety</vt:lpstr>
      <vt:lpstr>PowerPoint Presentation</vt:lpstr>
      <vt:lpstr>Presentation outline</vt:lpstr>
      <vt:lpstr>background</vt:lpstr>
      <vt:lpstr>Boating is very popular according to 2012 NRBS estimates</vt:lpstr>
      <vt:lpstr>Boating is relatively safe and getting safer</vt:lpstr>
      <vt:lpstr>PowerPoint Presentation</vt:lpstr>
      <vt:lpstr>The challenges</vt:lpstr>
      <vt:lpstr>What can we learn from statistics?</vt:lpstr>
      <vt:lpstr>PowerPoint Presentation</vt:lpstr>
      <vt:lpstr>Progress over the years</vt:lpstr>
      <vt:lpstr>Boating fatalities by  cause of death 2016</vt:lpstr>
      <vt:lpstr>PowerPoint Presentation</vt:lpstr>
      <vt:lpstr>Open motorboats account for the  largest share of drownings (2016)</vt:lpstr>
      <vt:lpstr>Fatalities by boat  length (2016)</vt:lpstr>
      <vt:lpstr>Drownings as % of total  fatalities by boat type (2016)</vt:lpstr>
      <vt:lpstr>Fatalities by accident  type (2016)</vt:lpstr>
      <vt:lpstr>Fatalities by education (where known) 2016</vt:lpstr>
      <vt:lpstr>Non-powered craft accident  trends 2005-2015</vt:lpstr>
      <vt:lpstr>Data 2010-2014 % fatal accidents by month</vt:lpstr>
      <vt:lpstr>Other relevant boating accident statistics</vt:lpstr>
      <vt:lpstr>PowerPoint Presentation</vt:lpstr>
      <vt:lpstr>Implications</vt:lpstr>
      <vt:lpstr>Importance of human  factors (2014 data)</vt:lpstr>
      <vt:lpstr>“Top ten” individual  contributing factors 2014</vt:lpstr>
      <vt:lpstr>“Take home” facts</vt:lpstr>
      <vt:lpstr>Key issues at a glance:  2016 data</vt:lpstr>
      <vt:lpstr>Implications</vt:lpstr>
      <vt:lpstr>First Key Issue: Life Jackets</vt:lpstr>
      <vt:lpstr>Life jacket basics</vt:lpstr>
      <vt:lpstr>PowerPoint Presentation</vt:lpstr>
      <vt:lpstr>Efficacy of life jacket wear supported by studies</vt:lpstr>
      <vt:lpstr>Efficacy of life jacket wear supported by studies</vt:lpstr>
      <vt:lpstr>Let’s see now…</vt:lpstr>
      <vt:lpstr>Therefore…</vt:lpstr>
      <vt:lpstr>JSI Research and  Training Institute studies</vt:lpstr>
      <vt:lpstr>PowerPoint Presentation</vt:lpstr>
      <vt:lpstr>Adult wear rates by  boat type 2015</vt:lpstr>
      <vt:lpstr>Wear rates by age 2015 (excluding PWCs)</vt:lpstr>
      <vt:lpstr>Several studies on attitudes  towards life jacket wear</vt:lpstr>
      <vt:lpstr>CliffsNotes summary: why don’t  adults wear life jackets?</vt:lpstr>
      <vt:lpstr>About user perceptions</vt:lpstr>
      <vt:lpstr>Strategies to increase  life jacket wear</vt:lpstr>
      <vt:lpstr>Outreach efforts</vt:lpstr>
      <vt:lpstr>Outreach materials</vt:lpstr>
      <vt:lpstr>Additional comments  on outreach efforts</vt:lpstr>
      <vt:lpstr>Life jacket design</vt:lpstr>
      <vt:lpstr>Regulation</vt:lpstr>
      <vt:lpstr>PowerPoint Presentation</vt:lpstr>
      <vt:lpstr>BUI basics</vt:lpstr>
      <vt:lpstr>Risk ratios (Smith et al., 2001)</vt:lpstr>
      <vt:lpstr>Impairments as function of BAC for auto drivers</vt:lpstr>
      <vt:lpstr>What’s been done to date?</vt:lpstr>
      <vt:lpstr>Limited progress to date</vt:lpstr>
      <vt:lpstr>Why is it a hard problem?</vt:lpstr>
      <vt:lpstr>Closing thoughts</vt:lpstr>
      <vt:lpstr>Challenges: Life Jacket wear</vt:lpstr>
      <vt:lpstr>Challenges: BUI</vt:lpstr>
      <vt:lpstr>Other challenges</vt:lpstr>
      <vt:lpstr>Time to modify the scope of boating instruction?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Recreational Boating Safety</dc:title>
  <dc:creator>Dan</dc:creator>
  <cp:lastModifiedBy>Dan</cp:lastModifiedBy>
  <cp:revision>213</cp:revision>
  <dcterms:created xsi:type="dcterms:W3CDTF">2017-02-12T15:01:24Z</dcterms:created>
  <dcterms:modified xsi:type="dcterms:W3CDTF">2017-08-10T16:38:47Z</dcterms:modified>
</cp:coreProperties>
</file>